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60" r:id="rId2"/>
    <p:sldId id="268" r:id="rId3"/>
    <p:sldId id="311" r:id="rId4"/>
    <p:sldId id="314" r:id="rId5"/>
    <p:sldId id="316" r:id="rId6"/>
    <p:sldId id="271" r:id="rId7"/>
    <p:sldId id="272" r:id="rId8"/>
    <p:sldId id="276" r:id="rId9"/>
    <p:sldId id="277" r:id="rId10"/>
    <p:sldId id="274" r:id="rId11"/>
    <p:sldId id="275" r:id="rId12"/>
    <p:sldId id="278" r:id="rId13"/>
    <p:sldId id="283" r:id="rId14"/>
    <p:sldId id="297" r:id="rId15"/>
    <p:sldId id="300" r:id="rId16"/>
    <p:sldId id="301" r:id="rId17"/>
    <p:sldId id="284" r:id="rId18"/>
    <p:sldId id="279" r:id="rId19"/>
    <p:sldId id="280" r:id="rId20"/>
    <p:sldId id="261" r:id="rId21"/>
    <p:sldId id="258" r:id="rId22"/>
    <p:sldId id="328" r:id="rId23"/>
    <p:sldId id="302" r:id="rId24"/>
    <p:sldId id="308" r:id="rId25"/>
    <p:sldId id="329" r:id="rId26"/>
    <p:sldId id="296" r:id="rId27"/>
    <p:sldId id="295" r:id="rId2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88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1641D5-2A26-4040-90D6-FE232F6B7617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2CD0C2E6-2FDE-414A-9040-C928904C4057}">
      <dgm:prSet phldrT="[Texto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pt-BR" b="1"/>
            <a:t>GESTÃO DE LEITOS</a:t>
          </a:r>
        </a:p>
      </dgm:t>
    </dgm:pt>
    <dgm:pt modelId="{260012B5-336A-4877-BEAD-C8E442CA2BB0}" type="parTrans" cxnId="{8AC0F21C-34EE-4BE9-926A-FBAFEEB6E9E7}">
      <dgm:prSet/>
      <dgm:spPr/>
      <dgm:t>
        <a:bodyPr/>
        <a:lstStyle/>
        <a:p>
          <a:endParaRPr lang="pt-BR"/>
        </a:p>
      </dgm:t>
    </dgm:pt>
    <dgm:pt modelId="{0384638C-BCDD-40EE-8A3F-DD7390CDACF5}" type="sibTrans" cxnId="{8AC0F21C-34EE-4BE9-926A-FBAFEEB6E9E7}">
      <dgm:prSet/>
      <dgm:spPr/>
      <dgm:t>
        <a:bodyPr/>
        <a:lstStyle/>
        <a:p>
          <a:endParaRPr lang="pt-BR"/>
        </a:p>
      </dgm:t>
    </dgm:pt>
    <dgm:pt modelId="{BAF0CDC8-16EF-4DA8-9A22-0033A233F301}">
      <dgm:prSet phldrT="[Texto]"/>
      <dgm:spPr>
        <a:solidFill>
          <a:srgbClr val="0070C0"/>
        </a:solidFill>
      </dgm:spPr>
      <dgm:t>
        <a:bodyPr/>
        <a:lstStyle/>
        <a:p>
          <a:r>
            <a:rPr lang="pt-BR" b="1"/>
            <a:t>MELHORIA NO GIRO DOS LEITOS</a:t>
          </a:r>
        </a:p>
      </dgm:t>
    </dgm:pt>
    <dgm:pt modelId="{D0C356FF-C2C3-470F-AFA1-0D92F465FB41}" type="parTrans" cxnId="{36FC7643-68AC-4867-9DFC-D0D8695B02EE}">
      <dgm:prSet/>
      <dgm:spPr/>
      <dgm:t>
        <a:bodyPr/>
        <a:lstStyle/>
        <a:p>
          <a:endParaRPr lang="pt-BR"/>
        </a:p>
      </dgm:t>
    </dgm:pt>
    <dgm:pt modelId="{AD23999B-B9EA-41D2-8909-90DD0C47B669}" type="sibTrans" cxnId="{36FC7643-68AC-4867-9DFC-D0D8695B02EE}">
      <dgm:prSet/>
      <dgm:spPr/>
      <dgm:t>
        <a:bodyPr/>
        <a:lstStyle/>
        <a:p>
          <a:endParaRPr lang="pt-BR"/>
        </a:p>
      </dgm:t>
    </dgm:pt>
    <dgm:pt modelId="{BA4FB8D7-EC47-4A06-A318-65F59BAB1A2A}">
      <dgm:prSet phldrT="[Texto]"/>
      <dgm:spPr>
        <a:solidFill>
          <a:srgbClr val="C00000"/>
        </a:solidFill>
      </dgm:spPr>
      <dgm:t>
        <a:bodyPr/>
        <a:lstStyle/>
        <a:p>
          <a:r>
            <a:rPr lang="pt-BR" b="1"/>
            <a:t>REDUÇÃO DO TEMPO DE INTERNAÇÃO</a:t>
          </a:r>
        </a:p>
      </dgm:t>
    </dgm:pt>
    <dgm:pt modelId="{397EFF46-557B-4AED-82C2-EE070FC38E72}" type="parTrans" cxnId="{048B71BB-BAB7-459D-8D2E-D3D73DE8F0E5}">
      <dgm:prSet/>
      <dgm:spPr/>
      <dgm:t>
        <a:bodyPr/>
        <a:lstStyle/>
        <a:p>
          <a:endParaRPr lang="pt-BR"/>
        </a:p>
      </dgm:t>
    </dgm:pt>
    <dgm:pt modelId="{3ED220EC-5950-4144-85A5-27F7463F19AD}" type="sibTrans" cxnId="{048B71BB-BAB7-459D-8D2E-D3D73DE8F0E5}">
      <dgm:prSet/>
      <dgm:spPr/>
      <dgm:t>
        <a:bodyPr/>
        <a:lstStyle/>
        <a:p>
          <a:endParaRPr lang="pt-BR"/>
        </a:p>
      </dgm:t>
    </dgm:pt>
    <dgm:pt modelId="{36E22647-5FC6-40D3-A402-9CEC906F9263}">
      <dgm:prSet phldrT="[Texto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pt-BR" b="1"/>
            <a:t>REDUÇÃO DE TEMPO P/ UMA NOVA INTERNAÇÃO</a:t>
          </a:r>
        </a:p>
      </dgm:t>
    </dgm:pt>
    <dgm:pt modelId="{9BFAC657-2805-49C1-AC4A-7A45DC0BC759}" type="sibTrans" cxnId="{403928F3-9E84-4685-A628-4E2ECE38E392}">
      <dgm:prSet/>
      <dgm:spPr/>
      <dgm:t>
        <a:bodyPr/>
        <a:lstStyle/>
        <a:p>
          <a:endParaRPr lang="pt-BR"/>
        </a:p>
      </dgm:t>
    </dgm:pt>
    <dgm:pt modelId="{5E41C54A-1FAC-4320-AB61-76C88E5AB53C}" type="parTrans" cxnId="{403928F3-9E84-4685-A628-4E2ECE38E392}">
      <dgm:prSet/>
      <dgm:spPr/>
      <dgm:t>
        <a:bodyPr/>
        <a:lstStyle/>
        <a:p>
          <a:endParaRPr lang="pt-BR"/>
        </a:p>
      </dgm:t>
    </dgm:pt>
    <dgm:pt modelId="{7BC31DD5-863F-4D4E-9CA7-5209403E4162}" type="pres">
      <dgm:prSet presAssocID="{B01641D5-2A26-4040-90D6-FE232F6B761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613E677C-BAE1-43E6-99D7-2257A0310AB5}" type="pres">
      <dgm:prSet presAssocID="{2CD0C2E6-2FDE-414A-9040-C928904C4057}" presName="centerShape" presStyleLbl="node0" presStyleIdx="0" presStyleCnt="1"/>
      <dgm:spPr/>
      <dgm:t>
        <a:bodyPr/>
        <a:lstStyle/>
        <a:p>
          <a:endParaRPr lang="pt-BR"/>
        </a:p>
      </dgm:t>
    </dgm:pt>
    <dgm:pt modelId="{9FFE3E53-3373-4FFB-8ED8-2CD7943F0688}" type="pres">
      <dgm:prSet presAssocID="{D0C356FF-C2C3-470F-AFA1-0D92F465FB41}" presName="parTrans" presStyleLbl="sibTrans2D1" presStyleIdx="0" presStyleCnt="3"/>
      <dgm:spPr/>
      <dgm:t>
        <a:bodyPr/>
        <a:lstStyle/>
        <a:p>
          <a:endParaRPr lang="pt-BR"/>
        </a:p>
      </dgm:t>
    </dgm:pt>
    <dgm:pt modelId="{4D36748B-433E-4EE7-9E7A-316FA201E9A5}" type="pres">
      <dgm:prSet presAssocID="{D0C356FF-C2C3-470F-AFA1-0D92F465FB41}" presName="connectorText" presStyleLbl="sibTrans2D1" presStyleIdx="0" presStyleCnt="3"/>
      <dgm:spPr/>
      <dgm:t>
        <a:bodyPr/>
        <a:lstStyle/>
        <a:p>
          <a:endParaRPr lang="pt-BR"/>
        </a:p>
      </dgm:t>
    </dgm:pt>
    <dgm:pt modelId="{B002397B-26D2-4ED8-9A5F-688441D2AAEF}" type="pres">
      <dgm:prSet presAssocID="{BAF0CDC8-16EF-4DA8-9A22-0033A233F30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287C156-60B8-49E8-B7E5-BE8A5754C4EF}" type="pres">
      <dgm:prSet presAssocID="{5E41C54A-1FAC-4320-AB61-76C88E5AB53C}" presName="parTrans" presStyleLbl="sibTrans2D1" presStyleIdx="1" presStyleCnt="3"/>
      <dgm:spPr/>
      <dgm:t>
        <a:bodyPr/>
        <a:lstStyle/>
        <a:p>
          <a:endParaRPr lang="pt-BR"/>
        </a:p>
      </dgm:t>
    </dgm:pt>
    <dgm:pt modelId="{6D6436D5-06E3-4F2D-92B6-15956501ADC7}" type="pres">
      <dgm:prSet presAssocID="{5E41C54A-1FAC-4320-AB61-76C88E5AB53C}" presName="connectorText" presStyleLbl="sibTrans2D1" presStyleIdx="1" presStyleCnt="3"/>
      <dgm:spPr/>
      <dgm:t>
        <a:bodyPr/>
        <a:lstStyle/>
        <a:p>
          <a:endParaRPr lang="pt-BR"/>
        </a:p>
      </dgm:t>
    </dgm:pt>
    <dgm:pt modelId="{BDAFA7B5-9335-4FAC-A22A-82976D77706A}" type="pres">
      <dgm:prSet presAssocID="{36E22647-5FC6-40D3-A402-9CEC906F926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6EB0826-BD18-42A6-A642-CC39C1DAADF1}" type="pres">
      <dgm:prSet presAssocID="{397EFF46-557B-4AED-82C2-EE070FC38E72}" presName="parTrans" presStyleLbl="sibTrans2D1" presStyleIdx="2" presStyleCnt="3"/>
      <dgm:spPr/>
      <dgm:t>
        <a:bodyPr/>
        <a:lstStyle/>
        <a:p>
          <a:endParaRPr lang="pt-BR"/>
        </a:p>
      </dgm:t>
    </dgm:pt>
    <dgm:pt modelId="{A3C7BAD1-062E-460D-8C41-C6CB12333D9C}" type="pres">
      <dgm:prSet presAssocID="{397EFF46-557B-4AED-82C2-EE070FC38E72}" presName="connectorText" presStyleLbl="sibTrans2D1" presStyleIdx="2" presStyleCnt="3"/>
      <dgm:spPr/>
      <dgm:t>
        <a:bodyPr/>
        <a:lstStyle/>
        <a:p>
          <a:endParaRPr lang="pt-BR"/>
        </a:p>
      </dgm:t>
    </dgm:pt>
    <dgm:pt modelId="{495BC49C-A2FE-487C-B8D6-8DE906E7D965}" type="pres">
      <dgm:prSet presAssocID="{BA4FB8D7-EC47-4A06-A318-65F59BAB1A2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F21DBAE-BA59-4720-B503-2DB9C7E1B95C}" type="presOf" srcId="{36E22647-5FC6-40D3-A402-9CEC906F9263}" destId="{BDAFA7B5-9335-4FAC-A22A-82976D77706A}" srcOrd="0" destOrd="0" presId="urn:microsoft.com/office/officeart/2005/8/layout/radial5"/>
    <dgm:cxn modelId="{97CD851D-46F8-480C-B4A1-2A2456124620}" type="presOf" srcId="{5E41C54A-1FAC-4320-AB61-76C88E5AB53C}" destId="{6D6436D5-06E3-4F2D-92B6-15956501ADC7}" srcOrd="1" destOrd="0" presId="urn:microsoft.com/office/officeart/2005/8/layout/radial5"/>
    <dgm:cxn modelId="{8184A791-6A7C-4FF0-96C8-69A9B796902C}" type="presOf" srcId="{BAF0CDC8-16EF-4DA8-9A22-0033A233F301}" destId="{B002397B-26D2-4ED8-9A5F-688441D2AAEF}" srcOrd="0" destOrd="0" presId="urn:microsoft.com/office/officeart/2005/8/layout/radial5"/>
    <dgm:cxn modelId="{403928F3-9E84-4685-A628-4E2ECE38E392}" srcId="{2CD0C2E6-2FDE-414A-9040-C928904C4057}" destId="{36E22647-5FC6-40D3-A402-9CEC906F9263}" srcOrd="1" destOrd="0" parTransId="{5E41C54A-1FAC-4320-AB61-76C88E5AB53C}" sibTransId="{9BFAC657-2805-49C1-AC4A-7A45DC0BC759}"/>
    <dgm:cxn modelId="{FCC29689-A2C6-4CFF-869F-5F60394A33A5}" type="presOf" srcId="{B01641D5-2A26-4040-90D6-FE232F6B7617}" destId="{7BC31DD5-863F-4D4E-9CA7-5209403E4162}" srcOrd="0" destOrd="0" presId="urn:microsoft.com/office/officeart/2005/8/layout/radial5"/>
    <dgm:cxn modelId="{83314DBE-27CA-46FD-88B8-33F54257D37C}" type="presOf" srcId="{D0C356FF-C2C3-470F-AFA1-0D92F465FB41}" destId="{4D36748B-433E-4EE7-9E7A-316FA201E9A5}" srcOrd="1" destOrd="0" presId="urn:microsoft.com/office/officeart/2005/8/layout/radial5"/>
    <dgm:cxn modelId="{36FC7643-68AC-4867-9DFC-D0D8695B02EE}" srcId="{2CD0C2E6-2FDE-414A-9040-C928904C4057}" destId="{BAF0CDC8-16EF-4DA8-9A22-0033A233F301}" srcOrd="0" destOrd="0" parTransId="{D0C356FF-C2C3-470F-AFA1-0D92F465FB41}" sibTransId="{AD23999B-B9EA-41D2-8909-90DD0C47B669}"/>
    <dgm:cxn modelId="{AA829C24-BCD3-41C7-84AB-E81E9638D904}" type="presOf" srcId="{BA4FB8D7-EC47-4A06-A318-65F59BAB1A2A}" destId="{495BC49C-A2FE-487C-B8D6-8DE906E7D965}" srcOrd="0" destOrd="0" presId="urn:microsoft.com/office/officeart/2005/8/layout/radial5"/>
    <dgm:cxn modelId="{AF5B69DE-7DC7-4D45-A246-9E4295C7A3E4}" type="presOf" srcId="{397EFF46-557B-4AED-82C2-EE070FC38E72}" destId="{A3C7BAD1-062E-460D-8C41-C6CB12333D9C}" srcOrd="1" destOrd="0" presId="urn:microsoft.com/office/officeart/2005/8/layout/radial5"/>
    <dgm:cxn modelId="{213DD043-229A-44FE-B8CF-C17D016DDE4D}" type="presOf" srcId="{397EFF46-557B-4AED-82C2-EE070FC38E72}" destId="{D6EB0826-BD18-42A6-A642-CC39C1DAADF1}" srcOrd="0" destOrd="0" presId="urn:microsoft.com/office/officeart/2005/8/layout/radial5"/>
    <dgm:cxn modelId="{F8C777EB-E447-4A32-BFFF-2B413017B874}" type="presOf" srcId="{2CD0C2E6-2FDE-414A-9040-C928904C4057}" destId="{613E677C-BAE1-43E6-99D7-2257A0310AB5}" srcOrd="0" destOrd="0" presId="urn:microsoft.com/office/officeart/2005/8/layout/radial5"/>
    <dgm:cxn modelId="{A1C9437B-2C83-45E8-8AA1-226446545738}" type="presOf" srcId="{5E41C54A-1FAC-4320-AB61-76C88E5AB53C}" destId="{C287C156-60B8-49E8-B7E5-BE8A5754C4EF}" srcOrd="0" destOrd="0" presId="urn:microsoft.com/office/officeart/2005/8/layout/radial5"/>
    <dgm:cxn modelId="{163A700F-283A-4952-9E82-4A7AB5E45D6C}" type="presOf" srcId="{D0C356FF-C2C3-470F-AFA1-0D92F465FB41}" destId="{9FFE3E53-3373-4FFB-8ED8-2CD7943F0688}" srcOrd="0" destOrd="0" presId="urn:microsoft.com/office/officeart/2005/8/layout/radial5"/>
    <dgm:cxn modelId="{8AC0F21C-34EE-4BE9-926A-FBAFEEB6E9E7}" srcId="{B01641D5-2A26-4040-90D6-FE232F6B7617}" destId="{2CD0C2E6-2FDE-414A-9040-C928904C4057}" srcOrd="0" destOrd="0" parTransId="{260012B5-336A-4877-BEAD-C8E442CA2BB0}" sibTransId="{0384638C-BCDD-40EE-8A3F-DD7390CDACF5}"/>
    <dgm:cxn modelId="{048B71BB-BAB7-459D-8D2E-D3D73DE8F0E5}" srcId="{2CD0C2E6-2FDE-414A-9040-C928904C4057}" destId="{BA4FB8D7-EC47-4A06-A318-65F59BAB1A2A}" srcOrd="2" destOrd="0" parTransId="{397EFF46-557B-4AED-82C2-EE070FC38E72}" sibTransId="{3ED220EC-5950-4144-85A5-27F7463F19AD}"/>
    <dgm:cxn modelId="{0064F77A-75F0-4B28-BFF8-B825E6735AB3}" type="presParOf" srcId="{7BC31DD5-863F-4D4E-9CA7-5209403E4162}" destId="{613E677C-BAE1-43E6-99D7-2257A0310AB5}" srcOrd="0" destOrd="0" presId="urn:microsoft.com/office/officeart/2005/8/layout/radial5"/>
    <dgm:cxn modelId="{D8F920A5-FCF3-4CBB-8C48-E80735A741F6}" type="presParOf" srcId="{7BC31DD5-863F-4D4E-9CA7-5209403E4162}" destId="{9FFE3E53-3373-4FFB-8ED8-2CD7943F0688}" srcOrd="1" destOrd="0" presId="urn:microsoft.com/office/officeart/2005/8/layout/radial5"/>
    <dgm:cxn modelId="{53ACF182-63F9-47E6-A3B3-ECF14D6D0798}" type="presParOf" srcId="{9FFE3E53-3373-4FFB-8ED8-2CD7943F0688}" destId="{4D36748B-433E-4EE7-9E7A-316FA201E9A5}" srcOrd="0" destOrd="0" presId="urn:microsoft.com/office/officeart/2005/8/layout/radial5"/>
    <dgm:cxn modelId="{5C812CA6-54EB-4671-8A9A-7FBE39576C3C}" type="presParOf" srcId="{7BC31DD5-863F-4D4E-9CA7-5209403E4162}" destId="{B002397B-26D2-4ED8-9A5F-688441D2AAEF}" srcOrd="2" destOrd="0" presId="urn:microsoft.com/office/officeart/2005/8/layout/radial5"/>
    <dgm:cxn modelId="{3937C510-AA86-4033-A206-C98033CBE9DC}" type="presParOf" srcId="{7BC31DD5-863F-4D4E-9CA7-5209403E4162}" destId="{C287C156-60B8-49E8-B7E5-BE8A5754C4EF}" srcOrd="3" destOrd="0" presId="urn:microsoft.com/office/officeart/2005/8/layout/radial5"/>
    <dgm:cxn modelId="{90F58B4E-716A-46F3-97DA-CF36F4619B57}" type="presParOf" srcId="{C287C156-60B8-49E8-B7E5-BE8A5754C4EF}" destId="{6D6436D5-06E3-4F2D-92B6-15956501ADC7}" srcOrd="0" destOrd="0" presId="urn:microsoft.com/office/officeart/2005/8/layout/radial5"/>
    <dgm:cxn modelId="{36961639-7143-484E-BEC4-E289CBBA0848}" type="presParOf" srcId="{7BC31DD5-863F-4D4E-9CA7-5209403E4162}" destId="{BDAFA7B5-9335-4FAC-A22A-82976D77706A}" srcOrd="4" destOrd="0" presId="urn:microsoft.com/office/officeart/2005/8/layout/radial5"/>
    <dgm:cxn modelId="{C5D46F48-919D-4D25-BD17-6EE3BD8D7F6B}" type="presParOf" srcId="{7BC31DD5-863F-4D4E-9CA7-5209403E4162}" destId="{D6EB0826-BD18-42A6-A642-CC39C1DAADF1}" srcOrd="5" destOrd="0" presId="urn:microsoft.com/office/officeart/2005/8/layout/radial5"/>
    <dgm:cxn modelId="{F59156B9-B25F-44DA-8ACF-A8DAA3888E27}" type="presParOf" srcId="{D6EB0826-BD18-42A6-A642-CC39C1DAADF1}" destId="{A3C7BAD1-062E-460D-8C41-C6CB12333D9C}" srcOrd="0" destOrd="0" presId="urn:microsoft.com/office/officeart/2005/8/layout/radial5"/>
    <dgm:cxn modelId="{10CE3E51-3C63-4364-BEE5-1146EA6006CD}" type="presParOf" srcId="{7BC31DD5-863F-4D4E-9CA7-5209403E4162}" destId="{495BC49C-A2FE-487C-B8D6-8DE906E7D965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1F26D0-E2B8-449A-AC00-CD7E1472C4E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224F54F-496B-4500-88D9-A1144BD863F5}">
      <dgm:prSet phldrT="[Texto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pt-BR" sz="1800"/>
            <a:t>Entendimento dos objetivos do trabalho de Gestão de Leitos por toda a equipe;</a:t>
          </a:r>
        </a:p>
      </dgm:t>
    </dgm:pt>
    <dgm:pt modelId="{4DD79E08-ED58-46DC-AE10-B0D235588C11}" type="parTrans" cxnId="{793D0087-85C6-492B-9815-7190E5DC94D7}">
      <dgm:prSet/>
      <dgm:spPr/>
      <dgm:t>
        <a:bodyPr/>
        <a:lstStyle/>
        <a:p>
          <a:endParaRPr lang="pt-BR"/>
        </a:p>
      </dgm:t>
    </dgm:pt>
    <dgm:pt modelId="{B8EECC25-7F37-42D0-A598-769D6889DA6C}" type="sibTrans" cxnId="{793D0087-85C6-492B-9815-7190E5DC94D7}">
      <dgm:prSet/>
      <dgm:spPr/>
      <dgm:t>
        <a:bodyPr/>
        <a:lstStyle/>
        <a:p>
          <a:endParaRPr lang="pt-BR"/>
        </a:p>
      </dgm:t>
    </dgm:pt>
    <dgm:pt modelId="{DA949D7C-5E27-409B-9EA3-FB6BF19787A7}">
      <dgm:prSet phldrT="[Texto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pt-BR" sz="1800"/>
            <a:t>Colaboração por parte de todos os envolvidos;</a:t>
          </a:r>
        </a:p>
      </dgm:t>
    </dgm:pt>
    <dgm:pt modelId="{63C171FC-5FCF-418B-9A2F-C0FD48C997EF}" type="parTrans" cxnId="{F4EFF803-C2CE-4DD1-B32C-59137C3282D7}">
      <dgm:prSet/>
      <dgm:spPr/>
      <dgm:t>
        <a:bodyPr/>
        <a:lstStyle/>
        <a:p>
          <a:endParaRPr lang="pt-BR"/>
        </a:p>
      </dgm:t>
    </dgm:pt>
    <dgm:pt modelId="{843271AD-51C8-4D78-94FB-FD6D4AFB689F}" type="sibTrans" cxnId="{F4EFF803-C2CE-4DD1-B32C-59137C3282D7}">
      <dgm:prSet/>
      <dgm:spPr/>
      <dgm:t>
        <a:bodyPr/>
        <a:lstStyle/>
        <a:p>
          <a:endParaRPr lang="pt-BR"/>
        </a:p>
      </dgm:t>
    </dgm:pt>
    <dgm:pt modelId="{70AF3E3A-CC72-4365-BBE6-31D47AE0D8C5}">
      <dgm:prSet phldrT="[Texto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pt-BR" sz="1800"/>
            <a:t>Identificação e resolução de problemas pontuais: falhas na comunicação entre unidades/Centro Cirúrgico/Hemodinâmica;</a:t>
          </a:r>
        </a:p>
      </dgm:t>
    </dgm:pt>
    <dgm:pt modelId="{DCEA1DF5-CF27-4633-A21F-61E45B5D4BB2}" type="parTrans" cxnId="{5AE01C9B-E229-4A8E-AB43-787F637E3ED8}">
      <dgm:prSet/>
      <dgm:spPr/>
      <dgm:t>
        <a:bodyPr/>
        <a:lstStyle/>
        <a:p>
          <a:endParaRPr lang="pt-BR"/>
        </a:p>
      </dgm:t>
    </dgm:pt>
    <dgm:pt modelId="{9A91EA84-849A-4861-93A0-37DDB23A8A6C}" type="sibTrans" cxnId="{5AE01C9B-E229-4A8E-AB43-787F637E3ED8}">
      <dgm:prSet/>
      <dgm:spPr/>
      <dgm:t>
        <a:bodyPr/>
        <a:lstStyle/>
        <a:p>
          <a:endParaRPr lang="pt-BR"/>
        </a:p>
      </dgm:t>
    </dgm:pt>
    <dgm:pt modelId="{31B7E9CA-915F-47B3-8FB7-DE5F569720F2}">
      <dgm:prSet phldrT="[Texto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pt-BR" sz="1800"/>
            <a:t>Diminuição do tempo de espera para realização de exames;</a:t>
          </a:r>
        </a:p>
      </dgm:t>
    </dgm:pt>
    <dgm:pt modelId="{0B20D30D-82EE-4413-BC1A-7F052D67A715}" type="parTrans" cxnId="{328EB930-B946-41DD-829A-FD4B3242FEA1}">
      <dgm:prSet/>
      <dgm:spPr/>
      <dgm:t>
        <a:bodyPr/>
        <a:lstStyle/>
        <a:p>
          <a:endParaRPr lang="pt-BR"/>
        </a:p>
      </dgm:t>
    </dgm:pt>
    <dgm:pt modelId="{2B674811-3082-4D24-B0DA-DC242B78709A}" type="sibTrans" cxnId="{328EB930-B946-41DD-829A-FD4B3242FEA1}">
      <dgm:prSet/>
      <dgm:spPr/>
      <dgm:t>
        <a:bodyPr/>
        <a:lstStyle/>
        <a:p>
          <a:endParaRPr lang="pt-BR"/>
        </a:p>
      </dgm:t>
    </dgm:pt>
    <dgm:pt modelId="{AC4FEECF-C809-443D-823E-CD32E862C1F4}">
      <dgm:prSet phldrT="[Texto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pt-BR" sz="1500"/>
        </a:p>
      </dgm:t>
    </dgm:pt>
    <dgm:pt modelId="{0F55753E-83A6-4CB5-96D3-808DC3FEC15B}" type="parTrans" cxnId="{AF11C1DE-643F-40FB-994D-2DC9D1AD702F}">
      <dgm:prSet/>
      <dgm:spPr/>
      <dgm:t>
        <a:bodyPr/>
        <a:lstStyle/>
        <a:p>
          <a:endParaRPr lang="pt-BR"/>
        </a:p>
      </dgm:t>
    </dgm:pt>
    <dgm:pt modelId="{35724581-A9A4-4694-A1E8-557C59B887E7}" type="sibTrans" cxnId="{AF11C1DE-643F-40FB-994D-2DC9D1AD702F}">
      <dgm:prSet/>
      <dgm:spPr/>
      <dgm:t>
        <a:bodyPr/>
        <a:lstStyle/>
        <a:p>
          <a:endParaRPr lang="pt-BR"/>
        </a:p>
      </dgm:t>
    </dgm:pt>
    <dgm:pt modelId="{7A61474B-8E1B-4CD6-A0CD-FCCC9441A3A5}">
      <dgm:prSet phldrT="[Texto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pt-BR" sz="1500"/>
        </a:p>
      </dgm:t>
    </dgm:pt>
    <dgm:pt modelId="{016B7FF1-334C-4A03-AC6B-69E084A91ACF}" type="parTrans" cxnId="{AD0DF7B8-5611-492F-8620-424BF2C47FCC}">
      <dgm:prSet/>
      <dgm:spPr/>
      <dgm:t>
        <a:bodyPr/>
        <a:lstStyle/>
        <a:p>
          <a:endParaRPr lang="pt-BR"/>
        </a:p>
      </dgm:t>
    </dgm:pt>
    <dgm:pt modelId="{7868A4D8-C78B-496B-837B-688748C7FBA7}" type="sibTrans" cxnId="{AD0DF7B8-5611-492F-8620-424BF2C47FCC}">
      <dgm:prSet/>
      <dgm:spPr/>
      <dgm:t>
        <a:bodyPr/>
        <a:lstStyle/>
        <a:p>
          <a:endParaRPr lang="pt-BR"/>
        </a:p>
      </dgm:t>
    </dgm:pt>
    <dgm:pt modelId="{D74D0986-6B00-41BD-BE1B-9C4DCE8F4D10}">
      <dgm:prSet phldrT="[Texto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pt-BR" sz="1800"/>
            <a:t>Apoio da Direção, intervindo diretamente na solução dos problemas apresentados pela equipe;</a:t>
          </a:r>
        </a:p>
      </dgm:t>
    </dgm:pt>
    <dgm:pt modelId="{AA77B4A0-A58A-4F19-B535-7517D131D1FB}" type="parTrans" cxnId="{E25670E4-6925-4194-8AE2-695676F1ED5F}">
      <dgm:prSet/>
      <dgm:spPr/>
      <dgm:t>
        <a:bodyPr/>
        <a:lstStyle/>
        <a:p>
          <a:endParaRPr lang="pt-BR"/>
        </a:p>
      </dgm:t>
    </dgm:pt>
    <dgm:pt modelId="{8C2E845D-05B9-48FE-8126-90910EEBB91D}" type="sibTrans" cxnId="{E25670E4-6925-4194-8AE2-695676F1ED5F}">
      <dgm:prSet/>
      <dgm:spPr/>
      <dgm:t>
        <a:bodyPr/>
        <a:lstStyle/>
        <a:p>
          <a:endParaRPr lang="pt-BR"/>
        </a:p>
      </dgm:t>
    </dgm:pt>
    <dgm:pt modelId="{3CAA9E0A-8823-4DF0-AC27-AA9E40EE8324}">
      <dgm:prSet phldrT="[Texto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pt-BR" sz="1500"/>
        </a:p>
      </dgm:t>
    </dgm:pt>
    <dgm:pt modelId="{A33C0CBE-275D-4C1C-B9AF-9B3592E0A785}" type="parTrans" cxnId="{6632A0DF-9C22-4CAF-9814-BFD334C8996B}">
      <dgm:prSet/>
      <dgm:spPr/>
      <dgm:t>
        <a:bodyPr/>
        <a:lstStyle/>
        <a:p>
          <a:endParaRPr lang="pt-BR"/>
        </a:p>
      </dgm:t>
    </dgm:pt>
    <dgm:pt modelId="{245988B3-6B3D-48F7-87A9-585B44C3DF39}" type="sibTrans" cxnId="{6632A0DF-9C22-4CAF-9814-BFD334C8996B}">
      <dgm:prSet/>
      <dgm:spPr/>
      <dgm:t>
        <a:bodyPr/>
        <a:lstStyle/>
        <a:p>
          <a:endParaRPr lang="pt-BR"/>
        </a:p>
      </dgm:t>
    </dgm:pt>
    <dgm:pt modelId="{9D4B1772-09C0-421D-B4D3-4BCF21F198C4}">
      <dgm:prSet phldrT="[Texto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pt-BR" sz="1800"/>
            <a:t>Aumento significativo no número de altas hospitalares;</a:t>
          </a:r>
        </a:p>
      </dgm:t>
    </dgm:pt>
    <dgm:pt modelId="{091AC61A-3294-4BDC-9108-C1CD1350FACC}" type="parTrans" cxnId="{65FA13CB-E35D-4943-8229-2C30B76536CE}">
      <dgm:prSet/>
      <dgm:spPr/>
      <dgm:t>
        <a:bodyPr/>
        <a:lstStyle/>
        <a:p>
          <a:endParaRPr lang="pt-BR"/>
        </a:p>
      </dgm:t>
    </dgm:pt>
    <dgm:pt modelId="{02726060-B032-41C9-8A66-9EDA6845B243}" type="sibTrans" cxnId="{65FA13CB-E35D-4943-8229-2C30B76536CE}">
      <dgm:prSet/>
      <dgm:spPr/>
      <dgm:t>
        <a:bodyPr/>
        <a:lstStyle/>
        <a:p>
          <a:endParaRPr lang="pt-BR"/>
        </a:p>
      </dgm:t>
    </dgm:pt>
    <dgm:pt modelId="{3E83E7FE-09AA-434E-8304-48FD496CF4F2}">
      <dgm:prSet phldrT="[Texto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pt-BR" sz="1500"/>
        </a:p>
      </dgm:t>
    </dgm:pt>
    <dgm:pt modelId="{18C9BB8E-FA89-4743-AB4E-33F610749473}" type="parTrans" cxnId="{D4F24424-4727-454C-B0A3-B569264F05F6}">
      <dgm:prSet/>
      <dgm:spPr/>
      <dgm:t>
        <a:bodyPr/>
        <a:lstStyle/>
        <a:p>
          <a:endParaRPr lang="pt-BR"/>
        </a:p>
      </dgm:t>
    </dgm:pt>
    <dgm:pt modelId="{D6F9F386-FCE6-4B41-B097-36BC1071C0B0}" type="sibTrans" cxnId="{D4F24424-4727-454C-B0A3-B569264F05F6}">
      <dgm:prSet/>
      <dgm:spPr/>
      <dgm:t>
        <a:bodyPr/>
        <a:lstStyle/>
        <a:p>
          <a:endParaRPr lang="pt-BR"/>
        </a:p>
      </dgm:t>
    </dgm:pt>
    <dgm:pt modelId="{05173DC0-9ACF-48C0-941F-8BC993E95E0F}">
      <dgm:prSet phldrT="[Texto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pt-BR" sz="1800"/>
            <a:t>Disponibilização do Mapa de Leitos, atualizado uma vez ao dia;</a:t>
          </a:r>
        </a:p>
      </dgm:t>
    </dgm:pt>
    <dgm:pt modelId="{5A494734-B15E-4383-888C-C68DB3095B17}" type="parTrans" cxnId="{7330309B-037C-4BCC-B8B7-FD0D4AB0DC26}">
      <dgm:prSet/>
      <dgm:spPr/>
      <dgm:t>
        <a:bodyPr/>
        <a:lstStyle/>
        <a:p>
          <a:endParaRPr lang="pt-BR"/>
        </a:p>
      </dgm:t>
    </dgm:pt>
    <dgm:pt modelId="{3EF98657-F429-43C1-A0E5-D3EF70BB6531}" type="sibTrans" cxnId="{7330309B-037C-4BCC-B8B7-FD0D4AB0DC26}">
      <dgm:prSet/>
      <dgm:spPr/>
      <dgm:t>
        <a:bodyPr/>
        <a:lstStyle/>
        <a:p>
          <a:endParaRPr lang="pt-BR"/>
        </a:p>
      </dgm:t>
    </dgm:pt>
    <dgm:pt modelId="{1F910B38-DFF8-47C7-AB94-877C02A76056}">
      <dgm:prSet phldrT="[Texto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pt-BR" sz="1800"/>
            <a:t>Redução do tempo de internação.</a:t>
          </a:r>
          <a:endParaRPr lang="pt-BR" sz="1600"/>
        </a:p>
      </dgm:t>
    </dgm:pt>
    <dgm:pt modelId="{6A09EFDC-352E-40CF-8C2E-8B0BDF97192E}" type="parTrans" cxnId="{E0FB9BAF-7CB9-4ACC-8F82-D0E35C895004}">
      <dgm:prSet/>
      <dgm:spPr/>
      <dgm:t>
        <a:bodyPr/>
        <a:lstStyle/>
        <a:p>
          <a:endParaRPr lang="pt-BR"/>
        </a:p>
      </dgm:t>
    </dgm:pt>
    <dgm:pt modelId="{6B512DD7-529F-4671-88D1-5CFA088404A9}" type="sibTrans" cxnId="{E0FB9BAF-7CB9-4ACC-8F82-D0E35C895004}">
      <dgm:prSet/>
      <dgm:spPr/>
      <dgm:t>
        <a:bodyPr/>
        <a:lstStyle/>
        <a:p>
          <a:endParaRPr lang="pt-BR"/>
        </a:p>
      </dgm:t>
    </dgm:pt>
    <dgm:pt modelId="{4FC91E88-2BB9-4DA6-A1A1-805F02C7EBA5}">
      <dgm:prSet phldrT="[Texto]" custT="1"/>
      <dgm:spPr/>
      <dgm:t>
        <a:bodyPr/>
        <a:lstStyle/>
        <a:p>
          <a:r>
            <a:rPr lang="pt-BR" sz="2400" b="1" dirty="0"/>
            <a:t>PRIMEIROS </a:t>
          </a:r>
          <a:r>
            <a:rPr lang="pt-BR" sz="2400" b="1" dirty="0" smtClean="0"/>
            <a:t>RESULTADOS NO ICSC</a:t>
          </a:r>
          <a:endParaRPr lang="pt-BR" sz="2400" b="1" dirty="0"/>
        </a:p>
      </dgm:t>
    </dgm:pt>
    <dgm:pt modelId="{2B9D0235-ABD2-4C57-AAFA-BED8033436F0}" type="sibTrans" cxnId="{595DB564-7956-4DC1-925C-77DCFDAF2E7E}">
      <dgm:prSet/>
      <dgm:spPr/>
      <dgm:t>
        <a:bodyPr/>
        <a:lstStyle/>
        <a:p>
          <a:endParaRPr lang="pt-BR"/>
        </a:p>
      </dgm:t>
    </dgm:pt>
    <dgm:pt modelId="{A6668863-3CF2-438D-AFF1-48E15FA2DE02}" type="parTrans" cxnId="{595DB564-7956-4DC1-925C-77DCFDAF2E7E}">
      <dgm:prSet/>
      <dgm:spPr/>
      <dgm:t>
        <a:bodyPr/>
        <a:lstStyle/>
        <a:p>
          <a:endParaRPr lang="pt-BR"/>
        </a:p>
      </dgm:t>
    </dgm:pt>
    <dgm:pt modelId="{0ADD9AB3-B0D8-42B1-B79E-7D7828AD6227}" type="pres">
      <dgm:prSet presAssocID="{6D1F26D0-E2B8-449A-AC00-CD7E1472C4E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F08F3C0-EF8F-49FB-B455-C5951B04B94C}" type="pres">
      <dgm:prSet presAssocID="{4FC91E88-2BB9-4DA6-A1A1-805F02C7EBA5}" presName="parentText" presStyleLbl="node1" presStyleIdx="0" presStyleCnt="1" custLinFactNeighborX="2421" custLinFactNeighborY="-56276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A5EA89A-94DA-4CBF-AB3C-BC55E1149585}" type="pres">
      <dgm:prSet presAssocID="{4FC91E88-2BB9-4DA6-A1A1-805F02C7EBA5}" presName="childText" presStyleLbl="revTx" presStyleIdx="0" presStyleCnt="1" custScaleX="100000" custScaleY="92645" custLinFactNeighborX="-1059" custLinFactNeighborY="-567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0FB9BAF-7CB9-4ACC-8F82-D0E35C895004}" srcId="{4FC91E88-2BB9-4DA6-A1A1-805F02C7EBA5}" destId="{1F910B38-DFF8-47C7-AB94-877C02A76056}" srcOrd="8" destOrd="0" parTransId="{6A09EFDC-352E-40CF-8C2E-8B0BDF97192E}" sibTransId="{6B512DD7-529F-4671-88D1-5CFA088404A9}"/>
    <dgm:cxn modelId="{662A02C5-4DD3-4184-BD9C-214A3B515469}" type="presOf" srcId="{0224F54F-496B-4500-88D9-A1144BD863F5}" destId="{0A5EA89A-94DA-4CBF-AB3C-BC55E1149585}" srcOrd="0" destOrd="1" presId="urn:microsoft.com/office/officeart/2005/8/layout/vList2"/>
    <dgm:cxn modelId="{D4F24424-4727-454C-B0A3-B569264F05F6}" srcId="{4FC91E88-2BB9-4DA6-A1A1-805F02C7EBA5}" destId="{3E83E7FE-09AA-434E-8304-48FD496CF4F2}" srcOrd="0" destOrd="0" parTransId="{18C9BB8E-FA89-4743-AB4E-33F610749473}" sibTransId="{D6F9F386-FCE6-4B41-B097-36BC1071C0B0}"/>
    <dgm:cxn modelId="{6EA8DCDA-95BB-47F1-B624-9C2C56AFA90D}" type="presOf" srcId="{AC4FEECF-C809-443D-823E-CD32E862C1F4}" destId="{0A5EA89A-94DA-4CBF-AB3C-BC55E1149585}" srcOrd="0" destOrd="11" presId="urn:microsoft.com/office/officeart/2005/8/layout/vList2"/>
    <dgm:cxn modelId="{36F17548-9C4C-4440-8F2C-243F564B39AC}" type="presOf" srcId="{D74D0986-6B00-41BD-BE1B-9C4DCE8F4D10}" destId="{0A5EA89A-94DA-4CBF-AB3C-BC55E1149585}" srcOrd="0" destOrd="2" presId="urn:microsoft.com/office/officeart/2005/8/layout/vList2"/>
    <dgm:cxn modelId="{CC87ECFE-7715-4BE5-91FE-CE37B8CCCC4D}" type="presOf" srcId="{3CAA9E0A-8823-4DF0-AC27-AA9E40EE8324}" destId="{0A5EA89A-94DA-4CBF-AB3C-BC55E1149585}" srcOrd="0" destOrd="9" presId="urn:microsoft.com/office/officeart/2005/8/layout/vList2"/>
    <dgm:cxn modelId="{E515077A-BC52-49EC-A83F-2E2E93804B89}" type="presOf" srcId="{05173DC0-9ACF-48C0-941F-8BC993E95E0F}" destId="{0A5EA89A-94DA-4CBF-AB3C-BC55E1149585}" srcOrd="0" destOrd="3" presId="urn:microsoft.com/office/officeart/2005/8/layout/vList2"/>
    <dgm:cxn modelId="{F60BE40B-A601-442A-8048-6924F1CF3C65}" type="presOf" srcId="{31B7E9CA-915F-47B3-8FB7-DE5F569720F2}" destId="{0A5EA89A-94DA-4CBF-AB3C-BC55E1149585}" srcOrd="0" destOrd="6" presId="urn:microsoft.com/office/officeart/2005/8/layout/vList2"/>
    <dgm:cxn modelId="{467820E7-A045-4A5C-B3B6-36A1BDEE93E9}" type="presOf" srcId="{4FC91E88-2BB9-4DA6-A1A1-805F02C7EBA5}" destId="{8F08F3C0-EF8F-49FB-B455-C5951B04B94C}" srcOrd="0" destOrd="0" presId="urn:microsoft.com/office/officeart/2005/8/layout/vList2"/>
    <dgm:cxn modelId="{F8CD5430-929B-4651-A358-6E8EFCA7F85A}" type="presOf" srcId="{70AF3E3A-CC72-4365-BBE6-31D47AE0D8C5}" destId="{0A5EA89A-94DA-4CBF-AB3C-BC55E1149585}" srcOrd="0" destOrd="5" presId="urn:microsoft.com/office/officeart/2005/8/layout/vList2"/>
    <dgm:cxn modelId="{AD0DF7B8-5611-492F-8620-424BF2C47FCC}" srcId="{4FC91E88-2BB9-4DA6-A1A1-805F02C7EBA5}" destId="{7A61474B-8E1B-4CD6-A0CD-FCCC9441A3A5}" srcOrd="10" destOrd="0" parTransId="{016B7FF1-334C-4A03-AC6B-69E084A91ACF}" sibTransId="{7868A4D8-C78B-496B-837B-688748C7FBA7}"/>
    <dgm:cxn modelId="{F4EFF803-C2CE-4DD1-B32C-59137C3282D7}" srcId="{4FC91E88-2BB9-4DA6-A1A1-805F02C7EBA5}" destId="{DA949D7C-5E27-409B-9EA3-FB6BF19787A7}" srcOrd="4" destOrd="0" parTransId="{63C171FC-5FCF-418B-9A2F-C0FD48C997EF}" sibTransId="{843271AD-51C8-4D78-94FB-FD6D4AFB689F}"/>
    <dgm:cxn modelId="{328EB930-B946-41DD-829A-FD4B3242FEA1}" srcId="{4FC91E88-2BB9-4DA6-A1A1-805F02C7EBA5}" destId="{31B7E9CA-915F-47B3-8FB7-DE5F569720F2}" srcOrd="6" destOrd="0" parTransId="{0B20D30D-82EE-4413-BC1A-7F052D67A715}" sibTransId="{2B674811-3082-4D24-B0DA-DC242B78709A}"/>
    <dgm:cxn modelId="{E25670E4-6925-4194-8AE2-695676F1ED5F}" srcId="{4FC91E88-2BB9-4DA6-A1A1-805F02C7EBA5}" destId="{D74D0986-6B00-41BD-BE1B-9C4DCE8F4D10}" srcOrd="2" destOrd="0" parTransId="{AA77B4A0-A58A-4F19-B535-7517D131D1FB}" sibTransId="{8C2E845D-05B9-48FE-8126-90910EEBB91D}"/>
    <dgm:cxn modelId="{1E06C140-0293-41E8-8F6F-533B114BF5A3}" type="presOf" srcId="{DA949D7C-5E27-409B-9EA3-FB6BF19787A7}" destId="{0A5EA89A-94DA-4CBF-AB3C-BC55E1149585}" srcOrd="0" destOrd="4" presId="urn:microsoft.com/office/officeart/2005/8/layout/vList2"/>
    <dgm:cxn modelId="{3340E9D5-D3F4-4F6B-B72D-54A083845C5C}" type="presOf" srcId="{6D1F26D0-E2B8-449A-AC00-CD7E1472C4E6}" destId="{0ADD9AB3-B0D8-42B1-B79E-7D7828AD6227}" srcOrd="0" destOrd="0" presId="urn:microsoft.com/office/officeart/2005/8/layout/vList2"/>
    <dgm:cxn modelId="{82897F86-3E37-4559-8CEB-209EC8B0A2F2}" type="presOf" srcId="{1F910B38-DFF8-47C7-AB94-877C02A76056}" destId="{0A5EA89A-94DA-4CBF-AB3C-BC55E1149585}" srcOrd="0" destOrd="8" presId="urn:microsoft.com/office/officeart/2005/8/layout/vList2"/>
    <dgm:cxn modelId="{932E17FF-B6BE-476C-BAD5-A39D41FEFD12}" type="presOf" srcId="{3E83E7FE-09AA-434E-8304-48FD496CF4F2}" destId="{0A5EA89A-94DA-4CBF-AB3C-BC55E1149585}" srcOrd="0" destOrd="0" presId="urn:microsoft.com/office/officeart/2005/8/layout/vList2"/>
    <dgm:cxn modelId="{30883D31-36C6-4858-9489-D5CED5E91DDE}" type="presOf" srcId="{9D4B1772-09C0-421D-B4D3-4BCF21F198C4}" destId="{0A5EA89A-94DA-4CBF-AB3C-BC55E1149585}" srcOrd="0" destOrd="7" presId="urn:microsoft.com/office/officeart/2005/8/layout/vList2"/>
    <dgm:cxn modelId="{5AE01C9B-E229-4A8E-AB43-787F637E3ED8}" srcId="{4FC91E88-2BB9-4DA6-A1A1-805F02C7EBA5}" destId="{70AF3E3A-CC72-4365-BBE6-31D47AE0D8C5}" srcOrd="5" destOrd="0" parTransId="{DCEA1DF5-CF27-4633-A21F-61E45B5D4BB2}" sibTransId="{9A91EA84-849A-4861-93A0-37DDB23A8A6C}"/>
    <dgm:cxn modelId="{9765B397-1D3B-4AC6-A1CB-8060C48F60E4}" type="presOf" srcId="{7A61474B-8E1B-4CD6-A0CD-FCCC9441A3A5}" destId="{0A5EA89A-94DA-4CBF-AB3C-BC55E1149585}" srcOrd="0" destOrd="10" presId="urn:microsoft.com/office/officeart/2005/8/layout/vList2"/>
    <dgm:cxn modelId="{65FA13CB-E35D-4943-8229-2C30B76536CE}" srcId="{4FC91E88-2BB9-4DA6-A1A1-805F02C7EBA5}" destId="{9D4B1772-09C0-421D-B4D3-4BCF21F198C4}" srcOrd="7" destOrd="0" parTransId="{091AC61A-3294-4BDC-9108-C1CD1350FACC}" sibTransId="{02726060-B032-41C9-8A66-9EDA6845B243}"/>
    <dgm:cxn modelId="{793D0087-85C6-492B-9815-7190E5DC94D7}" srcId="{4FC91E88-2BB9-4DA6-A1A1-805F02C7EBA5}" destId="{0224F54F-496B-4500-88D9-A1144BD863F5}" srcOrd="1" destOrd="0" parTransId="{4DD79E08-ED58-46DC-AE10-B0D235588C11}" sibTransId="{B8EECC25-7F37-42D0-A598-769D6889DA6C}"/>
    <dgm:cxn modelId="{7330309B-037C-4BCC-B8B7-FD0D4AB0DC26}" srcId="{4FC91E88-2BB9-4DA6-A1A1-805F02C7EBA5}" destId="{05173DC0-9ACF-48C0-941F-8BC993E95E0F}" srcOrd="3" destOrd="0" parTransId="{5A494734-B15E-4383-888C-C68DB3095B17}" sibTransId="{3EF98657-F429-43C1-A0E5-D3EF70BB6531}"/>
    <dgm:cxn modelId="{595DB564-7956-4DC1-925C-77DCFDAF2E7E}" srcId="{6D1F26D0-E2B8-449A-AC00-CD7E1472C4E6}" destId="{4FC91E88-2BB9-4DA6-A1A1-805F02C7EBA5}" srcOrd="0" destOrd="0" parTransId="{A6668863-3CF2-438D-AFF1-48E15FA2DE02}" sibTransId="{2B9D0235-ABD2-4C57-AAFA-BED8033436F0}"/>
    <dgm:cxn modelId="{6632A0DF-9C22-4CAF-9814-BFD334C8996B}" srcId="{4FC91E88-2BB9-4DA6-A1A1-805F02C7EBA5}" destId="{3CAA9E0A-8823-4DF0-AC27-AA9E40EE8324}" srcOrd="9" destOrd="0" parTransId="{A33C0CBE-275D-4C1C-B9AF-9B3592E0A785}" sibTransId="{245988B3-6B3D-48F7-87A9-585B44C3DF39}"/>
    <dgm:cxn modelId="{AF11C1DE-643F-40FB-994D-2DC9D1AD702F}" srcId="{4FC91E88-2BB9-4DA6-A1A1-805F02C7EBA5}" destId="{AC4FEECF-C809-443D-823E-CD32E862C1F4}" srcOrd="11" destOrd="0" parTransId="{0F55753E-83A6-4CB5-96D3-808DC3FEC15B}" sibTransId="{35724581-A9A4-4694-A1E8-557C59B887E7}"/>
    <dgm:cxn modelId="{24FF6515-9DF7-4D13-A4F4-67B0445D4F80}" type="presParOf" srcId="{0ADD9AB3-B0D8-42B1-B79E-7D7828AD6227}" destId="{8F08F3C0-EF8F-49FB-B455-C5951B04B94C}" srcOrd="0" destOrd="0" presId="urn:microsoft.com/office/officeart/2005/8/layout/vList2"/>
    <dgm:cxn modelId="{9EDC4653-E45C-4941-8732-8C7492D7D108}" type="presParOf" srcId="{0ADD9AB3-B0D8-42B1-B79E-7D7828AD6227}" destId="{0A5EA89A-94DA-4CBF-AB3C-BC55E1149585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3E677C-BAE1-43E6-99D7-2257A0310AB5}">
      <dsp:nvSpPr>
        <dsp:cNvPr id="0" name=""/>
        <dsp:cNvSpPr/>
      </dsp:nvSpPr>
      <dsp:spPr>
        <a:xfrm>
          <a:off x="3455094" y="3098460"/>
          <a:ext cx="2208410" cy="2208410"/>
        </a:xfrm>
        <a:prstGeom prst="ellipse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500" b="1" kern="1200"/>
            <a:t>GESTÃO DE LEITOS</a:t>
          </a:r>
        </a:p>
      </dsp:txBody>
      <dsp:txXfrm>
        <a:off x="3455094" y="3098460"/>
        <a:ext cx="2208410" cy="2208410"/>
      </dsp:txXfrm>
    </dsp:sp>
    <dsp:sp modelId="{9FFE3E53-3373-4FFB-8ED8-2CD7943F0688}">
      <dsp:nvSpPr>
        <dsp:cNvPr id="0" name=""/>
        <dsp:cNvSpPr/>
      </dsp:nvSpPr>
      <dsp:spPr>
        <a:xfrm rot="16200000">
          <a:off x="4324443" y="2293198"/>
          <a:ext cx="469713" cy="7508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100" kern="1200"/>
        </a:p>
      </dsp:txBody>
      <dsp:txXfrm rot="16200000">
        <a:off x="4324443" y="2293198"/>
        <a:ext cx="469713" cy="750859"/>
      </dsp:txXfrm>
    </dsp:sp>
    <dsp:sp modelId="{B002397B-26D2-4ED8-9A5F-688441D2AAEF}">
      <dsp:nvSpPr>
        <dsp:cNvPr id="0" name=""/>
        <dsp:cNvSpPr/>
      </dsp:nvSpPr>
      <dsp:spPr>
        <a:xfrm>
          <a:off x="3455094" y="3797"/>
          <a:ext cx="2208410" cy="2208410"/>
        </a:xfrm>
        <a:prstGeom prst="ellipse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b="1" kern="1200"/>
            <a:t>MELHORIA NO GIRO DOS LEITOS</a:t>
          </a:r>
        </a:p>
      </dsp:txBody>
      <dsp:txXfrm>
        <a:off x="3455094" y="3797"/>
        <a:ext cx="2208410" cy="2208410"/>
      </dsp:txXfrm>
    </dsp:sp>
    <dsp:sp modelId="{C287C156-60B8-49E8-B7E5-BE8A5754C4EF}">
      <dsp:nvSpPr>
        <dsp:cNvPr id="0" name=""/>
        <dsp:cNvSpPr/>
      </dsp:nvSpPr>
      <dsp:spPr>
        <a:xfrm rot="1800000">
          <a:off x="5652958" y="4594254"/>
          <a:ext cx="469713" cy="7508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100" kern="1200"/>
        </a:p>
      </dsp:txBody>
      <dsp:txXfrm rot="1800000">
        <a:off x="5652958" y="4594254"/>
        <a:ext cx="469713" cy="750859"/>
      </dsp:txXfrm>
    </dsp:sp>
    <dsp:sp modelId="{BDAFA7B5-9335-4FAC-A22A-82976D77706A}">
      <dsp:nvSpPr>
        <dsp:cNvPr id="0" name=""/>
        <dsp:cNvSpPr/>
      </dsp:nvSpPr>
      <dsp:spPr>
        <a:xfrm>
          <a:off x="6135150" y="4645791"/>
          <a:ext cx="2208410" cy="2208410"/>
        </a:xfrm>
        <a:prstGeom prst="ellipse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b="1" kern="1200"/>
            <a:t>REDUÇÃO DE TEMPO P/ UMA NOVA INTERNAÇÃO</a:t>
          </a:r>
        </a:p>
      </dsp:txBody>
      <dsp:txXfrm>
        <a:off x="6135150" y="4645791"/>
        <a:ext cx="2208410" cy="2208410"/>
      </dsp:txXfrm>
    </dsp:sp>
    <dsp:sp modelId="{D6EB0826-BD18-42A6-A642-CC39C1DAADF1}">
      <dsp:nvSpPr>
        <dsp:cNvPr id="0" name=""/>
        <dsp:cNvSpPr/>
      </dsp:nvSpPr>
      <dsp:spPr>
        <a:xfrm rot="9000000">
          <a:off x="2995927" y="4594254"/>
          <a:ext cx="469713" cy="7508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100" kern="1200"/>
        </a:p>
      </dsp:txBody>
      <dsp:txXfrm rot="9000000">
        <a:off x="2995927" y="4594254"/>
        <a:ext cx="469713" cy="750859"/>
      </dsp:txXfrm>
    </dsp:sp>
    <dsp:sp modelId="{495BC49C-A2FE-487C-B8D6-8DE906E7D965}">
      <dsp:nvSpPr>
        <dsp:cNvPr id="0" name=""/>
        <dsp:cNvSpPr/>
      </dsp:nvSpPr>
      <dsp:spPr>
        <a:xfrm>
          <a:off x="775038" y="4645791"/>
          <a:ext cx="2208410" cy="2208410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b="1" kern="1200"/>
            <a:t>REDUÇÃO DO TEMPO DE INTERNAÇÃO</a:t>
          </a:r>
        </a:p>
      </dsp:txBody>
      <dsp:txXfrm>
        <a:off x="775038" y="4645791"/>
        <a:ext cx="2208410" cy="220841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08F3C0-EF8F-49FB-B455-C5951B04B94C}">
      <dsp:nvSpPr>
        <dsp:cNvPr id="0" name=""/>
        <dsp:cNvSpPr/>
      </dsp:nvSpPr>
      <dsp:spPr>
        <a:xfrm>
          <a:off x="0" y="0"/>
          <a:ext cx="9144000" cy="11969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/>
            <a:t>PRIMEIROS </a:t>
          </a:r>
          <a:r>
            <a:rPr lang="pt-BR" sz="2400" b="1" kern="1200" dirty="0" smtClean="0"/>
            <a:t>RESULTADOS NO ICSC</a:t>
          </a:r>
          <a:endParaRPr lang="pt-BR" sz="2400" b="1" kern="1200" dirty="0"/>
        </a:p>
      </dsp:txBody>
      <dsp:txXfrm>
        <a:off x="0" y="0"/>
        <a:ext cx="9144000" cy="1196909"/>
      </dsp:txXfrm>
    </dsp:sp>
    <dsp:sp modelId="{0A5EA89A-94DA-4CBF-AB3C-BC55E1149585}">
      <dsp:nvSpPr>
        <dsp:cNvPr id="0" name=""/>
        <dsp:cNvSpPr/>
      </dsp:nvSpPr>
      <dsp:spPr>
        <a:xfrm>
          <a:off x="0" y="2089644"/>
          <a:ext cx="9144000" cy="3739795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322" tIns="22860" rIns="128016" bIns="2286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pt-BR" sz="15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800" kern="1200"/>
            <a:t>Entendimento dos objetivos do trabalho de Gestão de Leitos por toda a equipe;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800" kern="1200"/>
            <a:t>Apoio da Direção, intervindo diretamente na solução dos problemas apresentados pela equipe;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800" kern="1200"/>
            <a:t>Disponibilização do Mapa de Leitos, atualizado uma vez ao dia;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800" kern="1200"/>
            <a:t>Colaboração por parte de todos os envolvidos;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800" kern="1200"/>
            <a:t>Identificação e resolução de problemas pontuais: falhas na comunicação entre unidades/Centro Cirúrgico/Hemodinâmica;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800" kern="1200"/>
            <a:t>Diminuição do tempo de espera para realização de exames;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800" kern="1200"/>
            <a:t>Aumento significativo no número de altas hospitalares;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800" kern="1200"/>
            <a:t>Redução do tempo de internação.</a:t>
          </a:r>
          <a:endParaRPr lang="pt-BR" sz="16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pt-BR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pt-BR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pt-BR" sz="1500" kern="1200"/>
        </a:p>
      </dsp:txBody>
      <dsp:txXfrm>
        <a:off x="0" y="2089644"/>
        <a:ext cx="9144000" cy="37397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226C3E-F71C-4293-A917-BC3018F77371}" type="datetimeFigureOut">
              <a:rPr lang="pt-BR" smtClean="0"/>
              <a:pPr/>
              <a:t>30/05/2014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9713F-162C-4B16-8629-1AA476B86AE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17A47-E5B8-4E0D-8CFA-A3A7AA17A6E9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17A47-E5B8-4E0D-8CFA-A3A7AA17A6E9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1075-30F1-4C97-A615-1343227E3178}" type="datetimeFigureOut">
              <a:rPr lang="pt-BR" smtClean="0"/>
              <a:pPr/>
              <a:t>30/05/2014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8383-12DF-4AF1-B921-B8C6A1D6DE4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1075-30F1-4C97-A615-1343227E3178}" type="datetimeFigureOut">
              <a:rPr lang="pt-BR" smtClean="0"/>
              <a:pPr/>
              <a:t>30/05/2014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8383-12DF-4AF1-B921-B8C6A1D6DE4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1075-30F1-4C97-A615-1343227E3178}" type="datetimeFigureOut">
              <a:rPr lang="pt-BR" smtClean="0"/>
              <a:pPr/>
              <a:t>30/05/2014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8383-12DF-4AF1-B921-B8C6A1D6DE4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1075-30F1-4C97-A615-1343227E3178}" type="datetimeFigureOut">
              <a:rPr lang="pt-BR" smtClean="0"/>
              <a:pPr/>
              <a:t>30/05/2014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8383-12DF-4AF1-B921-B8C6A1D6DE4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1075-30F1-4C97-A615-1343227E3178}" type="datetimeFigureOut">
              <a:rPr lang="pt-BR" smtClean="0"/>
              <a:pPr/>
              <a:t>30/05/2014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8383-12DF-4AF1-B921-B8C6A1D6DE4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1075-30F1-4C97-A615-1343227E3178}" type="datetimeFigureOut">
              <a:rPr lang="pt-BR" smtClean="0"/>
              <a:pPr/>
              <a:t>30/05/2014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8383-12DF-4AF1-B921-B8C6A1D6DE4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1075-30F1-4C97-A615-1343227E3178}" type="datetimeFigureOut">
              <a:rPr lang="pt-BR" smtClean="0"/>
              <a:pPr/>
              <a:t>30/05/2014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8383-12DF-4AF1-B921-B8C6A1D6DE4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1075-30F1-4C97-A615-1343227E3178}" type="datetimeFigureOut">
              <a:rPr lang="pt-BR" smtClean="0"/>
              <a:pPr/>
              <a:t>30/05/2014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8383-12DF-4AF1-B921-B8C6A1D6DE4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1075-30F1-4C97-A615-1343227E3178}" type="datetimeFigureOut">
              <a:rPr lang="pt-BR" smtClean="0"/>
              <a:pPr/>
              <a:t>30/05/2014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8383-12DF-4AF1-B921-B8C6A1D6DE4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1075-30F1-4C97-A615-1343227E3178}" type="datetimeFigureOut">
              <a:rPr lang="pt-BR" smtClean="0"/>
              <a:pPr/>
              <a:t>30/05/2014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8383-12DF-4AF1-B921-B8C6A1D6DE4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1075-30F1-4C97-A615-1343227E3178}" type="datetimeFigureOut">
              <a:rPr lang="pt-BR" smtClean="0"/>
              <a:pPr/>
              <a:t>30/05/2014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8383-12DF-4AF1-B921-B8C6A1D6DE4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41075-30F1-4C97-A615-1343227E3178}" type="datetimeFigureOut">
              <a:rPr lang="pt-BR" smtClean="0"/>
              <a:pPr/>
              <a:t>30/05/2014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F8383-12DF-4AF1-B921-B8C6A1D6DE4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o_Microsoft_Office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922707"/>
            <a:ext cx="9144000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GERENCIAMENTO DE LEITOS DO 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INSTITUTO DE CARDIOLOGIA DE SANTA CATARINA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2800" b="1" dirty="0" smtClean="0"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Enfª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r>
              <a:rPr kumimoji="0" lang="pt-BR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Angela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Gentil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2000" dirty="0" smtClean="0">
                <a:latin typeface="Arial" pitchFamily="34" charset="0"/>
              </a:rPr>
              <a:t>Mara Regina </a:t>
            </a:r>
            <a:r>
              <a:rPr lang="pt-BR" sz="2000" dirty="0" err="1" smtClean="0">
                <a:latin typeface="Arial" pitchFamily="34" charset="0"/>
              </a:rPr>
              <a:t>Koch</a:t>
            </a:r>
            <a:r>
              <a:rPr lang="pt-BR" sz="2000" dirty="0" smtClean="0">
                <a:latin typeface="Arial" pitchFamily="34" charset="0"/>
              </a:rPr>
              <a:t> Martins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428478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28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FASES PARA IMPLANTAÇÃO DO GERENCIAMENTO DE LEITOS</a:t>
            </a:r>
            <a:endParaRPr lang="pt-BR" sz="2800" b="1" dirty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-Sensibilização das equipes envolvidas sobre manter a permanência do paciente dentro de critérios técnicos estabelecidos pela instituição;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-Sensibilização dos setores envolvidos no processo de liberação do leito.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395683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PROCESSO DE LIBERAÇÃO/OCUPAÇÃO DE LEITO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-Alta do paciente e liberação do leito para higiene;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-Higienização do leito e liberação para internação de novo paciente;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-Internação de pacientes ambulatoriais e de urgência.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-Sensibilização da equipe médica sobre a permanência do paciente dentro de critérios técnicos estabelecidos pela Instituição, bem como sobre sua atuação no processo de liberação do leito;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2114582"/>
            <a:ext cx="91440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DIAGNÓSTICO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Embora algumas regras estejam descritas em regimentos, manuais, protocolos e outros documentos, algumas ações dependem exclusivamente da vontade dos profissionais envolvidos com o processo da alta;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259632" y="2204864"/>
            <a:ext cx="68407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Média de permanência alta em função de pacientes crônicos e dificuldade para execução de exames e procedimentos. </a:t>
            </a:r>
            <a:endParaRPr lang="pt-BR" sz="32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3068960"/>
            <a:ext cx="92168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Intensificar o trabalho de </a:t>
            </a:r>
            <a:r>
              <a:rPr lang="pt-BR" sz="36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desospitalização</a:t>
            </a:r>
            <a:endParaRPr lang="pt-B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259632" y="1772816"/>
            <a:ext cx="72728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 informação da programação da alta não chega aos envolvidos como: equipe assistencial, paciente, equipe de apoio e o próprio paciente que é o principal interessado</a:t>
            </a:r>
            <a:r>
              <a:rPr lang="pt-BR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lang="pt-BR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899592" y="1340768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Ao ser definida a alta médica, frequentemente ela não é prioridade para os envolvidos no processo, protelando a desocupação do leito do paciente de alta, elevando o tempo para reocupação do leito e novas admissões.</a:t>
            </a:r>
            <a:endParaRPr lang="pt-BR" sz="32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413997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 processo de internação hospitalar requer cooperação e coordenação de diferentes setores, tornando-se indispensável para obter a eficácia, uma maior integração e unificação das equipes multidisciplinares</a:t>
            </a: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9823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RESULTADOS ESPERADOS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-Aumentar a taxa de ocupação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-Agilizar transferência para as Unidades de Internação do Hospital e/ou outras Unidades Hospitalares da Retaguarda;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-Alta Médica até ás 12hs sempre que possível;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-Agilizar liberação do leito para internação de novo paciente;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-Desocupar leito com brevidade após a alta;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-Maior Assertividade das previsões de alta;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-Manter Leitos reservas nas Unidades para as altas da UCO;  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-Reduzir o número de pacientes na Emergência;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-Diminuir o tempo de espera das cirurgias dos pacientes internados;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Diminuir o tempo de espera para procedimentos ambulatoriais.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-Internar pacientes para procedimentos eletivos o mais próximo possível do dia e hora do procedimento; 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-476811"/>
            <a:ext cx="9144000" cy="747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pt-BR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pt-BR" sz="20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pt-BR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pt-B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Parcerias na Gestão de Leitos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Equipe Médica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Equipe de Enfermagem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Equipe administrativa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Centro Cirúrgico/Hemodinâmica/Ambulatório/UCO/Medicina Nuclear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CME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Laboratório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Serviço de Radiodiagnóstico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Serviço Social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SAME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Serviço de Retaguarda de leitos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CCIH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Nutrição</a:t>
            </a:r>
            <a:r>
              <a:rPr lang="pt-BR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/ Fisioterapia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Zeladoria/Manutenção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PADI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Humanização/Ouvidoria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Contas Médicas/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Custos/Informática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Transporte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Almoxarifado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841422"/>
            <a:ext cx="9144000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 Instituto de Cardiologia de Santa Catarina pertence à Rede Pública Estadual localizada no município de São José na grande Florianópolis.</a:t>
            </a:r>
            <a:endParaRPr kumimoji="0" lang="pt-B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Hospital de qualidade em atendimento de alta complexidade cardiovascular e referência estadual nesta especialidade, o ICSC recebe pacientes de todo o Estado, o que provoca superlotação constante.</a:t>
            </a:r>
            <a:endParaRPr kumimoji="0" lang="pt-B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Além da Emergência, das Unidades de Internação e Unidade Coronariana, o Instituto de Cardiologia de Santa Catarina, conta com serviços Ambulatoriais de Consultas e Métodos Gráficos: Teste Ergométrico, </a:t>
            </a:r>
            <a:r>
              <a:rPr kumimoji="0" lang="pt-B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Ecocardiografia</a:t>
            </a: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MAPA e </a:t>
            </a:r>
            <a:r>
              <a:rPr kumimoji="0" lang="pt-B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Holter</a:t>
            </a: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24 horas, Setor de Reabilitação Cardíaca, Setor de </a:t>
            </a:r>
            <a:r>
              <a:rPr kumimoji="0" lang="pt-B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Miocardiopatias</a:t>
            </a: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Setor de Arritmias e Eletrofisiologia. </a:t>
            </a:r>
            <a:endParaRPr kumimoji="0" lang="pt-B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Presta ainda serviços de alta complexidade, como: Cirurgias Cardíacas e Vasculares, implantes de </a:t>
            </a:r>
            <a:r>
              <a:rPr kumimoji="0" lang="pt-B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Marcapassos</a:t>
            </a: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 </a:t>
            </a:r>
            <a:r>
              <a:rPr kumimoji="0" lang="pt-B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Cardiodesfibriladores</a:t>
            </a: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Procedimentos em Hemodinâmica, Medicina Nuclear e Quarto de </a:t>
            </a:r>
            <a:r>
              <a:rPr kumimoji="0" lang="pt-B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Iodoterapia</a:t>
            </a: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(inaugurado em 2004), sendo este o único em Hospital Público em Santa Catarina.</a:t>
            </a:r>
            <a:endParaRPr kumimoji="0" lang="pt-B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Em 2006, tornou-se um centro estadual de referência em alta complexidade nos serviços especializados em cirurgia cardiovascular, procedimentos de cardiologia intervencionista, procedimentos endovasculares extracorpóreos e laboratório de eletrofisiologia.</a:t>
            </a:r>
            <a:endParaRPr kumimoji="0" lang="pt-B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Possui um corpo funcional de 570 servidores, voltados para atendimento aos usuários do SUS.</a:t>
            </a:r>
            <a:endParaRPr kumimoji="0" lang="pt-B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O ICSC conta hoje com 130 leitos, distribuídos nas unidades de internação, quarto de </a:t>
            </a:r>
            <a:r>
              <a:rPr kumimoji="0" lang="pt-B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iodoterapia</a:t>
            </a: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unidade coronariana e emergência (semi- intensiva, reanimação, repouso e sala de medicação).</a:t>
            </a:r>
            <a:endParaRPr kumimoji="0" lang="pt-B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/>
        </p:nvGraphicFramePr>
        <p:xfrm>
          <a:off x="25400" y="0"/>
          <a:ext cx="91186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0" y="63500"/>
          <a:ext cx="9080500" cy="6305550"/>
        </p:xfrm>
        <a:graphic>
          <a:graphicData uri="http://schemas.openxmlformats.org/presentationml/2006/ole">
            <p:oleObj spid="_x0000_s15362" name="Documento" r:id="rId3" imgW="9053657" imgH="6292783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395532" y="188646"/>
          <a:ext cx="8496952" cy="5832642"/>
        </p:xfrm>
        <a:graphic>
          <a:graphicData uri="http://schemas.openxmlformats.org/drawingml/2006/table">
            <a:tbl>
              <a:tblPr/>
              <a:tblGrid>
                <a:gridCol w="564251"/>
                <a:gridCol w="232339"/>
                <a:gridCol w="238977"/>
                <a:gridCol w="232339"/>
                <a:gridCol w="232339"/>
                <a:gridCol w="232339"/>
                <a:gridCol w="238977"/>
                <a:gridCol w="232339"/>
                <a:gridCol w="219061"/>
                <a:gridCol w="219061"/>
                <a:gridCol w="219061"/>
                <a:gridCol w="232339"/>
                <a:gridCol w="245615"/>
                <a:gridCol w="245615"/>
                <a:gridCol w="245615"/>
                <a:gridCol w="245615"/>
                <a:gridCol w="245615"/>
                <a:gridCol w="245615"/>
                <a:gridCol w="245615"/>
                <a:gridCol w="245615"/>
                <a:gridCol w="245615"/>
                <a:gridCol w="245615"/>
                <a:gridCol w="245615"/>
                <a:gridCol w="245615"/>
                <a:gridCol w="245615"/>
                <a:gridCol w="245615"/>
                <a:gridCol w="245615"/>
                <a:gridCol w="245615"/>
                <a:gridCol w="245615"/>
                <a:gridCol w="245615"/>
                <a:gridCol w="245615"/>
                <a:gridCol w="245615"/>
                <a:gridCol w="245615"/>
                <a:gridCol w="245615"/>
              </a:tblGrid>
              <a:tr h="165767">
                <a:tc gridSpan="34"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 dirty="0">
                          <a:latin typeface="Arial"/>
                        </a:rPr>
                        <a:t>MAPA DE LEITOS ICSC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43570">
                <a:tc gridSpan="6">
                  <a:txBody>
                    <a:bodyPr/>
                    <a:lstStyle/>
                    <a:p>
                      <a:pPr algn="l" fontAlgn="b"/>
                      <a:r>
                        <a:rPr lang="pt-BR" sz="600" b="1" i="0" u="none" strike="noStrike">
                          <a:latin typeface="Arial"/>
                        </a:rPr>
                        <a:t>Unidade de  Internação 2A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 dirty="0">
                          <a:latin typeface="Arial"/>
                        </a:rPr>
                        <a:t>23/05/2014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931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Leito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2.1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2.2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4.1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4.2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4.3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5.1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5.2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5.3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6.1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6.2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6.3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7.1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7.2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7.3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8.1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8.2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8.3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9.1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9.2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10.1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10.2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11.1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11.2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11.3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12.1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12.2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12.3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13.1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13.2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14.1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14.2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669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Tempo Inter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8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39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16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67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31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38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23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17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8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46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38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17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17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9460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sng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04250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sng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70">
                <a:tc gridSpan="6">
                  <a:txBody>
                    <a:bodyPr/>
                    <a:lstStyle/>
                    <a:p>
                      <a:pPr algn="l" fontAlgn="b"/>
                      <a:r>
                        <a:rPr lang="pt-BR" sz="600" b="1" i="0" u="none" strike="noStrike">
                          <a:latin typeface="Arial"/>
                        </a:rPr>
                        <a:t>Unidade de  Internação 2B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6931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Leito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2.1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2.2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3.3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4.1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4.2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4.3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5.1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5.2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7.1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7.2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8.1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8.2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9.1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9.2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10.1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10.2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10.3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11.1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11.2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11.3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12.1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12.2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197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Tempo Inter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0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0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19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15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36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46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9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29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36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8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10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5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30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52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35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9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932">
                <a:tc>
                  <a:txBody>
                    <a:bodyPr/>
                    <a:lstStyle/>
                    <a:p>
                      <a:pPr algn="ctr" fontAlgn="b"/>
                      <a:endParaRPr lang="pt-BR" sz="400" b="1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50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sng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2403">
                <a:tc>
                  <a:txBody>
                    <a:bodyPr/>
                    <a:lstStyle/>
                    <a:p>
                      <a:pPr algn="l" fontAlgn="b"/>
                      <a:r>
                        <a:rPr lang="pt-BR" sz="600" b="1" i="0" u="none" strike="noStrike">
                          <a:latin typeface="Arial"/>
                        </a:rPr>
                        <a:t>Unidade de  Internação 3C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pt-BR" sz="400" b="1" i="0" u="sng" strike="noStrike">
                          <a:latin typeface="Arial"/>
                        </a:rPr>
                        <a:t>3C - Quarto Terapêutico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931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Leito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4.1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4.2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4.3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5.1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5.2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5.3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6.1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6.2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6.3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7.1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7.2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7.3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8.1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8.2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9.1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9.2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10.1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10.2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10.3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11.1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11.2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11.3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Leito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15.1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15.2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9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Tempo Inter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16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10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9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31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24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25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10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42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31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4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10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38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Tempo Inter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06">
                <a:tc>
                  <a:txBody>
                    <a:bodyPr/>
                    <a:lstStyle/>
                    <a:p>
                      <a:pPr algn="ctr" fontAlgn="b"/>
                      <a:endParaRPr lang="pt-BR" sz="400" b="1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sng" strike="noStrike">
                          <a:solidFill>
                            <a:srgbClr val="FFFF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50">
                <a:tc>
                  <a:txBody>
                    <a:bodyPr/>
                    <a:lstStyle/>
                    <a:p>
                      <a:pPr algn="ctr" fontAlgn="b"/>
                      <a:endParaRPr lang="pt-BR" sz="400" b="1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sng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sng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22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600" b="1" i="0" u="none" strike="noStrike">
                          <a:latin typeface="Arial"/>
                        </a:rPr>
                        <a:t>Coronária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931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Leito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1.1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1.2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1.3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1.4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1.5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1.6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1.7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1.8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1.9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1.10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1.11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1.12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1.13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9460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Tempo Inter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24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15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31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6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15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14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16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669">
                <a:tc>
                  <a:txBody>
                    <a:bodyPr/>
                    <a:lstStyle/>
                    <a:p>
                      <a:pPr algn="ctr" fontAlgn="b"/>
                      <a:endParaRPr lang="pt-BR" sz="400" b="1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50">
                <a:tc>
                  <a:txBody>
                    <a:bodyPr/>
                    <a:lstStyle/>
                    <a:p>
                      <a:pPr algn="ctr" fontAlgn="b"/>
                      <a:endParaRPr lang="pt-BR" sz="400" b="1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931">
                <a:tc>
                  <a:txBody>
                    <a:bodyPr/>
                    <a:lstStyle/>
                    <a:p>
                      <a:pPr algn="l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Clínico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Cirúrgico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57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600" b="1" i="0" u="none" strike="noStrike">
                          <a:latin typeface="Arial"/>
                        </a:rPr>
                        <a:t>Emergência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931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Leito - Semi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4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5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6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7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8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pt-BR" sz="400" b="0" i="0" u="none" strike="noStrike">
                          <a:latin typeface="Arial"/>
                        </a:rPr>
                        <a:t>LEGENDAS - Unidades de Internação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932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Tempo Inter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7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7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10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pt-BR" sz="400" b="0" i="0" u="none" strike="noStrike">
                          <a:latin typeface="Arial"/>
                        </a:rPr>
                        <a:t>Paciente há 30 dias ou mais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669">
                <a:tc>
                  <a:txBody>
                    <a:bodyPr/>
                    <a:lstStyle/>
                    <a:p>
                      <a:pPr algn="ctr" fontAlgn="b"/>
                      <a:endParaRPr lang="pt-BR" sz="400" b="1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 dirty="0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pt-BR" sz="400" b="0" i="0" u="none" strike="noStrike">
                          <a:latin typeface="Arial"/>
                        </a:rPr>
                        <a:t>Paciente entre 16 e 29 dias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9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sng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pt-BR" sz="400" b="0" i="0" u="none" strike="noStrike">
                          <a:latin typeface="Arial"/>
                        </a:rPr>
                        <a:t>Paciente há 15 dias ou menos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931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Leito - Rean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9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10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pt-BR" sz="400" b="0" i="0" u="none" strike="noStrike">
                          <a:latin typeface="Arial"/>
                        </a:rPr>
                        <a:t>Leito Interditado/Vago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669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Tempo Inter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sng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pt-BR" sz="400" b="0" i="0" u="sng" strike="noStrike">
                          <a:latin typeface="Arial"/>
                        </a:rPr>
                        <a:t>Leito desativado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932">
                <a:tc>
                  <a:txBody>
                    <a:bodyPr/>
                    <a:lstStyle/>
                    <a:p>
                      <a:pPr algn="ctr" fontAlgn="b"/>
                      <a:endParaRPr lang="pt-BR" sz="400" b="1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347">
                <a:tc>
                  <a:txBody>
                    <a:bodyPr/>
                    <a:lstStyle/>
                    <a:p>
                      <a:pPr algn="ctr" fontAlgn="b"/>
                      <a:endParaRPr lang="pt-BR" sz="400" b="1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931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Leito - Rep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14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15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16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17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18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19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20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21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22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pt-BR" sz="400" b="0" i="0" u="none" strike="noStrike">
                          <a:latin typeface="Arial"/>
                        </a:rPr>
                        <a:t>LEGENDAS - Emergência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9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Tempo Inter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8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9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7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7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6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10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8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5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4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pt-BR" sz="400" b="0" i="0" u="none" strike="noStrike">
                          <a:latin typeface="Arial"/>
                        </a:rPr>
                        <a:t>Paciente há mais de 06 dias - medicação e repouso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04197">
                <a:tc>
                  <a:txBody>
                    <a:bodyPr/>
                    <a:lstStyle/>
                    <a:p>
                      <a:pPr algn="ctr" fontAlgn="b"/>
                      <a:endParaRPr lang="pt-BR" sz="400" b="0" i="0" u="sng" strike="noStrike">
                        <a:solidFill>
                          <a:srgbClr val="FFFF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191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VM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pt-BR" sz="400" b="0" i="0" u="none" strike="noStrike">
                          <a:latin typeface="Arial"/>
                        </a:rPr>
                        <a:t>Paciente há mais de 20 dias - Semi-intensiva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39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sng" strike="noStrike">
                          <a:solidFill>
                            <a:srgbClr val="FFFF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pt-BR" sz="400" b="0" i="0" u="none" strike="noStrike">
                          <a:latin typeface="Arial"/>
                        </a:rPr>
                        <a:t>Paciente entre 04 e 06 dias - medicação e repouso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26931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Leito - Med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23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24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25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26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27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28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29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30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34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35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36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37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38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39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40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41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42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43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pt-BR" sz="400" b="0" i="0" u="none" strike="noStrike">
                          <a:latin typeface="Arial"/>
                        </a:rPr>
                        <a:t>Paciente entre 11 e 20 dias - Semi-intensiva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39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Tempo Inter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4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3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4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4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2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1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1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pt-BR" sz="400" b="0" i="0" u="none" strike="noStrike">
                          <a:latin typeface="Arial"/>
                        </a:rPr>
                        <a:t>Paciente há 03 dias ou menos - Medicação e Repou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39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sng" strike="noStrike">
                          <a:solidFill>
                            <a:srgbClr val="FFFF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AM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1" i="1" u="sng" strike="noStrike">
                        <a:solidFill>
                          <a:srgbClr val="FF99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latin typeface="Arial"/>
                        </a:rPr>
                        <a:t>VD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pt-BR" sz="400" b="0" i="0" u="none" strike="noStrike">
                          <a:latin typeface="Arial"/>
                        </a:rPr>
                        <a:t>Paciente há 10 dias ou menos - Semi-intensiva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18406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sng" strike="noStrike">
                          <a:solidFill>
                            <a:srgbClr val="FFFF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1" i="1" u="sng" strike="noStrike">
                          <a:solidFill>
                            <a:srgbClr val="008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1" i="1" u="sng" strike="noStrike">
                        <a:solidFill>
                          <a:srgbClr val="008000"/>
                        </a:solidFill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####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pt-BR" sz="400" b="0" i="0" u="none" strike="noStrike">
                          <a:latin typeface="Arial"/>
                        </a:rPr>
                        <a:t>Leito Interditado/Vago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sng" strike="noStrike">
                          <a:solidFill>
                            <a:srgbClr val="FFFF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sng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931"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1" i="0" u="sng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sng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pt-BR" sz="400" b="0" i="0" u="sng" strike="noStrike">
                          <a:latin typeface="Arial"/>
                        </a:rPr>
                        <a:t>Leito desativado</a:t>
                      </a:r>
                    </a:p>
                  </a:txBody>
                  <a:tcPr marL="3627" marR="3627" marT="3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sng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931">
                <a:tc>
                  <a:txBody>
                    <a:bodyPr/>
                    <a:lstStyle/>
                    <a:p>
                      <a:pPr algn="ctr" fontAlgn="b"/>
                      <a:endParaRPr lang="pt-BR" sz="400" b="1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400" b="0" i="0" u="none" strike="noStrike" dirty="0">
                        <a:latin typeface="Arial"/>
                      </a:endParaRPr>
                    </a:p>
                  </a:txBody>
                  <a:tcPr marL="3627" marR="3627" marT="36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935088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tabLst>
                <a:tab pos="3162300" algn="l"/>
              </a:tabLst>
            </a:pPr>
            <a:r>
              <a:rPr lang="pt-BR" sz="3200" b="1" dirty="0" smtClean="0">
                <a:solidFill>
                  <a:srgbClr val="17365D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NECESSIDADES IDENTIFICADAS </a:t>
            </a:r>
            <a:br>
              <a:rPr lang="pt-BR" sz="3200" b="1" dirty="0" smtClean="0">
                <a:solidFill>
                  <a:srgbClr val="17365D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pt-BR" sz="3200" b="1" dirty="0" smtClean="0">
                <a:solidFill>
                  <a:srgbClr val="17365D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PELA </a:t>
            </a:r>
            <a:r>
              <a:rPr lang="pt-BR" sz="3200" b="1" dirty="0" smtClean="0">
                <a:solidFill>
                  <a:srgbClr val="17365D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GESTÃO DE </a:t>
            </a:r>
            <a:r>
              <a:rPr lang="pt-BR" sz="3200" b="1" dirty="0" smtClean="0">
                <a:solidFill>
                  <a:srgbClr val="17365D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LEITOS NO ICSC</a:t>
            </a:r>
            <a:r>
              <a:rPr lang="pt-BR" sz="3200" dirty="0" smtClean="0">
                <a:latin typeface="Arial" pitchFamily="34" charset="0"/>
              </a:rPr>
              <a:t/>
            </a:r>
            <a:br>
              <a:rPr lang="pt-BR" sz="3200" dirty="0" smtClean="0">
                <a:latin typeface="Arial" pitchFamily="34" charset="0"/>
              </a:rPr>
            </a:br>
            <a:r>
              <a:rPr lang="pt-BR" sz="3200" dirty="0" smtClean="0">
                <a:latin typeface="Arial" pitchFamily="34" charset="0"/>
              </a:rPr>
              <a:t/>
            </a:r>
            <a:br>
              <a:rPr lang="pt-BR" sz="3200" dirty="0" smtClean="0">
                <a:latin typeface="Arial" pitchFamily="34" charset="0"/>
              </a:rPr>
            </a:br>
            <a:endParaRPr lang="pt-B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251520" y="548680"/>
            <a:ext cx="871296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 smtClean="0">
                <a:latin typeface="Arial" pitchFamily="34" charset="0"/>
                <a:cs typeface="Arial" pitchFamily="34" charset="0"/>
              </a:rPr>
              <a:t>Disponibilização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de profissional de odontologia para atendimento de pacientes  internados no Instituto de Cardiologia, dentro da Unidade.</a:t>
            </a:r>
          </a:p>
          <a:p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1600" dirty="0" smtClean="0">
                <a:latin typeface="Arial" pitchFamily="34" charset="0"/>
                <a:cs typeface="Arial" pitchFamily="34" charset="0"/>
              </a:rPr>
              <a:t>Aumento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do quadro de servidores terceirizados para o setor de zeladoria.</a:t>
            </a:r>
          </a:p>
          <a:p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1600" dirty="0" smtClean="0">
                <a:latin typeface="Arial" pitchFamily="34" charset="0"/>
                <a:cs typeface="Arial" pitchFamily="34" charset="0"/>
              </a:rPr>
              <a:t>Frequente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falta de seringa para realização de tomografias.</a:t>
            </a:r>
          </a:p>
          <a:p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1600" dirty="0" smtClean="0">
                <a:latin typeface="Arial" pitchFamily="34" charset="0"/>
                <a:cs typeface="Arial" pitchFamily="34" charset="0"/>
              </a:rPr>
              <a:t>Ressonâncias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realizadas no HGCR chegam sem a gravação das imagens em CD e com baixa qualidade das imagens impressas.</a:t>
            </a:r>
          </a:p>
          <a:p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1600" dirty="0" smtClean="0">
                <a:latin typeface="Arial" pitchFamily="34" charset="0"/>
                <a:cs typeface="Arial" pitchFamily="34" charset="0"/>
              </a:rPr>
              <a:t>Frequentes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cancelamentos/impedimentos de procedimentos cirúrgicos por falta de anestesistas e vagas na unidade coronariana.</a:t>
            </a:r>
          </a:p>
          <a:p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1600" dirty="0" smtClean="0">
                <a:latin typeface="Arial" pitchFamily="34" charset="0"/>
                <a:cs typeface="Arial" pitchFamily="34" charset="0"/>
              </a:rPr>
              <a:t>Frequente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quebra de equipamentos da hemodinâmica, medicina nuclear e CME e demora da manutenção dos mesmos, e consequentemente cancelamento/impedimento de procedimentos.</a:t>
            </a:r>
          </a:p>
          <a:p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1600" dirty="0" smtClean="0">
                <a:latin typeface="Arial" pitchFamily="34" charset="0"/>
                <a:cs typeface="Arial" pitchFamily="34" charset="0"/>
              </a:rPr>
              <a:t>Carência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de motorista para o Setor de Transporte, dificultando a realização de exames e procedimentos externos.</a:t>
            </a:r>
          </a:p>
          <a:p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1600" dirty="0" smtClean="0">
                <a:latin typeface="Arial" pitchFamily="34" charset="0"/>
                <a:cs typeface="Arial" pitchFamily="34" charset="0"/>
              </a:rPr>
              <a:t>Elaboração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, pela </a:t>
            </a:r>
            <a:r>
              <a:rPr lang="pt-BR" sz="1600" dirty="0" err="1" smtClean="0">
                <a:latin typeface="Arial" pitchFamily="34" charset="0"/>
                <a:cs typeface="Arial" pitchFamily="34" charset="0"/>
              </a:rPr>
              <a:t>Micromed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, de um mapa de leitos que atenda as necessidades de todas as Unidades. Sendo necessário o levantamento imediato das sugestões de melhorias a serem implementadas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.</a:t>
            </a:r>
            <a:endParaRPr lang="pt-BR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s://encrypted-tbn1.gstatic.com/images?q=tbn:ANd9GcTwUayabJFveXFKH7P1WE5rBOMQiaxUwdaVB3eGlsXNYk4ewEvdr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91264" cy="1156990"/>
          </a:xfrm>
        </p:spPr>
        <p:txBody>
          <a:bodyPr>
            <a:normAutofit/>
          </a:bodyPr>
          <a:lstStyle/>
          <a:p>
            <a:r>
              <a:rPr lang="pt-BR" sz="5400" dirty="0" smtClean="0">
                <a:latin typeface="Arial" pitchFamily="34" charset="0"/>
                <a:cs typeface="Arial" pitchFamily="34" charset="0"/>
              </a:rPr>
              <a:t>OBRIGADA</a:t>
            </a:r>
            <a:endParaRPr lang="pt-BR" sz="5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547664" y="1052736"/>
            <a:ext cx="655272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2400" dirty="0" smtClean="0"/>
          </a:p>
          <a:p>
            <a:pPr algn="ctr"/>
            <a:r>
              <a:rPr lang="pt-BR" sz="2400" dirty="0" smtClean="0">
                <a:latin typeface="Arial" pitchFamily="34" charset="0"/>
                <a:cs typeface="Arial" pitchFamily="34" charset="0"/>
              </a:rPr>
              <a:t>REDE DE URGÊNCIA E EMERGÊNCIA</a:t>
            </a:r>
          </a:p>
          <a:p>
            <a:pPr algn="ctr"/>
            <a:endParaRPr lang="pt-BR" sz="2400" dirty="0" smtClean="0"/>
          </a:p>
          <a:p>
            <a:pPr algn="just"/>
            <a:r>
              <a:rPr lang="pt-BR" sz="2800" dirty="0" smtClean="0">
                <a:latin typeface="Arial" pitchFamily="34" charset="0"/>
                <a:cs typeface="Arial" pitchFamily="34" charset="0"/>
              </a:rPr>
              <a:t>A organização da rede tem a finalidade de articular e integrar todos os equipamentos de saúde objetivando ampliar e qualificar o acesso humanizado e integral aos usuários em situação de urgência nos serviços de saúde de forma ágil e oportuna.</a:t>
            </a:r>
            <a:endParaRPr lang="pt-BR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ta para a direita 5"/>
          <p:cNvSpPr/>
          <p:nvPr/>
        </p:nvSpPr>
        <p:spPr>
          <a:xfrm>
            <a:off x="1428750" y="1579600"/>
            <a:ext cx="6143625" cy="142875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7" name="Seta para a direita 6"/>
          <p:cNvSpPr/>
          <p:nvPr/>
        </p:nvSpPr>
        <p:spPr>
          <a:xfrm>
            <a:off x="1428750" y="2222538"/>
            <a:ext cx="6143625" cy="142875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8" name="Seta para a direita 7"/>
          <p:cNvSpPr/>
          <p:nvPr/>
        </p:nvSpPr>
        <p:spPr>
          <a:xfrm>
            <a:off x="1428750" y="2794038"/>
            <a:ext cx="6143625" cy="142875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Seta para a direita 8"/>
          <p:cNvSpPr/>
          <p:nvPr/>
        </p:nvSpPr>
        <p:spPr>
          <a:xfrm>
            <a:off x="1428750" y="3937038"/>
            <a:ext cx="6143625" cy="142875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1428750" y="3365538"/>
            <a:ext cx="6143625" cy="142875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4425134" y="1150964"/>
            <a:ext cx="504056" cy="331236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/>
              <a:t>SAMU 192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5210952" y="1150964"/>
            <a:ext cx="504056" cy="331236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/>
              <a:t>UPA 24H 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5925332" y="1150964"/>
            <a:ext cx="504056" cy="3312368"/>
          </a:xfrm>
          <a:prstGeom prst="rect">
            <a:avLst/>
          </a:prstGeom>
          <a:solidFill>
            <a:srgbClr val="B944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/>
              <a:t>HOSPITAL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6643702" y="1124744"/>
            <a:ext cx="504056" cy="331236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/>
              <a:t>ATENÇÃO DOMICILIAR</a:t>
            </a:r>
          </a:p>
        </p:txBody>
      </p:sp>
      <p:sp>
        <p:nvSpPr>
          <p:cNvPr id="15" name="CaixaDeTexto 21"/>
          <p:cNvSpPr txBox="1">
            <a:spLocks noChangeArrowheads="1"/>
          </p:cNvSpPr>
          <p:nvPr/>
        </p:nvSpPr>
        <p:spPr bwMode="auto">
          <a:xfrm>
            <a:off x="1357313" y="1924088"/>
            <a:ext cx="2786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dirty="0">
                <a:latin typeface="Calibri" pitchFamily="34" charset="0"/>
              </a:rPr>
              <a:t>Acolhimento</a:t>
            </a:r>
          </a:p>
        </p:txBody>
      </p:sp>
      <p:sp>
        <p:nvSpPr>
          <p:cNvPr id="16" name="CaixaDeTexto 22"/>
          <p:cNvSpPr txBox="1">
            <a:spLocks noChangeArrowheads="1"/>
          </p:cNvSpPr>
          <p:nvPr/>
        </p:nvSpPr>
        <p:spPr bwMode="auto">
          <a:xfrm>
            <a:off x="1357313" y="1281150"/>
            <a:ext cx="2786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dirty="0">
                <a:latin typeface="Calibri" pitchFamily="34" charset="0"/>
              </a:rPr>
              <a:t>Promoção e prevenção</a:t>
            </a:r>
          </a:p>
        </p:txBody>
      </p:sp>
      <p:sp>
        <p:nvSpPr>
          <p:cNvPr id="17" name="CaixaDeTexto 23"/>
          <p:cNvSpPr txBox="1">
            <a:spLocks noChangeArrowheads="1"/>
          </p:cNvSpPr>
          <p:nvPr/>
        </p:nvSpPr>
        <p:spPr bwMode="auto">
          <a:xfrm>
            <a:off x="1403648" y="3079788"/>
            <a:ext cx="2786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dirty="0" smtClean="0">
                <a:latin typeface="Calibri" pitchFamily="34" charset="0"/>
              </a:rPr>
              <a:t>Informação</a:t>
            </a:r>
            <a:endParaRPr lang="pt-BR" u="sng" dirty="0">
              <a:latin typeface="Calibri" pitchFamily="34" charset="0"/>
            </a:endParaRPr>
          </a:p>
        </p:txBody>
      </p:sp>
      <p:sp>
        <p:nvSpPr>
          <p:cNvPr id="18" name="CaixaDeTexto 24"/>
          <p:cNvSpPr txBox="1">
            <a:spLocks noChangeArrowheads="1"/>
          </p:cNvSpPr>
          <p:nvPr/>
        </p:nvSpPr>
        <p:spPr bwMode="auto">
          <a:xfrm>
            <a:off x="1357313" y="2495588"/>
            <a:ext cx="27860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dirty="0" smtClean="0">
                <a:latin typeface="Calibri" pitchFamily="34" charset="0"/>
              </a:rPr>
              <a:t>Qualificação profissional</a:t>
            </a:r>
            <a:endParaRPr lang="pt-BR" dirty="0">
              <a:latin typeface="Calibri" pitchFamily="34" charset="0"/>
            </a:endParaRPr>
          </a:p>
        </p:txBody>
      </p:sp>
      <p:sp>
        <p:nvSpPr>
          <p:cNvPr id="19" name="CaixaDeTexto 25"/>
          <p:cNvSpPr txBox="1">
            <a:spLocks noChangeArrowheads="1"/>
          </p:cNvSpPr>
          <p:nvPr/>
        </p:nvSpPr>
        <p:spPr bwMode="auto">
          <a:xfrm>
            <a:off x="1357313" y="3638588"/>
            <a:ext cx="27860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dirty="0" smtClean="0">
                <a:latin typeface="Calibri" pitchFamily="34" charset="0"/>
              </a:rPr>
              <a:t>Regulação</a:t>
            </a:r>
            <a:endParaRPr lang="pt-BR" dirty="0">
              <a:solidFill>
                <a:srgbClr val="0070C0"/>
              </a:solidFill>
              <a:latin typeface="Calibri" pitchFamily="34" charset="0"/>
            </a:endParaRPr>
          </a:p>
        </p:txBody>
      </p:sp>
      <p:grpSp>
        <p:nvGrpSpPr>
          <p:cNvPr id="2" name="Grupo 32"/>
          <p:cNvGrpSpPr>
            <a:grpSpLocks/>
          </p:cNvGrpSpPr>
          <p:nvPr/>
        </p:nvGrpSpPr>
        <p:grpSpPr bwMode="auto">
          <a:xfrm>
            <a:off x="1314450" y="4441863"/>
            <a:ext cx="6415088" cy="573087"/>
            <a:chOff x="1314902" y="5148212"/>
            <a:chExt cx="6414599" cy="573170"/>
          </a:xfrm>
        </p:grpSpPr>
        <p:grpSp>
          <p:nvGrpSpPr>
            <p:cNvPr id="3" name="Grupo 31"/>
            <p:cNvGrpSpPr>
              <a:grpSpLocks/>
            </p:cNvGrpSpPr>
            <p:nvPr/>
          </p:nvGrpSpPr>
          <p:grpSpPr bwMode="auto">
            <a:xfrm>
              <a:off x="1314902" y="5148212"/>
              <a:ext cx="6414599" cy="573170"/>
              <a:chOff x="1314902" y="5148212"/>
              <a:chExt cx="6414599" cy="573170"/>
            </a:xfrm>
          </p:grpSpPr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r="67131"/>
              <a:stretch>
                <a:fillRect/>
              </a:stretch>
            </p:blipFill>
            <p:spPr bwMode="auto">
              <a:xfrm>
                <a:off x="1314902" y="5148982"/>
                <a:ext cx="240405" cy="57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430701" y="5148982"/>
                <a:ext cx="2847600" cy="5704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262701" y="5148212"/>
                <a:ext cx="3466800" cy="57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2" name="CaixaDeTexto 28"/>
            <p:cNvSpPr txBox="1">
              <a:spLocks noChangeArrowheads="1"/>
            </p:cNvSpPr>
            <p:nvPr/>
          </p:nvSpPr>
          <p:spPr bwMode="auto">
            <a:xfrm>
              <a:off x="2110890" y="5237410"/>
              <a:ext cx="4303622" cy="400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t-BR" sz="2000" b="1" dirty="0" smtClean="0">
                  <a:solidFill>
                    <a:schemeClr val="bg1"/>
                  </a:solidFill>
                </a:rPr>
                <a:t>                          ATENÇÃO BÁSICA</a:t>
              </a:r>
              <a:endParaRPr lang="pt-BR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6" name="Título 3"/>
          <p:cNvSpPr>
            <a:spLocks noGrp="1"/>
          </p:cNvSpPr>
          <p:nvPr>
            <p:ph type="title"/>
          </p:nvPr>
        </p:nvSpPr>
        <p:spPr>
          <a:xfrm>
            <a:off x="35496" y="44624"/>
            <a:ext cx="8856984" cy="764704"/>
          </a:xfrm>
        </p:spPr>
        <p:txBody>
          <a:bodyPr>
            <a:normAutofit fontScale="90000"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COMPONENTES E INTERFACES DA REDE DE ATENÇÃO ÀS URGÊNCIAS E EMERGÊNCIAS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1475656" y="5436513"/>
            <a:ext cx="617466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pt-BR" sz="2000" b="1" dirty="0" smtClean="0"/>
              <a:t>ACOLHIMENTO COM CLASSIFICAÇÃO</a:t>
            </a:r>
            <a:br>
              <a:rPr lang="pt-BR" sz="2000" b="1" dirty="0" smtClean="0"/>
            </a:br>
            <a:r>
              <a:rPr lang="pt-BR" sz="2000" b="1" dirty="0" smtClean="0"/>
              <a:t>DE RISCO E MAIOR RESOLUTIVIDADE</a:t>
            </a:r>
            <a:endParaRPr lang="pt-BR" sz="2000" b="1" dirty="0"/>
          </a:p>
        </p:txBody>
      </p:sp>
    </p:spTree>
    <p:extLst>
      <p:ext uri="{BB962C8B-B14F-4D97-AF65-F5344CB8AC3E}">
        <p14:creationId xmlns:p14="http://schemas.microsoft.com/office/powerpoint/2010/main" xmlns="" val="389040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755576" y="1585913"/>
            <a:ext cx="8102704" cy="41291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2400" b="1" dirty="0" smtClean="0">
                <a:solidFill>
                  <a:schemeClr val="accent5">
                    <a:lumMod val="75000"/>
                  </a:schemeClr>
                </a:solidFill>
              </a:rPr>
              <a:t>Portas de Entrada</a:t>
            </a:r>
          </a:p>
          <a:p>
            <a:pPr algn="r"/>
            <a:r>
              <a:rPr lang="pt-BR" sz="2400" b="1" dirty="0" smtClean="0">
                <a:solidFill>
                  <a:schemeClr val="accent5">
                    <a:lumMod val="75000"/>
                  </a:schemeClr>
                </a:solidFill>
              </a:rPr>
              <a:t>Enfermaria Clínica de Retaguarda para Urgência</a:t>
            </a:r>
          </a:p>
          <a:p>
            <a:pPr algn="r"/>
            <a:r>
              <a:rPr lang="pt-BR" sz="2400" b="1" dirty="0" smtClean="0">
                <a:solidFill>
                  <a:schemeClr val="accent5">
                    <a:lumMod val="75000"/>
                  </a:schemeClr>
                </a:solidFill>
              </a:rPr>
              <a:t>Unidades de Cuidados Intensivos para Retaguarda da RUE</a:t>
            </a:r>
          </a:p>
          <a:p>
            <a:pPr algn="r"/>
            <a:r>
              <a:rPr lang="pt-BR" sz="2400" b="1" dirty="0" smtClean="0">
                <a:solidFill>
                  <a:schemeClr val="accent5">
                    <a:lumMod val="75000"/>
                  </a:schemeClr>
                </a:solidFill>
              </a:rPr>
              <a:t>Inovações Tecnológicas nas Linhas de Cuidado Prioritárias</a:t>
            </a:r>
          </a:p>
        </p:txBody>
      </p:sp>
      <p:sp>
        <p:nvSpPr>
          <p:cNvPr id="3" name="Retângulo 2"/>
          <p:cNvSpPr/>
          <p:nvPr/>
        </p:nvSpPr>
        <p:spPr>
          <a:xfrm rot="10800000" flipV="1">
            <a:off x="611560" y="1495655"/>
            <a:ext cx="784263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4800" b="1" dirty="0" smtClean="0">
                <a:solidFill>
                  <a:schemeClr val="accent5">
                    <a:lumMod val="75000"/>
                  </a:schemeClr>
                </a:solidFill>
              </a:rPr>
              <a:t>COMPONENTE HOSPITALAR</a:t>
            </a:r>
          </a:p>
        </p:txBody>
      </p:sp>
    </p:spTree>
    <p:extLst>
      <p:ext uri="{BB962C8B-B14F-4D97-AF65-F5344CB8AC3E}">
        <p14:creationId xmlns:p14="http://schemas.microsoft.com/office/powerpoint/2010/main" xmlns="" val="276173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990910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GERENCIAMENTO DE LEITOS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Gerenciar leitos hospitalares significa utilizar os leitos disponíveis em sua capacidade máxima dentro dos critérios definidos pela instituição, visando a diminuição da espera pela internação, garantindo a acessibilidade ao usuário e refletindo em melhorias na qualidade do atendimento e na satisfação dos clientes internos e externos.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736294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OBJETIVO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Redução de tempo para uma nova internação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Redução de tempo de internação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Melhorias no giro do leito hospitalar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250166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OBJETIVOS ESPECÍFICOS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Mapear os processos do gerenciamento de leitos com o objetivo de melhorar o giro do leito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Implementar um plano de ação para reduzir o tempo consumido para a realização desses processos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 Envolver e incentivar </a:t>
            </a:r>
            <a:r>
              <a:rPr kumimoji="0" lang="pt-BR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desospitalização</a:t>
            </a: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Otimizar giro do leito;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Liberar leito para internações ambulatoriais e de emergência;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Divulgar e envolver profissionais no gerenciamento de leitos.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-2387346"/>
            <a:ext cx="9144000" cy="957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endParaRPr kumimoji="0" lang="pt-BR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endParaRPr lang="pt-BR" sz="28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endParaRPr kumimoji="0" lang="pt-BR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endParaRPr lang="pt-BR" sz="28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endParaRPr kumimoji="0" lang="pt-BR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endParaRPr lang="pt-BR" sz="28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endParaRPr kumimoji="0" lang="pt-BR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ATIVIDADES DO GERENCIAMENTO DE LEITOS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Acompanhamento das internações e altas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Gestão das transferências internas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Planejamento de vagas para procedimentos de alta complexidade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Acompanhamento diário da taxa de ocupação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Controle do giro de leito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-Controle do tempo de espera para internação, para liberação do leito e para transferência de pacientes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Análise dos cancelamentos de procedimentos por falta de vaga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pt-B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Planejamento e controle do processo de regulação de vagas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1747</Words>
  <Application>Microsoft Office PowerPoint</Application>
  <PresentationFormat>Apresentação na tela (4:3)</PresentationFormat>
  <Paragraphs>830</Paragraphs>
  <Slides>27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29" baseType="lpstr">
      <vt:lpstr>Tema do Office</vt:lpstr>
      <vt:lpstr>Documento</vt:lpstr>
      <vt:lpstr>Slide 1</vt:lpstr>
      <vt:lpstr>Slide 2</vt:lpstr>
      <vt:lpstr>Slide 3</vt:lpstr>
      <vt:lpstr>COMPONENTES E INTERFACES DA REDE DE ATENÇÃO ÀS URGÊNCIAS E EMERGÊNCIAS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NECESSIDADES IDENTIFICADAS  PELA GESTÃO DE LEITOS NO ICSC  </vt:lpstr>
      <vt:lpstr>Slide 25</vt:lpstr>
      <vt:lpstr>Slide 26</vt:lpstr>
      <vt:lpstr>OBRIGADA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gentilam</dc:creator>
  <cp:lastModifiedBy>gentilam</cp:lastModifiedBy>
  <cp:revision>55</cp:revision>
  <dcterms:created xsi:type="dcterms:W3CDTF">2014-04-09T20:26:35Z</dcterms:created>
  <dcterms:modified xsi:type="dcterms:W3CDTF">2014-05-30T16:56:33Z</dcterms:modified>
</cp:coreProperties>
</file>