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sldIdLst>
    <p:sldId id="256" r:id="rId2"/>
    <p:sldId id="306" r:id="rId3"/>
    <p:sldId id="314" r:id="rId4"/>
    <p:sldId id="312" r:id="rId5"/>
    <p:sldId id="313" r:id="rId6"/>
    <p:sldId id="308" r:id="rId7"/>
    <p:sldId id="315" r:id="rId8"/>
    <p:sldId id="317" r:id="rId9"/>
    <p:sldId id="335" r:id="rId10"/>
    <p:sldId id="343" r:id="rId11"/>
    <p:sldId id="348" r:id="rId12"/>
    <p:sldId id="345" r:id="rId13"/>
    <p:sldId id="322" r:id="rId14"/>
    <p:sldId id="332" r:id="rId15"/>
    <p:sldId id="333" r:id="rId16"/>
    <p:sldId id="319" r:id="rId17"/>
    <p:sldId id="320" r:id="rId18"/>
    <p:sldId id="326" r:id="rId19"/>
    <p:sldId id="327" r:id="rId20"/>
    <p:sldId id="329" r:id="rId21"/>
    <p:sldId id="328" r:id="rId22"/>
    <p:sldId id="330" r:id="rId23"/>
    <p:sldId id="331" r:id="rId24"/>
    <p:sldId id="257" r:id="rId25"/>
    <p:sldId id="270" r:id="rId26"/>
    <p:sldId id="261" r:id="rId27"/>
    <p:sldId id="262" r:id="rId28"/>
    <p:sldId id="259" r:id="rId29"/>
    <p:sldId id="263" r:id="rId30"/>
    <p:sldId id="268" r:id="rId31"/>
    <p:sldId id="275" r:id="rId32"/>
    <p:sldId id="276" r:id="rId33"/>
    <p:sldId id="304" r:id="rId34"/>
    <p:sldId id="334" r:id="rId35"/>
    <p:sldId id="347" r:id="rId36"/>
    <p:sldId id="349" r:id="rId37"/>
  </p:sldIdLst>
  <p:sldSz cx="9144000" cy="6858000" type="screen4x3"/>
  <p:notesSz cx="6858000" cy="9144000"/>
  <p:defaultTextStyle>
    <a:defPPr>
      <a:defRPr lang="pt-BR"/>
    </a:defPPr>
    <a:lvl1pPr algn="ctr" rtl="0" eaLnBrk="0" fontAlgn="base" hangingPunct="0">
      <a:spcBef>
        <a:spcPct val="0"/>
      </a:spcBef>
      <a:spcAft>
        <a:spcPct val="0"/>
      </a:spcAft>
      <a:defRPr kern="1200">
        <a:solidFill>
          <a:schemeClr val="tx1"/>
        </a:solidFill>
        <a:latin typeface="Arial" charset="0"/>
        <a:ea typeface="+mn-ea"/>
        <a:cs typeface="Arial" charset="0"/>
      </a:defRPr>
    </a:lvl1pPr>
    <a:lvl2pPr marL="457200" algn="ctr" rtl="0" eaLnBrk="0" fontAlgn="base" hangingPunct="0">
      <a:spcBef>
        <a:spcPct val="0"/>
      </a:spcBef>
      <a:spcAft>
        <a:spcPct val="0"/>
      </a:spcAft>
      <a:defRPr kern="1200">
        <a:solidFill>
          <a:schemeClr val="tx1"/>
        </a:solidFill>
        <a:latin typeface="Arial" charset="0"/>
        <a:ea typeface="+mn-ea"/>
        <a:cs typeface="Arial" charset="0"/>
      </a:defRPr>
    </a:lvl2pPr>
    <a:lvl3pPr marL="914400" algn="ctr" rtl="0" eaLnBrk="0" fontAlgn="base" hangingPunct="0">
      <a:spcBef>
        <a:spcPct val="0"/>
      </a:spcBef>
      <a:spcAft>
        <a:spcPct val="0"/>
      </a:spcAft>
      <a:defRPr kern="1200">
        <a:solidFill>
          <a:schemeClr val="tx1"/>
        </a:solidFill>
        <a:latin typeface="Arial" charset="0"/>
        <a:ea typeface="+mn-ea"/>
        <a:cs typeface="Arial" charset="0"/>
      </a:defRPr>
    </a:lvl3pPr>
    <a:lvl4pPr marL="1371600" algn="ctr" rtl="0" eaLnBrk="0" fontAlgn="base" hangingPunct="0">
      <a:spcBef>
        <a:spcPct val="0"/>
      </a:spcBef>
      <a:spcAft>
        <a:spcPct val="0"/>
      </a:spcAft>
      <a:defRPr kern="1200">
        <a:solidFill>
          <a:schemeClr val="tx1"/>
        </a:solidFill>
        <a:latin typeface="Arial" charset="0"/>
        <a:ea typeface="+mn-ea"/>
        <a:cs typeface="Arial" charset="0"/>
      </a:defRPr>
    </a:lvl4pPr>
    <a:lvl5pPr marL="1828800" algn="ctr"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66"/>
    <a:srgbClr val="FF6600"/>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5455713E-A905-45FD-B8F3-E29249949111}" type="slidenum">
              <a:rPr lang="pt-BR"/>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B590D1A3-B54F-4EF8-BF51-CB8B6377354A}" type="slidenum">
              <a:rPr lang="pt-BR"/>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5E3465CA-EC01-4AB9-9EFD-7083975FA616}" type="slidenum">
              <a:rPr lang="pt-BR"/>
              <a:pPr/>
              <a:t>‹nº›</a:t>
            </a:fld>
            <a:endParaRPr lang="pt-B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pt-BR" smtClean="0"/>
              <a:t>Clique para editar o estilo do título mestre</a:t>
            </a:r>
            <a:endParaRPr lang="pt-BR"/>
          </a:p>
        </p:txBody>
      </p:sp>
      <p:sp>
        <p:nvSpPr>
          <p:cNvPr id="3" name="Espaço Reservado para Texto 2"/>
          <p:cNvSpPr>
            <a:spLocks noGrp="1"/>
          </p:cNvSpPr>
          <p:nvPr>
            <p:ph type="body" sz="half" idx="1"/>
          </p:nvPr>
        </p:nvSpPr>
        <p:spPr>
          <a:xfrm>
            <a:off x="457200" y="1600200"/>
            <a:ext cx="4038600" cy="4525963"/>
          </a:xfr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a:xfrm>
            <a:off x="457200" y="6245225"/>
            <a:ext cx="2133600" cy="476250"/>
          </a:xfrm>
        </p:spPr>
        <p:txBody>
          <a:bodyPr/>
          <a:lstStyle>
            <a:lvl1pPr>
              <a:defRPr/>
            </a:lvl1pPr>
          </a:lstStyle>
          <a:p>
            <a:endParaRPr lang="pt-BR"/>
          </a:p>
        </p:txBody>
      </p:sp>
      <p:sp>
        <p:nvSpPr>
          <p:cNvPr id="6" name="Espaço Reservado para Rodapé 5"/>
          <p:cNvSpPr>
            <a:spLocks noGrp="1"/>
          </p:cNvSpPr>
          <p:nvPr>
            <p:ph type="ftr" sz="quarter" idx="11"/>
          </p:nvPr>
        </p:nvSpPr>
        <p:spPr>
          <a:xfrm>
            <a:off x="3124200" y="6245225"/>
            <a:ext cx="2895600" cy="476250"/>
          </a:xfrm>
        </p:spPr>
        <p:txBody>
          <a:bodyPr/>
          <a:lstStyle>
            <a:lvl1pPr>
              <a:defRPr/>
            </a:lvl1pPr>
          </a:lstStyle>
          <a:p>
            <a:endParaRPr lang="pt-BR"/>
          </a:p>
        </p:txBody>
      </p:sp>
      <p:sp>
        <p:nvSpPr>
          <p:cNvPr id="7" name="Espaço Reservado para Número de Slide 6"/>
          <p:cNvSpPr>
            <a:spLocks noGrp="1"/>
          </p:cNvSpPr>
          <p:nvPr>
            <p:ph type="sldNum" sz="quarter" idx="12"/>
          </p:nvPr>
        </p:nvSpPr>
        <p:spPr>
          <a:xfrm>
            <a:off x="6553200" y="6245225"/>
            <a:ext cx="2133600" cy="476250"/>
          </a:xfrm>
        </p:spPr>
        <p:txBody>
          <a:bodyPr/>
          <a:lstStyle>
            <a:lvl1pPr>
              <a:defRPr/>
            </a:lvl1pPr>
          </a:lstStyle>
          <a:p>
            <a:fld id="{DEB7A61C-EAAF-450C-8F31-5E11D67450AD}" type="slidenum">
              <a:rPr lang="pt-B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D261565F-9976-438E-8D83-56E5F233D350}" type="slidenum">
              <a:rPr lang="pt-BR"/>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76739C52-AB17-4BC8-819F-D37595E0679E}" type="slidenum">
              <a:rPr lang="pt-BR"/>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endParaRPr lang="pt-BR"/>
          </a:p>
        </p:txBody>
      </p:sp>
      <p:sp>
        <p:nvSpPr>
          <p:cNvPr id="7" name="Espaço Reservado para Número de Slide 6"/>
          <p:cNvSpPr>
            <a:spLocks noGrp="1"/>
          </p:cNvSpPr>
          <p:nvPr>
            <p:ph type="sldNum" sz="quarter" idx="12"/>
          </p:nvPr>
        </p:nvSpPr>
        <p:spPr/>
        <p:txBody>
          <a:bodyPr/>
          <a:lstStyle>
            <a:lvl1pPr>
              <a:defRPr/>
            </a:lvl1pPr>
          </a:lstStyle>
          <a:p>
            <a:fld id="{1DB5A7E0-357A-4264-AD6D-375C9133B9AC}" type="slidenum">
              <a:rPr lang="pt-BR"/>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lvl1pPr>
              <a:defRPr/>
            </a:lvl1pPr>
          </a:lstStyle>
          <a:p>
            <a:endParaRPr lang="pt-BR"/>
          </a:p>
        </p:txBody>
      </p:sp>
      <p:sp>
        <p:nvSpPr>
          <p:cNvPr id="8" name="Espaço Reservado para Rodapé 7"/>
          <p:cNvSpPr>
            <a:spLocks noGrp="1"/>
          </p:cNvSpPr>
          <p:nvPr>
            <p:ph type="ftr" sz="quarter" idx="11"/>
          </p:nvPr>
        </p:nvSpPr>
        <p:spPr/>
        <p:txBody>
          <a:bodyPr/>
          <a:lstStyle>
            <a:lvl1pPr>
              <a:defRPr/>
            </a:lvl1pPr>
          </a:lstStyle>
          <a:p>
            <a:endParaRPr lang="pt-BR"/>
          </a:p>
        </p:txBody>
      </p:sp>
      <p:sp>
        <p:nvSpPr>
          <p:cNvPr id="9" name="Espaço Reservado para Número de Slide 8"/>
          <p:cNvSpPr>
            <a:spLocks noGrp="1"/>
          </p:cNvSpPr>
          <p:nvPr>
            <p:ph type="sldNum" sz="quarter" idx="12"/>
          </p:nvPr>
        </p:nvSpPr>
        <p:spPr/>
        <p:txBody>
          <a:bodyPr/>
          <a:lstStyle>
            <a:lvl1pPr>
              <a:defRPr/>
            </a:lvl1pPr>
          </a:lstStyle>
          <a:p>
            <a:fld id="{8781DD0A-A22F-4088-8296-EF5139C7BB95}" type="slidenum">
              <a:rPr lang="pt-BR"/>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lvl1pPr>
              <a:defRPr/>
            </a:lvl1pPr>
          </a:lstStyle>
          <a:p>
            <a:endParaRPr lang="pt-BR"/>
          </a:p>
        </p:txBody>
      </p:sp>
      <p:sp>
        <p:nvSpPr>
          <p:cNvPr id="4" name="Espaço Reservado para Rodapé 3"/>
          <p:cNvSpPr>
            <a:spLocks noGrp="1"/>
          </p:cNvSpPr>
          <p:nvPr>
            <p:ph type="ftr" sz="quarter" idx="11"/>
          </p:nvPr>
        </p:nvSpPr>
        <p:spPr/>
        <p:txBody>
          <a:bodyPr/>
          <a:lstStyle>
            <a:lvl1pPr>
              <a:defRPr/>
            </a:lvl1pPr>
          </a:lstStyle>
          <a:p>
            <a:endParaRPr lang="pt-BR"/>
          </a:p>
        </p:txBody>
      </p:sp>
      <p:sp>
        <p:nvSpPr>
          <p:cNvPr id="5" name="Espaço Reservado para Número de Slide 4"/>
          <p:cNvSpPr>
            <a:spLocks noGrp="1"/>
          </p:cNvSpPr>
          <p:nvPr>
            <p:ph type="sldNum" sz="quarter" idx="12"/>
          </p:nvPr>
        </p:nvSpPr>
        <p:spPr/>
        <p:txBody>
          <a:bodyPr/>
          <a:lstStyle>
            <a:lvl1pPr>
              <a:defRPr/>
            </a:lvl1pPr>
          </a:lstStyle>
          <a:p>
            <a:fld id="{24F29ABB-C210-4438-A53B-6FAE5B52BEC7}" type="slidenum">
              <a:rPr lang="pt-BR"/>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lvl1pPr>
              <a:defRPr/>
            </a:lvl1pPr>
          </a:lstStyle>
          <a:p>
            <a:endParaRPr lang="pt-BR"/>
          </a:p>
        </p:txBody>
      </p:sp>
      <p:sp>
        <p:nvSpPr>
          <p:cNvPr id="3" name="Espaço Reservado para Rodapé 2"/>
          <p:cNvSpPr>
            <a:spLocks noGrp="1"/>
          </p:cNvSpPr>
          <p:nvPr>
            <p:ph type="ftr" sz="quarter" idx="11"/>
          </p:nvPr>
        </p:nvSpPr>
        <p:spPr/>
        <p:txBody>
          <a:bodyPr/>
          <a:lstStyle>
            <a:lvl1pPr>
              <a:defRPr/>
            </a:lvl1pPr>
          </a:lstStyle>
          <a:p>
            <a:endParaRPr lang="pt-BR"/>
          </a:p>
        </p:txBody>
      </p:sp>
      <p:sp>
        <p:nvSpPr>
          <p:cNvPr id="4" name="Espaço Reservado para Número de Slide 3"/>
          <p:cNvSpPr>
            <a:spLocks noGrp="1"/>
          </p:cNvSpPr>
          <p:nvPr>
            <p:ph type="sldNum" sz="quarter" idx="12"/>
          </p:nvPr>
        </p:nvSpPr>
        <p:spPr/>
        <p:txBody>
          <a:bodyPr/>
          <a:lstStyle>
            <a:lvl1pPr>
              <a:defRPr/>
            </a:lvl1pPr>
          </a:lstStyle>
          <a:p>
            <a:fld id="{0A9D4B55-B1ED-41AB-B5DC-D9211F70CA68}" type="slidenum">
              <a:rPr lang="pt-BR"/>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endParaRPr lang="pt-BR"/>
          </a:p>
        </p:txBody>
      </p:sp>
      <p:sp>
        <p:nvSpPr>
          <p:cNvPr id="7" name="Espaço Reservado para Número de Slide 6"/>
          <p:cNvSpPr>
            <a:spLocks noGrp="1"/>
          </p:cNvSpPr>
          <p:nvPr>
            <p:ph type="sldNum" sz="quarter" idx="12"/>
          </p:nvPr>
        </p:nvSpPr>
        <p:spPr/>
        <p:txBody>
          <a:bodyPr/>
          <a:lstStyle>
            <a:lvl1pPr>
              <a:defRPr/>
            </a:lvl1pPr>
          </a:lstStyle>
          <a:p>
            <a:fld id="{5E477164-2562-4553-A739-128CDF31FDDD}" type="slidenum">
              <a:rPr lang="pt-BR"/>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endParaRPr lang="pt-BR"/>
          </a:p>
        </p:txBody>
      </p:sp>
      <p:sp>
        <p:nvSpPr>
          <p:cNvPr id="7" name="Espaço Reservado para Número de Slide 6"/>
          <p:cNvSpPr>
            <a:spLocks noGrp="1"/>
          </p:cNvSpPr>
          <p:nvPr>
            <p:ph type="sldNum" sz="quarter" idx="12"/>
          </p:nvPr>
        </p:nvSpPr>
        <p:spPr/>
        <p:txBody>
          <a:bodyPr/>
          <a:lstStyle>
            <a:lvl1pPr>
              <a:defRPr/>
            </a:lvl1pPr>
          </a:lstStyle>
          <a:p>
            <a:fld id="{C232654E-74FD-4FEE-92E3-6B7B6A854DC1}" type="slidenum">
              <a:rPr lang="pt-BR"/>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pt-BR" smtClean="0"/>
              <a:t>Clique para editar o estilo do título mestre</a:t>
            </a:r>
          </a:p>
        </p:txBody>
      </p:sp>
      <p:sp>
        <p:nvSpPr>
          <p:cNvPr id="17510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1751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vl1pPr>
          </a:lstStyle>
          <a:p>
            <a:endParaRPr lang="pt-BR"/>
          </a:p>
        </p:txBody>
      </p:sp>
      <p:sp>
        <p:nvSpPr>
          <p:cNvPr id="1751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pt-BR"/>
          </a:p>
        </p:txBody>
      </p:sp>
      <p:sp>
        <p:nvSpPr>
          <p:cNvPr id="1751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C33655F2-EC6B-4357-A3AD-0F0A0F396925}" type="slidenum">
              <a:rPr lang="pt-BR"/>
              <a:pPr/>
              <a:t>‹nº›</a:t>
            </a:fld>
            <a:endParaRPr lang="pt-BR"/>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br/imgres?imgurl=http://www.ariquemes.ro.gov.br/thumb.asp%3Fimg%3D7050LOGO%2520OFICIAL%2520%255BiPod%2520Photo%255D.jpg%26width%3D200%26path%3Dimagens%255Canexos%255C&amp;imgrefurl=http://www.ariquemes.ro.gov.br/default.asp%3Fsecao%3Dsecretarias.asp%26idsec%3D20%26subsec%3D447%26cod_subsecao%3D295%26tit%3DAten%25E7%25E3o%2520B%25E1sica&amp;usg=__GyxWbiyR0IopgYpb4n5Cqk2w_7o=&amp;h=200&amp;w=200&amp;sz=8&amp;hl=pt-br&amp;start=100&amp;zoom=1&amp;itbs=1&amp;tbnid=6Iu8wwm1Mw5v8M:&amp;tbnh=104&amp;tbnw=104&amp;prev=/images%3Fq%3Dintegralidade%26start%3D80%26hl%3Dpt-br%26sa%3DN%26gbv%3D2%26ndsp%3D20%26tbs%3Disch:1"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4.bp.blogspot.com/_Tte6Fgdmmaw/SilvNy7pFkI/AAAAAAAAAEw/JpumDUKrXxE/s320/abelha.jp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br/imgres?imgurl=http://babylonia.blogs.sapo.pt/arquivo/o%2520estilete,%2520a%2520pena-thumb.jpg&amp;imgrefurl=http://babylonia.blogs.sapo.pt/arquivo/2004_08.html&amp;usg=__gXJ0SRATKXCp-AghhSdTHnpZvcQ=&amp;h=232&amp;w=210&amp;sz=9&amp;hl=pt-br&amp;start=5&amp;zoom=1&amp;itbs=1&amp;tbnid=mkQ2L8wb_iyfXM:&amp;tbnh=109&amp;tbnw=99&amp;prev=/images%3Fq%3Descrever%2Bcom%2Bpena%26hl%3Dpt-br%26gbv%3D2%26tbs%3Disch:1"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95288" y="1268413"/>
            <a:ext cx="8207375" cy="2046287"/>
          </a:xfrm>
        </p:spPr>
        <p:txBody>
          <a:bodyPr/>
          <a:lstStyle/>
          <a:p>
            <a:r>
              <a:rPr lang="pt-BR" sz="3200" b="1">
                <a:solidFill>
                  <a:srgbClr val="008000"/>
                </a:solidFill>
              </a:rPr>
              <a:t>A ESTRATÉGIA DE SAÚDE DA FAMÍLIA E O ATENDIMENTO INTEGRAL À SAÚDE DO IDOSO</a:t>
            </a:r>
            <a:br>
              <a:rPr lang="pt-BR" sz="3200" b="1">
                <a:solidFill>
                  <a:srgbClr val="008000"/>
                </a:solidFill>
              </a:rPr>
            </a:br>
            <a:endParaRPr lang="pt-BR" sz="4000"/>
          </a:p>
        </p:txBody>
      </p:sp>
      <p:sp>
        <p:nvSpPr>
          <p:cNvPr id="2051" name="Rectangle 3"/>
          <p:cNvSpPr>
            <a:spLocks noGrp="1" noChangeArrowheads="1"/>
          </p:cNvSpPr>
          <p:nvPr>
            <p:ph type="subTitle" idx="1"/>
          </p:nvPr>
        </p:nvSpPr>
        <p:spPr>
          <a:xfrm>
            <a:off x="1979613" y="5373688"/>
            <a:ext cx="5324475" cy="250825"/>
          </a:xfrm>
        </p:spPr>
        <p:txBody>
          <a:bodyPr/>
          <a:lstStyle/>
          <a:p>
            <a:pPr>
              <a:lnSpc>
                <a:spcPct val="80000"/>
              </a:lnSpc>
            </a:pPr>
            <a:r>
              <a:rPr lang="pt-BR" sz="2000"/>
              <a:t>Enf.Esp. Maria Francisca dos Santos Daussy</a:t>
            </a:r>
          </a:p>
          <a:p>
            <a:pPr>
              <a:lnSpc>
                <a:spcPct val="80000"/>
              </a:lnSpc>
            </a:pPr>
            <a:r>
              <a:rPr lang="pt-BR" sz="2000"/>
              <a:t>Florianópolis</a:t>
            </a:r>
          </a:p>
          <a:p>
            <a:pPr>
              <a:lnSpc>
                <a:spcPct val="80000"/>
              </a:lnSpc>
            </a:pPr>
            <a:r>
              <a:rPr lang="pt-BR" sz="2000"/>
              <a:t> novembro 2010</a:t>
            </a:r>
          </a:p>
        </p:txBody>
      </p:sp>
      <p:sp>
        <p:nvSpPr>
          <p:cNvPr id="2053" name="AutoShape 5" descr="9k=">
            <a:hlinkClick r:id="rId2"/>
          </p:cNvPr>
          <p:cNvSpPr>
            <a:spLocks noChangeAspect="1" noChangeArrowheads="1"/>
          </p:cNvSpPr>
          <p:nvPr/>
        </p:nvSpPr>
        <p:spPr bwMode="auto">
          <a:xfrm>
            <a:off x="4076700" y="2933700"/>
            <a:ext cx="990600" cy="990600"/>
          </a:xfrm>
          <a:prstGeom prst="rect">
            <a:avLst/>
          </a:prstGeom>
          <a:noFill/>
        </p:spPr>
        <p:txBody>
          <a:bodyPr/>
          <a:lstStyle/>
          <a:p>
            <a:endParaRPr lang="pt-BR"/>
          </a:p>
        </p:txBody>
      </p:sp>
      <p:sp>
        <p:nvSpPr>
          <p:cNvPr id="2055" name="AutoShape 7" descr="9k=">
            <a:hlinkClick r:id="rId2"/>
          </p:cNvPr>
          <p:cNvSpPr>
            <a:spLocks noChangeAspect="1" noChangeArrowheads="1"/>
          </p:cNvSpPr>
          <p:nvPr/>
        </p:nvSpPr>
        <p:spPr bwMode="auto">
          <a:xfrm>
            <a:off x="4076700" y="2933700"/>
            <a:ext cx="990600" cy="990600"/>
          </a:xfrm>
          <a:prstGeom prst="rect">
            <a:avLst/>
          </a:prstGeom>
          <a:noFill/>
        </p:spPr>
        <p:txBody>
          <a:bodyPr/>
          <a:lstStyle/>
          <a:p>
            <a:endParaRPr lang="pt-BR"/>
          </a:p>
        </p:txBody>
      </p:sp>
      <p:pic>
        <p:nvPicPr>
          <p:cNvPr id="2057" name="Picture 9" descr="thumb"/>
          <p:cNvPicPr>
            <a:picLocks noChangeAspect="1" noChangeArrowheads="1"/>
          </p:cNvPicPr>
          <p:nvPr/>
        </p:nvPicPr>
        <p:blipFill>
          <a:blip r:embed="rId3"/>
          <a:srcRect/>
          <a:stretch>
            <a:fillRect/>
          </a:stretch>
        </p:blipFill>
        <p:spPr bwMode="auto">
          <a:xfrm>
            <a:off x="3419475" y="2997200"/>
            <a:ext cx="2232025" cy="223202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pt-BR" sz="3200" b="1">
                <a:solidFill>
                  <a:srgbClr val="008000"/>
                </a:solidFill>
              </a:rPr>
              <a:t>Estratégia de Saúde da Família</a:t>
            </a:r>
          </a:p>
        </p:txBody>
      </p:sp>
      <p:sp>
        <p:nvSpPr>
          <p:cNvPr id="94211" name="Rectangle 3"/>
          <p:cNvSpPr>
            <a:spLocks noGrp="1" noChangeArrowheads="1"/>
          </p:cNvSpPr>
          <p:nvPr>
            <p:ph type="body" idx="1"/>
          </p:nvPr>
        </p:nvSpPr>
        <p:spPr/>
        <p:txBody>
          <a:bodyPr/>
          <a:lstStyle/>
          <a:p>
            <a:endParaRPr lang="pt-BR" sz="2800"/>
          </a:p>
          <a:p>
            <a:pPr>
              <a:buFontTx/>
              <a:buNone/>
            </a:pPr>
            <a:r>
              <a:rPr lang="pt-BR" sz="2800"/>
              <a:t>   “Com base no princípio de territorialização, a Atenção Básica/Saúde da Família deve ser responsável ela atenção à saúde de todas as pessoas idosas que estão na sua área de abrangência, inclusive, aquelas que encontram-se em instituições, públicas ou privadas”</a:t>
            </a:r>
          </a:p>
          <a:p>
            <a:pPr>
              <a:buFontTx/>
              <a:buNone/>
            </a:pPr>
            <a:r>
              <a:rPr lang="pt-BR" sz="2800"/>
              <a:t>          </a:t>
            </a:r>
            <a:r>
              <a:rPr lang="pt-BR" sz="2000"/>
              <a:t>MS- Cadernos de Atenção Básica nº 19 pag 13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457200" y="274638"/>
            <a:ext cx="8229600" cy="706437"/>
          </a:xfrm>
        </p:spPr>
        <p:txBody>
          <a:bodyPr/>
          <a:lstStyle/>
          <a:p>
            <a:r>
              <a:rPr lang="pt-BR" sz="3200" b="1">
                <a:solidFill>
                  <a:srgbClr val="008000"/>
                </a:solidFill>
              </a:rPr>
              <a:t>Estratégia de Saúde da Família</a:t>
            </a:r>
          </a:p>
        </p:txBody>
      </p:sp>
      <p:sp>
        <p:nvSpPr>
          <p:cNvPr id="180227" name="Rectangle 3"/>
          <p:cNvSpPr>
            <a:spLocks noGrp="1" noChangeArrowheads="1"/>
          </p:cNvSpPr>
          <p:nvPr>
            <p:ph type="body" idx="1"/>
          </p:nvPr>
        </p:nvSpPr>
        <p:spPr>
          <a:xfrm>
            <a:off x="457200" y="1052513"/>
            <a:ext cx="8435975" cy="5472112"/>
          </a:xfrm>
        </p:spPr>
        <p:txBody>
          <a:bodyPr/>
          <a:lstStyle/>
          <a:p>
            <a:pPr>
              <a:lnSpc>
                <a:spcPct val="80000"/>
              </a:lnSpc>
            </a:pPr>
            <a:r>
              <a:rPr lang="pt-BR" sz="2000"/>
              <a:t>Estudos realizados em Florianópolis, apontou para a realidade do idoso dependente no domicílio e seu cuidador. Este com expectativas de encontrar ajuda na ULS, uma forma de apoio para cuidar de seu familiar.</a:t>
            </a:r>
          </a:p>
          <a:p>
            <a:pPr>
              <a:lnSpc>
                <a:spcPct val="80000"/>
              </a:lnSpc>
            </a:pPr>
            <a:r>
              <a:rPr lang="pt-BR" sz="2000"/>
              <a:t>A implantação da ESF permitiu através dos ACS e do cadastramento das famílias a identificação dos idosos na comunidade circunscrita da ULS, mas não existe uma forma sistematizada de acompanhamento a este grupo etário e de sua família cuidadora que acabam desacreditando do serviço de saúde.</a:t>
            </a:r>
          </a:p>
          <a:p>
            <a:pPr>
              <a:lnSpc>
                <a:spcPct val="80000"/>
              </a:lnSpc>
            </a:pPr>
            <a:r>
              <a:rPr lang="pt-BR" sz="2000"/>
              <a:t>A falta de continuidade na assistência por parte da equipe de saúde , prestada no domicílio, contribui para o adoecimento do cuidador e consequentemente dificultando ainda mais a situação do idoso dependente.</a:t>
            </a:r>
          </a:p>
          <a:p>
            <a:pPr>
              <a:lnSpc>
                <a:spcPct val="80000"/>
              </a:lnSpc>
            </a:pPr>
            <a:r>
              <a:rPr lang="pt-BR" sz="2000"/>
              <a:t>“O sistema público tem o dever de ir ao encontro destas famílias e os idosos assistindo-o por meio de um suporte formal capaz de integrar positivamente os profissionais de saúde e a família cuidadora oferecendo meios favoráveis à recuperação e a manutenção do idoso dependente no contexto domiciliar”.  </a:t>
            </a:r>
          </a:p>
          <a:p>
            <a:pPr>
              <a:lnSpc>
                <a:spcPct val="80000"/>
              </a:lnSpc>
              <a:buFontTx/>
              <a:buNone/>
            </a:pPr>
            <a:r>
              <a:rPr lang="pt-BR" sz="1800"/>
              <a:t>                                                                 (Gonçalves, LTH e Alvarez, AM 2001)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pt-BR" sz="3600" b="1">
                <a:solidFill>
                  <a:srgbClr val="008000"/>
                </a:solidFill>
              </a:rPr>
              <a:t>Estratégia de Saúde da Família</a:t>
            </a:r>
          </a:p>
        </p:txBody>
      </p:sp>
      <p:sp>
        <p:nvSpPr>
          <p:cNvPr id="177155" name="Rectangle 3"/>
          <p:cNvSpPr>
            <a:spLocks noGrp="1" noChangeArrowheads="1"/>
          </p:cNvSpPr>
          <p:nvPr>
            <p:ph type="body" idx="1"/>
          </p:nvPr>
        </p:nvSpPr>
        <p:spPr/>
        <p:txBody>
          <a:bodyPr/>
          <a:lstStyle/>
          <a:p>
            <a:pPr>
              <a:lnSpc>
                <a:spcPct val="90000"/>
              </a:lnSpc>
            </a:pPr>
            <a:r>
              <a:rPr lang="pt-BR" sz="2400"/>
              <a:t>A ILPI faz parte da comunidade. O idoso é cidadão e membro da comunidade. </a:t>
            </a:r>
          </a:p>
          <a:p>
            <a:pPr>
              <a:lnSpc>
                <a:spcPct val="90000"/>
              </a:lnSpc>
            </a:pPr>
            <a:r>
              <a:rPr lang="pt-BR" sz="2400"/>
              <a:t>A percepção de que o idoso integra a comunidade adstrita à ILPI tem contribuído </a:t>
            </a:r>
            <a:r>
              <a:rPr lang="pt-BR" sz="2400" b="1"/>
              <a:t>para a reflexão, ainda incipiente, mas crescente,</a:t>
            </a:r>
            <a:r>
              <a:rPr lang="pt-BR" sz="2400"/>
              <a:t> de que o idoso pertence à área adstrita a serviços de saúde e, portanto, usufrui dos mesmos direitos dos demais idosos da comunidade.</a:t>
            </a:r>
          </a:p>
          <a:p>
            <a:pPr>
              <a:lnSpc>
                <a:spcPct val="90000"/>
              </a:lnSpc>
              <a:buFontTx/>
              <a:buNone/>
            </a:pPr>
            <a:r>
              <a:rPr lang="pt-BR" sz="1800" i="1"/>
              <a:t>                                                         (Creutzberg, Gonçalves e Sobottka, 2008)</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68313" y="188913"/>
            <a:ext cx="8229600" cy="720725"/>
          </a:xfrm>
        </p:spPr>
        <p:txBody>
          <a:bodyPr/>
          <a:lstStyle/>
          <a:p>
            <a:r>
              <a:rPr lang="pt-BR" sz="3200" b="1">
                <a:solidFill>
                  <a:srgbClr val="008000"/>
                </a:solidFill>
              </a:rPr>
              <a:t>Estratégia de Saúde da Família</a:t>
            </a:r>
          </a:p>
        </p:txBody>
      </p:sp>
      <p:sp>
        <p:nvSpPr>
          <p:cNvPr id="70659" name="Rectangle 3"/>
          <p:cNvSpPr>
            <a:spLocks noGrp="1" noChangeArrowheads="1"/>
          </p:cNvSpPr>
          <p:nvPr>
            <p:ph type="body" idx="1"/>
          </p:nvPr>
        </p:nvSpPr>
        <p:spPr>
          <a:xfrm>
            <a:off x="323850" y="981075"/>
            <a:ext cx="8229600" cy="4525963"/>
          </a:xfrm>
        </p:spPr>
        <p:txBody>
          <a:bodyPr/>
          <a:lstStyle/>
          <a:p>
            <a:pPr>
              <a:lnSpc>
                <a:spcPct val="80000"/>
              </a:lnSpc>
              <a:buFontTx/>
              <a:buNone/>
            </a:pPr>
            <a:r>
              <a:rPr lang="pt-BR" sz="1800" b="1"/>
              <a:t>      C</a:t>
            </a:r>
            <a:r>
              <a:rPr lang="pt-BR" sz="2000" b="1"/>
              <a:t>ompromissos </a:t>
            </a:r>
          </a:p>
          <a:p>
            <a:pPr>
              <a:lnSpc>
                <a:spcPct val="80000"/>
              </a:lnSpc>
              <a:buFontTx/>
              <a:buNone/>
            </a:pPr>
            <a:r>
              <a:rPr lang="pt-BR" sz="1800"/>
              <a:t>     • Reconhecer a saúde como um direito de cidadania, humanizando as práticas de saúde e buscando a satisfação do usuário pelo seu estreito relacionamento com os profissionais de saúde;</a:t>
            </a:r>
          </a:p>
          <a:p>
            <a:pPr>
              <a:lnSpc>
                <a:spcPct val="80000"/>
              </a:lnSpc>
              <a:buFontTx/>
              <a:buNone/>
            </a:pPr>
            <a:r>
              <a:rPr lang="pt-BR" sz="1800"/>
              <a:t>     • Prestar assistência universal, integral, equânime, contínua e, acima de tudo, resolutiva e de boa qualidade à população, na unidade de saúde e no domicílio, elegendo a família, em seu contexto social, como núcleo básico de abordagem no atendimento à saúde;</a:t>
            </a:r>
          </a:p>
          <a:p>
            <a:pPr>
              <a:lnSpc>
                <a:spcPct val="80000"/>
              </a:lnSpc>
              <a:buFontTx/>
              <a:buNone/>
            </a:pPr>
            <a:r>
              <a:rPr lang="pt-BR" sz="1800"/>
              <a:t>     • Identificar os fatores de risco aos quais a população está exposta e neles intervir de forma apropriada;</a:t>
            </a:r>
          </a:p>
          <a:p>
            <a:pPr>
              <a:lnSpc>
                <a:spcPct val="80000"/>
              </a:lnSpc>
              <a:buFontTx/>
              <a:buNone/>
            </a:pPr>
            <a:r>
              <a:rPr lang="pt-BR" sz="1800"/>
              <a:t>     • Proporcionar o estabelecimento de </a:t>
            </a:r>
            <a:r>
              <a:rPr lang="pt-BR" sz="1800" b="1"/>
              <a:t>parcerias</a:t>
            </a:r>
            <a:r>
              <a:rPr lang="pt-BR" sz="1800"/>
              <a:t> pelo desenvolvimento de </a:t>
            </a:r>
            <a:r>
              <a:rPr lang="pt-BR" sz="1800" b="1"/>
              <a:t>ações intersetoriais</a:t>
            </a:r>
            <a:r>
              <a:rPr lang="pt-BR" sz="1800"/>
              <a:t> que visem à manutenção e à recuperação da saúde da população;</a:t>
            </a:r>
          </a:p>
          <a:p>
            <a:pPr>
              <a:lnSpc>
                <a:spcPct val="80000"/>
              </a:lnSpc>
              <a:buFontTx/>
              <a:buNone/>
            </a:pPr>
            <a:r>
              <a:rPr lang="pt-BR" sz="1800"/>
              <a:t>     • Estimular a organização da comunidade para o efetivo exercício do controle social.</a:t>
            </a:r>
          </a:p>
          <a:p>
            <a:pPr>
              <a:lnSpc>
                <a:spcPct val="80000"/>
              </a:lnSpc>
              <a:buFontTx/>
              <a:buNone/>
            </a:pPr>
            <a:endParaRPr lang="pt-BR" sz="1800"/>
          </a:p>
          <a:p>
            <a:pPr>
              <a:lnSpc>
                <a:spcPct val="80000"/>
              </a:lnSpc>
              <a:buFontTx/>
              <a:buNone/>
            </a:pPr>
            <a:r>
              <a:rPr lang="pt-BR" sz="1800"/>
              <a:t>          </a:t>
            </a:r>
          </a:p>
          <a:p>
            <a:pPr>
              <a:lnSpc>
                <a:spcPct val="80000"/>
              </a:lnSpc>
              <a:buFontTx/>
              <a:buNone/>
            </a:pPr>
            <a:endParaRPr lang="pt-BR" sz="1800"/>
          </a:p>
          <a:p>
            <a:pPr>
              <a:lnSpc>
                <a:spcPct val="80000"/>
              </a:lnSpc>
              <a:buFontTx/>
              <a:buNone/>
            </a:pPr>
            <a:r>
              <a:rPr lang="pt-BR" sz="1800"/>
              <a:t>       </a:t>
            </a:r>
            <a:r>
              <a:rPr lang="pt-BR" sz="1800" b="1"/>
              <a:t>Promoção de ações intersetoriais e de parcerias</a:t>
            </a:r>
            <a:r>
              <a:rPr lang="pt-BR" sz="1800"/>
              <a:t> </a:t>
            </a:r>
          </a:p>
        </p:txBody>
      </p:sp>
      <p:pic>
        <p:nvPicPr>
          <p:cNvPr id="70661" name="Picture 5" descr="Ver imagem em tamanho grande">
            <a:hlinkClick r:id="rId2"/>
          </p:cNvPr>
          <p:cNvPicPr>
            <a:picLocks noChangeAspect="1" noChangeArrowheads="1"/>
          </p:cNvPicPr>
          <p:nvPr/>
        </p:nvPicPr>
        <p:blipFill>
          <a:blip r:embed="rId3"/>
          <a:srcRect/>
          <a:stretch>
            <a:fillRect/>
          </a:stretch>
        </p:blipFill>
        <p:spPr bwMode="auto">
          <a:xfrm>
            <a:off x="6372225" y="4514850"/>
            <a:ext cx="2360613" cy="193833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457200" y="274638"/>
            <a:ext cx="8229600" cy="708025"/>
          </a:xfrm>
        </p:spPr>
        <p:txBody>
          <a:bodyPr/>
          <a:lstStyle/>
          <a:p>
            <a:r>
              <a:rPr lang="pt-BR" sz="3200" b="1">
                <a:solidFill>
                  <a:srgbClr val="008000"/>
                </a:solidFill>
              </a:rPr>
              <a:t>Intersetorialidade</a:t>
            </a:r>
          </a:p>
        </p:txBody>
      </p:sp>
      <p:sp>
        <p:nvSpPr>
          <p:cNvPr id="81923" name="Rectangle 3"/>
          <p:cNvSpPr>
            <a:spLocks noGrp="1" noChangeArrowheads="1"/>
          </p:cNvSpPr>
          <p:nvPr>
            <p:ph type="body" idx="1"/>
          </p:nvPr>
        </p:nvSpPr>
        <p:spPr>
          <a:xfrm>
            <a:off x="468313" y="981075"/>
            <a:ext cx="8229600" cy="1468438"/>
          </a:xfrm>
        </p:spPr>
        <p:txBody>
          <a:bodyPr/>
          <a:lstStyle/>
          <a:p>
            <a:pPr>
              <a:lnSpc>
                <a:spcPct val="80000"/>
              </a:lnSpc>
            </a:pPr>
            <a:endParaRPr lang="pt-BR" sz="2300"/>
          </a:p>
          <a:p>
            <a:pPr>
              <a:lnSpc>
                <a:spcPct val="80000"/>
              </a:lnSpc>
              <a:buFontTx/>
              <a:buNone/>
            </a:pPr>
            <a:r>
              <a:rPr lang="pt-BR" sz="2300"/>
              <a:t>   “Articulação entre sujeitos de setores sociais diversos, portanto de saberes, poderes e vontades diversas, para enfrentar problemas complexos” </a:t>
            </a:r>
            <a:r>
              <a:rPr lang="pt-BR" sz="1600"/>
              <a:t>(Rede Unida, 2005)</a:t>
            </a:r>
            <a:r>
              <a:rPr lang="pt-BR" sz="2900"/>
              <a:t> </a:t>
            </a:r>
          </a:p>
        </p:txBody>
      </p:sp>
      <p:pic>
        <p:nvPicPr>
          <p:cNvPr id="81924" name="Picture 4" descr="01_MVG_edu_pesquisadores2"/>
          <p:cNvPicPr>
            <a:picLocks noChangeAspect="1" noChangeArrowheads="1"/>
          </p:cNvPicPr>
          <p:nvPr/>
        </p:nvPicPr>
        <p:blipFill>
          <a:blip r:embed="rId2"/>
          <a:srcRect/>
          <a:stretch>
            <a:fillRect/>
          </a:stretch>
        </p:blipFill>
        <p:spPr bwMode="auto">
          <a:xfrm>
            <a:off x="1196975" y="2708275"/>
            <a:ext cx="2536825" cy="3241675"/>
          </a:xfrm>
          <a:prstGeom prst="rect">
            <a:avLst/>
          </a:prstGeom>
          <a:noFill/>
        </p:spPr>
      </p:pic>
      <p:pic>
        <p:nvPicPr>
          <p:cNvPr id="81925" name="Picture 5" descr="formiga-trabalhando1"/>
          <p:cNvPicPr>
            <a:picLocks noChangeAspect="1" noChangeArrowheads="1"/>
          </p:cNvPicPr>
          <p:nvPr/>
        </p:nvPicPr>
        <p:blipFill>
          <a:blip r:embed="rId3" cstate="print"/>
          <a:srcRect/>
          <a:stretch>
            <a:fillRect/>
          </a:stretch>
        </p:blipFill>
        <p:spPr bwMode="auto">
          <a:xfrm>
            <a:off x="5168900" y="2708275"/>
            <a:ext cx="2808288" cy="3168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pt-BR" sz="3200" b="1">
                <a:solidFill>
                  <a:srgbClr val="008000"/>
                </a:solidFill>
              </a:rPr>
              <a:t>Intersetorialidade</a:t>
            </a:r>
          </a:p>
        </p:txBody>
      </p:sp>
      <p:sp>
        <p:nvSpPr>
          <p:cNvPr id="82947" name="Rectangle 3"/>
          <p:cNvSpPr>
            <a:spLocks noGrp="1" noChangeArrowheads="1"/>
          </p:cNvSpPr>
          <p:nvPr>
            <p:ph type="body" idx="1"/>
          </p:nvPr>
        </p:nvSpPr>
        <p:spPr>
          <a:xfrm>
            <a:off x="457200" y="1600200"/>
            <a:ext cx="8229600" cy="3778250"/>
          </a:xfrm>
        </p:spPr>
        <p:txBody>
          <a:bodyPr/>
          <a:lstStyle/>
          <a:p>
            <a:r>
              <a:rPr lang="pt-BR" sz="2800"/>
              <a:t>As soluções intersetoriais aos problemas da população requerem reformas mais profundas na esfera do governo municipal, ampliando a participação dos cidadãos e permitindo o planejamento regional e </a:t>
            </a:r>
            <a:r>
              <a:rPr lang="pt-BR" sz="2800" b="1"/>
              <a:t>pactuado</a:t>
            </a:r>
            <a:r>
              <a:rPr lang="pt-BR" sz="2800"/>
              <a:t> das intervenções públicas.           </a:t>
            </a:r>
            <a:r>
              <a:rPr lang="pt-BR" sz="1800"/>
              <a:t>(Fernandes, 2005)</a:t>
            </a:r>
          </a:p>
          <a:p>
            <a:endParaRPr lang="pt-BR" sz="2800"/>
          </a:p>
          <a:p>
            <a:r>
              <a:rPr lang="pt-BR" sz="2800"/>
              <a:t>“A solidariedade de distintos setores.” </a:t>
            </a:r>
            <a:r>
              <a:rPr lang="pt-BR" sz="1800"/>
              <a:t>(Mendes,1996)</a:t>
            </a:r>
            <a:r>
              <a:rPr lang="pt-BR" sz="2800"/>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pt-BR" sz="2800" b="1">
                <a:solidFill>
                  <a:srgbClr val="008000"/>
                </a:solidFill>
              </a:rPr>
              <a:t>Política Nacional de Saúde do Idoso</a:t>
            </a:r>
          </a:p>
        </p:txBody>
      </p:sp>
      <p:sp>
        <p:nvSpPr>
          <p:cNvPr id="67587" name="Rectangle 3"/>
          <p:cNvSpPr>
            <a:spLocks noGrp="1" noChangeArrowheads="1"/>
          </p:cNvSpPr>
          <p:nvPr>
            <p:ph type="body" idx="1"/>
          </p:nvPr>
        </p:nvSpPr>
        <p:spPr>
          <a:xfrm>
            <a:off x="395288" y="1844675"/>
            <a:ext cx="8229600" cy="4525963"/>
          </a:xfrm>
        </p:spPr>
        <p:txBody>
          <a:bodyPr/>
          <a:lstStyle/>
          <a:p>
            <a:r>
              <a:rPr lang="pt-BR" sz="2400"/>
              <a:t>Apresenta "</a:t>
            </a:r>
            <a:r>
              <a:rPr lang="pt-BR" sz="2400" i="1"/>
              <a:t>como propósito basilar a promoção do envelhecimento saudável, a manutenção e a melhoria da capacidade funcional, a prevenção de doenças, a recuperação da saúde dos que adoecem e a reabilitação daqueles que venham a ter a sua capacidade funcional restringida, de modo a </a:t>
            </a:r>
            <a:r>
              <a:rPr lang="pt-BR" sz="2400" b="1" i="1"/>
              <a:t>garantir-lhes permanência no meio em que vivem</a:t>
            </a:r>
            <a:r>
              <a:rPr lang="pt-BR" sz="2400" i="1"/>
              <a:t>, exercendo de forma independente suas funções na sociedade</a:t>
            </a:r>
            <a:r>
              <a:rPr lang="pt-BR" sz="2800"/>
              <a:t>" </a:t>
            </a:r>
            <a:r>
              <a:rPr lang="pt-BR" sz="1800"/>
              <a:t>(Brasil, 1999).</a:t>
            </a:r>
            <a:r>
              <a:rPr lang="pt-BR" sz="280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274638"/>
            <a:ext cx="8229600" cy="708025"/>
          </a:xfrm>
        </p:spPr>
        <p:txBody>
          <a:bodyPr/>
          <a:lstStyle/>
          <a:p>
            <a:r>
              <a:rPr lang="pt-BR" sz="3200" b="1">
                <a:solidFill>
                  <a:srgbClr val="008000"/>
                </a:solidFill>
              </a:rPr>
              <a:t>Política Nacional de Saúde do Idoso</a:t>
            </a:r>
          </a:p>
        </p:txBody>
      </p:sp>
      <p:sp>
        <p:nvSpPr>
          <p:cNvPr id="68611" name="Rectangle 3"/>
          <p:cNvSpPr>
            <a:spLocks noGrp="1" noChangeArrowheads="1"/>
          </p:cNvSpPr>
          <p:nvPr>
            <p:ph type="body" idx="1"/>
          </p:nvPr>
        </p:nvSpPr>
        <p:spPr>
          <a:xfrm>
            <a:off x="468313" y="1052513"/>
            <a:ext cx="8229600" cy="5113337"/>
          </a:xfrm>
        </p:spPr>
        <p:txBody>
          <a:bodyPr/>
          <a:lstStyle/>
          <a:p>
            <a:pPr>
              <a:lnSpc>
                <a:spcPct val="80000"/>
              </a:lnSpc>
              <a:buFontTx/>
              <a:buNone/>
            </a:pPr>
            <a:r>
              <a:rPr lang="pt-BR" sz="2000"/>
              <a:t>     </a:t>
            </a:r>
            <a:r>
              <a:rPr lang="pt-BR" sz="2400" b="1"/>
              <a:t>Diretrizes: </a:t>
            </a:r>
          </a:p>
          <a:p>
            <a:pPr>
              <a:lnSpc>
                <a:spcPct val="80000"/>
              </a:lnSpc>
            </a:pPr>
            <a:r>
              <a:rPr lang="pt-BR" sz="2000"/>
              <a:t>Promoção do envelhecimento saudável; </a:t>
            </a:r>
          </a:p>
          <a:p>
            <a:pPr>
              <a:lnSpc>
                <a:spcPct val="80000"/>
              </a:lnSpc>
            </a:pPr>
            <a:r>
              <a:rPr lang="pt-BR" sz="2000"/>
              <a:t>Manutenção da capacidade funcional; </a:t>
            </a:r>
          </a:p>
          <a:p>
            <a:pPr>
              <a:lnSpc>
                <a:spcPct val="80000"/>
              </a:lnSpc>
            </a:pPr>
            <a:r>
              <a:rPr lang="pt-BR" sz="2000"/>
              <a:t>Assistência às necessidades de saúde do idoso; </a:t>
            </a:r>
          </a:p>
          <a:p>
            <a:pPr>
              <a:lnSpc>
                <a:spcPct val="80000"/>
              </a:lnSpc>
            </a:pPr>
            <a:r>
              <a:rPr lang="pt-BR" sz="2000"/>
              <a:t>Reabilitação da capacidade funcional comprometida; </a:t>
            </a:r>
          </a:p>
          <a:p>
            <a:pPr>
              <a:lnSpc>
                <a:spcPct val="80000"/>
              </a:lnSpc>
            </a:pPr>
            <a:r>
              <a:rPr lang="pt-BR" sz="2000"/>
              <a:t>Capacitação de recursos humanos especializados; </a:t>
            </a:r>
          </a:p>
          <a:p>
            <a:pPr>
              <a:lnSpc>
                <a:spcPct val="80000"/>
              </a:lnSpc>
            </a:pPr>
            <a:r>
              <a:rPr lang="pt-BR" sz="2000"/>
              <a:t>Apoio ao desenvolvimento de cuidados informais e </a:t>
            </a:r>
          </a:p>
          <a:p>
            <a:pPr>
              <a:lnSpc>
                <a:spcPct val="80000"/>
              </a:lnSpc>
            </a:pPr>
            <a:r>
              <a:rPr lang="pt-BR" sz="2000"/>
              <a:t>Apoio a estudos e pesquisas.</a:t>
            </a:r>
          </a:p>
          <a:p>
            <a:pPr>
              <a:lnSpc>
                <a:spcPct val="80000"/>
              </a:lnSpc>
              <a:buFontTx/>
              <a:buNone/>
            </a:pPr>
            <a:endParaRPr lang="pt-BR" sz="2000"/>
          </a:p>
          <a:p>
            <a:pPr>
              <a:lnSpc>
                <a:spcPct val="80000"/>
              </a:lnSpc>
              <a:buFontTx/>
              <a:buNone/>
            </a:pPr>
            <a:r>
              <a:rPr lang="pt-BR" sz="2000"/>
              <a:t>     Todas as ações em saúde do idoso, devem </a:t>
            </a:r>
            <a:r>
              <a:rPr lang="pt-BR" sz="2000" b="1"/>
              <a:t>objetivar ao máximo manter o idoso na comunidade, junto de sua família</a:t>
            </a:r>
            <a:r>
              <a:rPr lang="pt-BR" sz="2000"/>
              <a:t>, da forma mais digna e confortável possível. Seu deslocamento para um serviço de longa permanência, seja ele um hospital de longa estada, asilo, casa de repouso ou similar, pode ser considerada uma alternativa, somente quando falharem todos os esforços anteriores (Galinsky, 1993).</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pt-BR" sz="3200" b="1">
                <a:solidFill>
                  <a:srgbClr val="008000"/>
                </a:solidFill>
              </a:rPr>
              <a:t>PACTO PELA SAÚDE</a:t>
            </a:r>
          </a:p>
        </p:txBody>
      </p:sp>
      <p:sp>
        <p:nvSpPr>
          <p:cNvPr id="74755" name="Rectangle 3"/>
          <p:cNvSpPr>
            <a:spLocks noGrp="1" noChangeArrowheads="1"/>
          </p:cNvSpPr>
          <p:nvPr>
            <p:ph type="body" idx="1"/>
          </p:nvPr>
        </p:nvSpPr>
        <p:spPr/>
        <p:txBody>
          <a:bodyPr/>
          <a:lstStyle/>
          <a:p>
            <a:r>
              <a:rPr lang="pt-BR"/>
              <a:t>Aprovado pelo CNS em fevereiro de 2006.</a:t>
            </a:r>
          </a:p>
          <a:p>
            <a:r>
              <a:rPr lang="pt-BR"/>
              <a:t>Três dimensões: </a:t>
            </a:r>
          </a:p>
          <a:p>
            <a:pPr>
              <a:buFontTx/>
              <a:buNone/>
            </a:pPr>
            <a:r>
              <a:rPr lang="pt-BR"/>
              <a:t>                                     </a:t>
            </a:r>
          </a:p>
          <a:p>
            <a:pPr>
              <a:buFontTx/>
              <a:buNone/>
            </a:pPr>
            <a:r>
              <a:rPr lang="pt-BR"/>
              <a:t>                                      Pela vida</a:t>
            </a:r>
          </a:p>
          <a:p>
            <a:pPr>
              <a:buFontTx/>
              <a:buNone/>
            </a:pPr>
            <a:r>
              <a:rPr lang="pt-BR"/>
              <a:t>                                      Em defesa do SUS  </a:t>
            </a:r>
          </a:p>
          <a:p>
            <a:pPr>
              <a:buFontTx/>
              <a:buNone/>
            </a:pPr>
            <a:r>
              <a:rPr lang="pt-BR"/>
              <a:t>                                      Gestão</a:t>
            </a:r>
          </a:p>
          <a:p>
            <a:pPr>
              <a:buFontTx/>
              <a:buNone/>
            </a:pPr>
            <a:endParaRPr lang="pt-BR"/>
          </a:p>
          <a:p>
            <a:endParaRPr lang="pt-BR"/>
          </a:p>
        </p:txBody>
      </p:sp>
      <p:pic>
        <p:nvPicPr>
          <p:cNvPr id="74756" name="Picture 4"/>
          <p:cNvPicPr>
            <a:picLocks noChangeAspect="1" noChangeArrowheads="1"/>
          </p:cNvPicPr>
          <p:nvPr/>
        </p:nvPicPr>
        <p:blipFill>
          <a:blip r:embed="rId2"/>
          <a:srcRect/>
          <a:stretch>
            <a:fillRect/>
          </a:stretch>
        </p:blipFill>
        <p:spPr bwMode="auto">
          <a:xfrm>
            <a:off x="539750" y="3500438"/>
            <a:ext cx="3816350" cy="16383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pt-BR" sz="3200" b="1">
                <a:solidFill>
                  <a:srgbClr val="008000"/>
                </a:solidFill>
              </a:rPr>
              <a:t>Pacto pela vida</a:t>
            </a:r>
          </a:p>
        </p:txBody>
      </p:sp>
      <p:sp>
        <p:nvSpPr>
          <p:cNvPr id="75779" name="Rectangle 3"/>
          <p:cNvSpPr>
            <a:spLocks noGrp="1" noChangeArrowheads="1"/>
          </p:cNvSpPr>
          <p:nvPr>
            <p:ph type="body" idx="1"/>
          </p:nvPr>
        </p:nvSpPr>
        <p:spPr/>
        <p:txBody>
          <a:bodyPr/>
          <a:lstStyle/>
          <a:p>
            <a:pPr>
              <a:buFontTx/>
              <a:buNone/>
            </a:pPr>
            <a:r>
              <a:rPr lang="pt-BR"/>
              <a:t>   </a:t>
            </a:r>
            <a:r>
              <a:rPr lang="pt-BR" sz="2400"/>
              <a:t>Estabelece compromissos sanitários considerados prioritários:</a:t>
            </a:r>
          </a:p>
          <a:p>
            <a:r>
              <a:rPr lang="pt-BR" sz="2400"/>
              <a:t>Saúde do idoso;</a:t>
            </a:r>
          </a:p>
          <a:p>
            <a:r>
              <a:rPr lang="pt-BR" sz="2400"/>
              <a:t>Câncer de colo do útero e de mama;</a:t>
            </a:r>
          </a:p>
          <a:p>
            <a:r>
              <a:rPr lang="pt-BR" sz="2400"/>
              <a:t>Mortalidade infantil e materna;</a:t>
            </a:r>
          </a:p>
          <a:p>
            <a:r>
              <a:rPr lang="pt-BR" sz="2400"/>
              <a:t>Doenças emergentes e endemias;</a:t>
            </a:r>
          </a:p>
          <a:p>
            <a:r>
              <a:rPr lang="pt-BR" sz="2400"/>
              <a:t>Promoção da saúde;</a:t>
            </a:r>
          </a:p>
          <a:p>
            <a:r>
              <a:rPr lang="pt-BR" sz="2400"/>
              <a:t>Atenção Básica à Saúde.</a:t>
            </a:r>
          </a:p>
          <a:p>
            <a:endParaRPr lang="pt-BR"/>
          </a:p>
        </p:txBody>
      </p:sp>
      <p:pic>
        <p:nvPicPr>
          <p:cNvPr id="75780" name="Picture 4"/>
          <p:cNvPicPr>
            <a:picLocks noChangeAspect="1" noChangeArrowheads="1"/>
          </p:cNvPicPr>
          <p:nvPr/>
        </p:nvPicPr>
        <p:blipFill>
          <a:blip r:embed="rId2"/>
          <a:srcRect/>
          <a:stretch>
            <a:fillRect/>
          </a:stretch>
        </p:blipFill>
        <p:spPr bwMode="auto">
          <a:xfrm>
            <a:off x="5940425" y="3713163"/>
            <a:ext cx="2952750" cy="22113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74638"/>
            <a:ext cx="6778625" cy="1143000"/>
          </a:xfrm>
        </p:spPr>
        <p:txBody>
          <a:bodyPr/>
          <a:lstStyle/>
          <a:p>
            <a:r>
              <a:rPr lang="pt-BR" sz="3200" b="1">
                <a:solidFill>
                  <a:srgbClr val="008000"/>
                </a:solidFill>
              </a:rPr>
              <a:t>Constituição Federal 1988</a:t>
            </a:r>
          </a:p>
        </p:txBody>
      </p:sp>
      <p:sp>
        <p:nvSpPr>
          <p:cNvPr id="54275" name="Rectangle 3"/>
          <p:cNvSpPr>
            <a:spLocks noGrp="1" noChangeArrowheads="1"/>
          </p:cNvSpPr>
          <p:nvPr>
            <p:ph type="body" idx="1"/>
          </p:nvPr>
        </p:nvSpPr>
        <p:spPr>
          <a:xfrm>
            <a:off x="250825" y="2205038"/>
            <a:ext cx="8229600" cy="4525962"/>
          </a:xfrm>
        </p:spPr>
        <p:txBody>
          <a:bodyPr/>
          <a:lstStyle/>
          <a:p>
            <a:pPr>
              <a:lnSpc>
                <a:spcPct val="90000"/>
              </a:lnSpc>
            </a:pPr>
            <a:endParaRPr lang="pt-BR" sz="2400"/>
          </a:p>
          <a:p>
            <a:pPr>
              <a:lnSpc>
                <a:spcPct val="90000"/>
              </a:lnSpc>
              <a:buFontTx/>
              <a:buNone/>
            </a:pPr>
            <a:r>
              <a:rPr lang="pt-BR" sz="2400"/>
              <a:t>           “Saúde Direito de Todos e Dever do Estado”</a:t>
            </a:r>
          </a:p>
          <a:p>
            <a:pPr>
              <a:lnSpc>
                <a:spcPct val="90000"/>
              </a:lnSpc>
              <a:buFontTx/>
              <a:buNone/>
            </a:pPr>
            <a:endParaRPr lang="pt-BR" sz="2400"/>
          </a:p>
          <a:p>
            <a:pPr>
              <a:lnSpc>
                <a:spcPct val="90000"/>
              </a:lnSpc>
              <a:buFontTx/>
              <a:buNone/>
            </a:pPr>
            <a:r>
              <a:rPr lang="pt-BR" sz="2400"/>
              <a:t>     Art. 196: A saúde é direito de todos e dever do Estado, garantido mediante políticas sociais e econômicas que</a:t>
            </a:r>
          </a:p>
          <a:p>
            <a:pPr>
              <a:lnSpc>
                <a:spcPct val="90000"/>
              </a:lnSpc>
              <a:buFontTx/>
              <a:buNone/>
            </a:pPr>
            <a:r>
              <a:rPr lang="pt-BR" sz="2400"/>
              <a:t>    visem à redução do risco de doença e de outros agravos e ao acesso universal e igualitário às ações e serviços para sua promoção, proteção e recuperação.</a:t>
            </a:r>
          </a:p>
          <a:p>
            <a:pPr>
              <a:lnSpc>
                <a:spcPct val="90000"/>
              </a:lnSpc>
              <a:buFontTx/>
              <a:buNone/>
            </a:pPr>
            <a:r>
              <a:rPr lang="pt-BR" sz="2400"/>
              <a:t>       </a:t>
            </a:r>
          </a:p>
          <a:p>
            <a:pPr>
              <a:lnSpc>
                <a:spcPct val="90000"/>
              </a:lnSpc>
              <a:buFontTx/>
              <a:buNone/>
            </a:pPr>
            <a:r>
              <a:rPr lang="pt-BR" sz="2400"/>
              <a:t>          </a:t>
            </a:r>
          </a:p>
          <a:p>
            <a:pPr>
              <a:lnSpc>
                <a:spcPct val="90000"/>
              </a:lnSpc>
              <a:buFontTx/>
              <a:buNone/>
            </a:pPr>
            <a:r>
              <a:rPr lang="pt-BR" sz="2400"/>
              <a:t> </a:t>
            </a:r>
          </a:p>
        </p:txBody>
      </p:sp>
      <p:sp>
        <p:nvSpPr>
          <p:cNvPr id="54277" name="AutoShape 5" descr="9k=">
            <a:hlinkClick r:id="rId2"/>
          </p:cNvPr>
          <p:cNvSpPr>
            <a:spLocks noChangeAspect="1" noChangeArrowheads="1"/>
          </p:cNvSpPr>
          <p:nvPr/>
        </p:nvSpPr>
        <p:spPr bwMode="auto">
          <a:xfrm>
            <a:off x="4100513" y="2909888"/>
            <a:ext cx="942975" cy="1038225"/>
          </a:xfrm>
          <a:prstGeom prst="rect">
            <a:avLst/>
          </a:prstGeom>
          <a:noFill/>
        </p:spPr>
        <p:txBody>
          <a:bodyPr/>
          <a:lstStyle/>
          <a:p>
            <a:endParaRPr lang="pt-BR"/>
          </a:p>
        </p:txBody>
      </p:sp>
      <p:pic>
        <p:nvPicPr>
          <p:cNvPr id="54281" name="Picture 9" descr="01_constituicao_j"/>
          <p:cNvPicPr>
            <a:picLocks noChangeAspect="1" noChangeArrowheads="1"/>
          </p:cNvPicPr>
          <p:nvPr/>
        </p:nvPicPr>
        <p:blipFill>
          <a:blip r:embed="rId3"/>
          <a:srcRect/>
          <a:stretch>
            <a:fillRect/>
          </a:stretch>
        </p:blipFill>
        <p:spPr bwMode="auto">
          <a:xfrm>
            <a:off x="7308850" y="333375"/>
            <a:ext cx="1495425" cy="21717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pt-BR" sz="3200" b="1">
                <a:solidFill>
                  <a:srgbClr val="008000"/>
                </a:solidFill>
              </a:rPr>
              <a:t>Pacto pela vida</a:t>
            </a:r>
          </a:p>
        </p:txBody>
      </p:sp>
      <p:sp>
        <p:nvSpPr>
          <p:cNvPr id="77827" name="Rectangle 3"/>
          <p:cNvSpPr>
            <a:spLocks noGrp="1" noChangeArrowheads="1"/>
          </p:cNvSpPr>
          <p:nvPr>
            <p:ph type="body" idx="1"/>
          </p:nvPr>
        </p:nvSpPr>
        <p:spPr/>
        <p:txBody>
          <a:bodyPr/>
          <a:lstStyle/>
          <a:p>
            <a:pPr fontAlgn="ctr">
              <a:lnSpc>
                <a:spcPct val="80000"/>
              </a:lnSpc>
              <a:spcBef>
                <a:spcPct val="0"/>
              </a:spcBef>
              <a:buFont typeface="Wingdings" pitchFamily="2" charset="2"/>
              <a:buNone/>
            </a:pPr>
            <a:r>
              <a:rPr lang="pt-BR" sz="2400" b="1"/>
              <a:t>    Compromisso </a:t>
            </a:r>
            <a:r>
              <a:rPr lang="pt-BR" sz="2400"/>
              <a:t>entre gestores do SUS em torno de</a:t>
            </a:r>
            <a:r>
              <a:rPr lang="pt-BR" sz="2400">
                <a:solidFill>
                  <a:srgbClr val="FF0000"/>
                </a:solidFill>
              </a:rPr>
              <a:t> </a:t>
            </a:r>
            <a:r>
              <a:rPr lang="pt-BR" sz="2400"/>
              <a:t>prioridades que apresentam impacto sobre a situação de saúde da população brasileira.</a:t>
            </a:r>
            <a:br>
              <a:rPr lang="pt-BR" sz="2400"/>
            </a:br>
            <a:r>
              <a:rPr lang="pt-BR" sz="2400"/>
              <a:t/>
            </a:r>
            <a:br>
              <a:rPr lang="pt-BR" sz="2400"/>
            </a:br>
            <a:r>
              <a:rPr lang="pt-BR" sz="2400"/>
              <a:t>A definição de </a:t>
            </a:r>
            <a:r>
              <a:rPr lang="pt-BR" sz="2400" b="1"/>
              <a:t>prioridade</a:t>
            </a:r>
            <a:r>
              <a:rPr lang="pt-BR" sz="2400"/>
              <a:t> deve ser estabelecida por meio de metas nacionais, estaduais, regionais ou municipais. Prioridades estaduais ou regionais podem ser agregadas às prioridades nacionais, conforme pactuação local.</a:t>
            </a:r>
            <a:br>
              <a:rPr lang="pt-BR" sz="2400"/>
            </a:br>
            <a:r>
              <a:rPr lang="pt-BR" sz="2400"/>
              <a:t/>
            </a:r>
            <a:br>
              <a:rPr lang="pt-BR" sz="2400"/>
            </a:br>
            <a:r>
              <a:rPr lang="pt-BR" sz="2400" b="1"/>
              <a:t>Pactuação de ações</a:t>
            </a:r>
            <a:r>
              <a:rPr lang="pt-BR" sz="2400"/>
              <a:t> para o alcance das </a:t>
            </a:r>
            <a:r>
              <a:rPr lang="pt-BR" sz="2400" b="1"/>
              <a:t>metas</a:t>
            </a:r>
            <a:r>
              <a:rPr lang="pt-BR" sz="2400"/>
              <a:t> e dos </a:t>
            </a:r>
            <a:r>
              <a:rPr lang="pt-BR" sz="2400" b="1"/>
              <a:t>objetivos</a:t>
            </a:r>
            <a:r>
              <a:rPr lang="pt-BR" sz="2400"/>
              <a:t> propostos.</a:t>
            </a:r>
          </a:p>
          <a:p>
            <a:pPr>
              <a:lnSpc>
                <a:spcPct val="80000"/>
              </a:lnSpc>
            </a:pPr>
            <a:endParaRPr lang="pt-BR" sz="28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pt-BR" sz="3200" b="1">
                <a:solidFill>
                  <a:srgbClr val="008000"/>
                </a:solidFill>
              </a:rPr>
              <a:t>Pacto em defesa do SUS</a:t>
            </a:r>
          </a:p>
        </p:txBody>
      </p:sp>
      <p:sp>
        <p:nvSpPr>
          <p:cNvPr id="76803" name="Rectangle 3"/>
          <p:cNvSpPr>
            <a:spLocks noGrp="1" noChangeArrowheads="1"/>
          </p:cNvSpPr>
          <p:nvPr>
            <p:ph type="body" idx="1"/>
          </p:nvPr>
        </p:nvSpPr>
        <p:spPr/>
        <p:txBody>
          <a:bodyPr/>
          <a:lstStyle/>
          <a:p>
            <a:pPr fontAlgn="ctr">
              <a:lnSpc>
                <a:spcPct val="90000"/>
              </a:lnSpc>
              <a:spcBef>
                <a:spcPct val="0"/>
              </a:spcBef>
              <a:buFont typeface="Wingdings" pitchFamily="2" charset="2"/>
              <a:buChar char="§"/>
            </a:pPr>
            <a:r>
              <a:rPr lang="pt-BR" sz="2400">
                <a:latin typeface="Verdana" pitchFamily="34" charset="0"/>
              </a:rPr>
              <a:t>Compromissos com a consolidação da Reforma Sanitária Brasileira; </a:t>
            </a:r>
            <a:br>
              <a:rPr lang="pt-BR" sz="2400">
                <a:latin typeface="Verdana" pitchFamily="34" charset="0"/>
              </a:rPr>
            </a:br>
            <a:endParaRPr lang="pt-BR" sz="2400">
              <a:latin typeface="Verdana" pitchFamily="34" charset="0"/>
            </a:endParaRPr>
          </a:p>
          <a:p>
            <a:pPr fontAlgn="ctr">
              <a:lnSpc>
                <a:spcPct val="90000"/>
              </a:lnSpc>
              <a:spcBef>
                <a:spcPct val="0"/>
              </a:spcBef>
              <a:buFont typeface="Wingdings" pitchFamily="2" charset="2"/>
              <a:buChar char="§"/>
            </a:pPr>
            <a:r>
              <a:rPr lang="pt-BR" sz="2400">
                <a:latin typeface="Verdana" pitchFamily="34" charset="0"/>
              </a:rPr>
              <a:t>Defesa dos princípios do SUS estabelecidos na Constituição Federal;</a:t>
            </a:r>
            <a:br>
              <a:rPr lang="pt-BR" sz="2400">
                <a:latin typeface="Verdana" pitchFamily="34" charset="0"/>
              </a:rPr>
            </a:br>
            <a:endParaRPr lang="pt-BR" sz="2400">
              <a:latin typeface="Verdana" pitchFamily="34" charset="0"/>
            </a:endParaRPr>
          </a:p>
          <a:p>
            <a:pPr fontAlgn="ctr">
              <a:lnSpc>
                <a:spcPct val="90000"/>
              </a:lnSpc>
              <a:spcBef>
                <a:spcPct val="0"/>
              </a:spcBef>
              <a:buFont typeface="Wingdings" pitchFamily="2" charset="2"/>
              <a:buChar char="§"/>
            </a:pPr>
            <a:r>
              <a:rPr lang="pt-BR" sz="2400">
                <a:latin typeface="Verdana" pitchFamily="34" charset="0"/>
              </a:rPr>
              <a:t>Articulação de ações com os demais gestores, para qualificar e assegurar o SUS como política pública.</a:t>
            </a:r>
            <a:endParaRPr lang="pt-BR" sz="2400"/>
          </a:p>
          <a:p>
            <a:pPr>
              <a:lnSpc>
                <a:spcPct val="90000"/>
              </a:lnSpc>
            </a:pPr>
            <a:endParaRPr lang="pt-BR" sz="24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57200" y="274638"/>
            <a:ext cx="8229600" cy="706437"/>
          </a:xfrm>
        </p:spPr>
        <p:txBody>
          <a:bodyPr/>
          <a:lstStyle/>
          <a:p>
            <a:r>
              <a:rPr lang="pt-BR" sz="3600" b="1">
                <a:solidFill>
                  <a:srgbClr val="008000"/>
                </a:solidFill>
              </a:rPr>
              <a:t>Pacto pela vida</a:t>
            </a:r>
          </a:p>
        </p:txBody>
      </p:sp>
      <p:sp>
        <p:nvSpPr>
          <p:cNvPr id="78851" name="Rectangle 3"/>
          <p:cNvSpPr>
            <a:spLocks noGrp="1" noChangeArrowheads="1"/>
          </p:cNvSpPr>
          <p:nvPr>
            <p:ph type="body" idx="1"/>
          </p:nvPr>
        </p:nvSpPr>
        <p:spPr>
          <a:xfrm>
            <a:off x="539750" y="1125538"/>
            <a:ext cx="8229600" cy="4924425"/>
          </a:xfrm>
        </p:spPr>
        <p:txBody>
          <a:bodyPr/>
          <a:lstStyle/>
          <a:p>
            <a:pPr>
              <a:buFontTx/>
              <a:buNone/>
            </a:pPr>
            <a:r>
              <a:rPr lang="pt-BR" sz="2800" b="1"/>
              <a:t>    Prioridade - saúde do idoso</a:t>
            </a:r>
          </a:p>
          <a:p>
            <a:r>
              <a:rPr lang="pt-BR" sz="2400"/>
              <a:t>Estimular a implantação da caderneta;</a:t>
            </a:r>
          </a:p>
          <a:p>
            <a:r>
              <a:rPr lang="pt-BR" sz="2400"/>
              <a:t>Implementar o programa de educação permanente;</a:t>
            </a:r>
          </a:p>
          <a:p>
            <a:r>
              <a:rPr lang="pt-BR" sz="2400"/>
              <a:t>Estimular a implantação do manual de ABS; </a:t>
            </a:r>
          </a:p>
          <a:p>
            <a:r>
              <a:rPr lang="pt-BR" sz="2400"/>
              <a:t>Apoiar o processo de acolhimento;</a:t>
            </a:r>
          </a:p>
          <a:p>
            <a:r>
              <a:rPr lang="pt-BR" sz="2400"/>
              <a:t>Qualificar a dispensação e o acesso a assistência farmacêutica;</a:t>
            </a:r>
          </a:p>
          <a:p>
            <a:r>
              <a:rPr lang="pt-BR" sz="2400"/>
              <a:t>Instituir a avaliação geriátrica aos internados em hospitais do programa de atenção domiciliar;</a:t>
            </a:r>
          </a:p>
          <a:p>
            <a:r>
              <a:rPr lang="pt-BR" sz="2400"/>
              <a:t>Apoiar os municípios na instituição de atenção domiciliar ao idoso.</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274638"/>
            <a:ext cx="8229600" cy="706437"/>
          </a:xfrm>
        </p:spPr>
        <p:txBody>
          <a:bodyPr/>
          <a:lstStyle/>
          <a:p>
            <a:r>
              <a:rPr lang="pt-BR" sz="3600" b="1">
                <a:solidFill>
                  <a:srgbClr val="008000"/>
                </a:solidFill>
              </a:rPr>
              <a:t>Pacto pela vida</a:t>
            </a:r>
            <a:endParaRPr lang="pt-BR"/>
          </a:p>
        </p:txBody>
      </p:sp>
      <p:sp>
        <p:nvSpPr>
          <p:cNvPr id="79875" name="Rectangle 3"/>
          <p:cNvSpPr>
            <a:spLocks noGrp="1" noChangeArrowheads="1"/>
          </p:cNvSpPr>
          <p:nvPr>
            <p:ph type="body" sz="half" idx="1"/>
          </p:nvPr>
        </p:nvSpPr>
        <p:spPr>
          <a:xfrm>
            <a:off x="468313" y="1052513"/>
            <a:ext cx="7931150" cy="4525962"/>
          </a:xfrm>
        </p:spPr>
        <p:txBody>
          <a:bodyPr/>
          <a:lstStyle/>
          <a:p>
            <a:pPr>
              <a:buFontTx/>
              <a:buNone/>
            </a:pPr>
            <a:r>
              <a:rPr lang="pt-BR" sz="2400"/>
              <a:t>    </a:t>
            </a:r>
            <a:r>
              <a:rPr lang="pt-BR" sz="2800" b="1"/>
              <a:t>Indicadores de monitoramento</a:t>
            </a:r>
            <a:r>
              <a:rPr lang="pt-BR" sz="2400"/>
              <a:t> </a:t>
            </a:r>
          </a:p>
          <a:p>
            <a:r>
              <a:rPr lang="pt-BR" sz="2400"/>
              <a:t>Proporção de Instituições de Longa Permanência para Idosos , inspecionadas.</a:t>
            </a:r>
          </a:p>
          <a:p>
            <a:pPr fontAlgn="ctr">
              <a:spcBef>
                <a:spcPct val="0"/>
              </a:spcBef>
            </a:pPr>
            <a:r>
              <a:rPr lang="pt-BR" sz="2400"/>
              <a:t>Taxa de internação hospitalar em pessoas idosas por fratura de fêmur.</a:t>
            </a:r>
          </a:p>
          <a:p>
            <a:endParaRPr lang="pt-BR" sz="2400"/>
          </a:p>
          <a:p>
            <a:endParaRPr lang="pt-BR" sz="2800"/>
          </a:p>
        </p:txBody>
      </p:sp>
      <p:pic>
        <p:nvPicPr>
          <p:cNvPr id="79904" name="Picture 32"/>
          <p:cNvPicPr>
            <a:picLocks noChangeAspect="1" noChangeArrowheads="1"/>
          </p:cNvPicPr>
          <p:nvPr/>
        </p:nvPicPr>
        <p:blipFill>
          <a:blip r:embed="rId2"/>
          <a:srcRect/>
          <a:stretch>
            <a:fillRect/>
          </a:stretch>
        </p:blipFill>
        <p:spPr bwMode="auto">
          <a:xfrm>
            <a:off x="3203575" y="3141663"/>
            <a:ext cx="2286000" cy="33924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260350"/>
            <a:ext cx="8686800" cy="792163"/>
          </a:xfrm>
        </p:spPr>
        <p:txBody>
          <a:bodyPr/>
          <a:lstStyle/>
          <a:p>
            <a:r>
              <a:rPr lang="pt-BR" sz="2800" b="1">
                <a:solidFill>
                  <a:srgbClr val="008000"/>
                </a:solidFill>
              </a:rPr>
              <a:t>Instituições de Longa Permanência para Idosos</a:t>
            </a:r>
          </a:p>
        </p:txBody>
      </p:sp>
      <p:sp>
        <p:nvSpPr>
          <p:cNvPr id="3075" name="Rectangle 3"/>
          <p:cNvSpPr>
            <a:spLocks noGrp="1" noChangeArrowheads="1"/>
          </p:cNvSpPr>
          <p:nvPr>
            <p:ph type="body" idx="1"/>
          </p:nvPr>
        </p:nvSpPr>
        <p:spPr>
          <a:xfrm>
            <a:off x="468313" y="1268413"/>
            <a:ext cx="8229600" cy="5000625"/>
          </a:xfrm>
        </p:spPr>
        <p:txBody>
          <a:bodyPr/>
          <a:lstStyle/>
          <a:p>
            <a:r>
              <a:rPr lang="pt-BR" sz="2400"/>
              <a:t>ILPIs são instituições governamentais ou não-governamentais, de caráter residencial, destinadas a domicílio coletivo de pessoas com idade igual ou</a:t>
            </a:r>
          </a:p>
          <a:p>
            <a:pPr>
              <a:buFontTx/>
              <a:buNone/>
            </a:pPr>
            <a:r>
              <a:rPr lang="pt-BR" sz="2400"/>
              <a:t>    superior a 60 anos, com ou sem suporte familiar, em condição de liberdade, dignidade e cidadania. </a:t>
            </a:r>
            <a:r>
              <a:rPr lang="pt-BR" sz="1800"/>
              <a:t>(Anvisa)</a:t>
            </a:r>
          </a:p>
          <a:p>
            <a:pPr>
              <a:buClr>
                <a:schemeClr val="tx1"/>
              </a:buClr>
            </a:pPr>
            <a:r>
              <a:rPr lang="pt-BR" sz="2300"/>
              <a:t>O envelhecimento da população e o aumento da sobrevivência de pessoas com redução da capacidade física, cognitiva e mental estão requerendo que as ILPIs</a:t>
            </a:r>
          </a:p>
          <a:p>
            <a:pPr>
              <a:buFontTx/>
              <a:buNone/>
            </a:pPr>
            <a:r>
              <a:rPr lang="pt-BR" sz="2300"/>
              <a:t>    deixem de fazer parte apenas da rede de assistência social e </a:t>
            </a:r>
            <a:r>
              <a:rPr lang="pt-BR" sz="2300" b="1"/>
              <a:t>integrem a rede de assistência à saúde</a:t>
            </a:r>
            <a:r>
              <a:rPr lang="pt-BR" sz="2300"/>
              <a:t>, ou seja, ofereçam algo mais que um abrigo. </a:t>
            </a:r>
            <a:r>
              <a:rPr lang="pt-BR" sz="1800"/>
              <a:t>(Camarano, Kanso,2010)</a:t>
            </a:r>
          </a:p>
          <a:p>
            <a:pPr>
              <a:lnSpc>
                <a:spcPct val="90000"/>
              </a:lnSpc>
            </a:pPr>
            <a:endParaRPr lang="pt-BR" sz="1800"/>
          </a:p>
          <a:p>
            <a:pPr>
              <a:lnSpc>
                <a:spcPct val="90000"/>
              </a:lnSpc>
              <a:buFontTx/>
              <a:buNone/>
            </a:pPr>
            <a:endParaRPr lang="pt-BR" sz="24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50825" y="274638"/>
            <a:ext cx="8435975" cy="633412"/>
          </a:xfrm>
        </p:spPr>
        <p:txBody>
          <a:bodyPr/>
          <a:lstStyle/>
          <a:p>
            <a:r>
              <a:rPr lang="pt-BR" sz="2800" b="1">
                <a:solidFill>
                  <a:srgbClr val="008000"/>
                </a:solidFill>
              </a:rPr>
              <a:t>Instituições de Longa Permanência para Idosos</a:t>
            </a:r>
          </a:p>
        </p:txBody>
      </p:sp>
      <p:sp>
        <p:nvSpPr>
          <p:cNvPr id="16387" name="Rectangle 3"/>
          <p:cNvSpPr>
            <a:spLocks noGrp="1" noChangeArrowheads="1"/>
          </p:cNvSpPr>
          <p:nvPr>
            <p:ph type="body" idx="1"/>
          </p:nvPr>
        </p:nvSpPr>
        <p:spPr>
          <a:xfrm>
            <a:off x="468313" y="1196975"/>
            <a:ext cx="8229600" cy="5073650"/>
          </a:xfrm>
        </p:spPr>
        <p:txBody>
          <a:bodyPr/>
          <a:lstStyle/>
          <a:p>
            <a:pPr>
              <a:lnSpc>
                <a:spcPct val="80000"/>
              </a:lnSpc>
            </a:pPr>
            <a:r>
              <a:rPr lang="pt-BR" sz="2000"/>
              <a:t>As ILPI's desempenham um papel importante na sociedade, por oferecerem aos idosos que não possuem familiares um espaço de construção de novas relações, de troca afetiva.</a:t>
            </a:r>
          </a:p>
          <a:p>
            <a:pPr>
              <a:lnSpc>
                <a:spcPct val="80000"/>
              </a:lnSpc>
            </a:pPr>
            <a:r>
              <a:rPr lang="pt-BR" sz="2000"/>
              <a:t>os idosos de instituições de longa permanência vivenciam seu processo de envelhecimento num confinamento sócio-afetivo. </a:t>
            </a:r>
          </a:p>
          <a:p>
            <a:pPr>
              <a:lnSpc>
                <a:spcPct val="80000"/>
              </a:lnSpc>
            </a:pPr>
            <a:r>
              <a:rPr lang="pt-BR" sz="2000"/>
              <a:t>As ILPI's  representam um </a:t>
            </a:r>
            <a:r>
              <a:rPr lang="pt-BR" sz="2000" i="1"/>
              <a:t>locus</a:t>
            </a:r>
            <a:r>
              <a:rPr lang="pt-BR" sz="2000"/>
              <a:t> importante e necessário para as pessoas idosas que não possuem familiares, sendo muitas vezes, a única "alternativa" viável para preservar mecanismos de sobrevivência, diante das dificuldades socioeconômicas, afetivas e familiares. </a:t>
            </a:r>
          </a:p>
          <a:p>
            <a:pPr>
              <a:lnSpc>
                <a:spcPct val="80000"/>
              </a:lnSpc>
            </a:pPr>
            <a:r>
              <a:rPr lang="pt-BR" sz="2000"/>
              <a:t>Por outro lado, necessitam de uma </a:t>
            </a:r>
            <a:r>
              <a:rPr lang="pt-BR" sz="2000" b="1"/>
              <a:t>efetiva reforma político-social</a:t>
            </a:r>
            <a:r>
              <a:rPr lang="pt-BR" sz="2000"/>
              <a:t>.   </a:t>
            </a:r>
          </a:p>
          <a:p>
            <a:pPr>
              <a:lnSpc>
                <a:spcPct val="80000"/>
              </a:lnSpc>
              <a:buFontTx/>
              <a:buNone/>
            </a:pPr>
            <a:r>
              <a:rPr lang="pt-BR" sz="2000"/>
              <a:t>                                                                </a:t>
            </a:r>
            <a:r>
              <a:rPr lang="pt-BR" sz="1800"/>
              <a:t>(Araújo, Coutinho e Santos, 2006)</a:t>
            </a:r>
          </a:p>
          <a:p>
            <a:pPr>
              <a:lnSpc>
                <a:spcPct val="80000"/>
              </a:lnSpc>
            </a:pPr>
            <a:endParaRPr lang="pt-BR" sz="1800"/>
          </a:p>
        </p:txBody>
      </p:sp>
      <p:pic>
        <p:nvPicPr>
          <p:cNvPr id="16388" name="Picture 4"/>
          <p:cNvPicPr>
            <a:picLocks noChangeAspect="1" noChangeArrowheads="1"/>
          </p:cNvPicPr>
          <p:nvPr/>
        </p:nvPicPr>
        <p:blipFill>
          <a:blip r:embed="rId2"/>
          <a:srcRect/>
          <a:stretch>
            <a:fillRect/>
          </a:stretch>
        </p:blipFill>
        <p:spPr bwMode="auto">
          <a:xfrm>
            <a:off x="2843213" y="4581525"/>
            <a:ext cx="2709862" cy="1844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pt-BR" sz="3200" b="1">
                <a:solidFill>
                  <a:srgbClr val="008000"/>
                </a:solidFill>
              </a:rPr>
              <a:t>Política Nacional do idoso</a:t>
            </a:r>
          </a:p>
        </p:txBody>
      </p:sp>
      <p:sp>
        <p:nvSpPr>
          <p:cNvPr id="7171" name="Rectangle 3"/>
          <p:cNvSpPr>
            <a:spLocks noGrp="1" noChangeArrowheads="1"/>
          </p:cNvSpPr>
          <p:nvPr>
            <p:ph type="body" idx="1"/>
          </p:nvPr>
        </p:nvSpPr>
        <p:spPr/>
        <p:txBody>
          <a:bodyPr/>
          <a:lstStyle/>
          <a:p>
            <a:r>
              <a:rPr lang="pt-BR" sz="2400"/>
              <a:t>Artigo4º, parágrafo único: "É vedada a permanência de portadores de doenças que necessitem de assistência médica e de enfermagem permanente em instituições asilares de caráter social" </a:t>
            </a:r>
            <a:r>
              <a:rPr lang="pt-BR" sz="1800"/>
              <a:t>(BRASIL, 1994).</a:t>
            </a:r>
            <a:r>
              <a:rPr lang="pt-BR" sz="2000"/>
              <a:t> </a:t>
            </a:r>
          </a:p>
          <a:p>
            <a:pPr>
              <a:buFontTx/>
              <a:buNone/>
            </a:pPr>
            <a:endParaRPr lang="pt-BR" sz="2000"/>
          </a:p>
          <a:p>
            <a:r>
              <a:rPr lang="pt-BR" sz="2400"/>
              <a:t>Pesquisa Ipea, 2008 - Região Sul</a:t>
            </a:r>
          </a:p>
          <a:p>
            <a:pPr>
              <a:buFontTx/>
              <a:buNone/>
            </a:pPr>
            <a:r>
              <a:rPr lang="pt-BR" sz="2400"/>
              <a:t>     Cerca de 78% das ILPI oferece serviço médico</a:t>
            </a:r>
          </a:p>
        </p:txBody>
      </p:sp>
      <p:pic>
        <p:nvPicPr>
          <p:cNvPr id="7172" name="Picture 4"/>
          <p:cNvPicPr>
            <a:picLocks noChangeAspect="1" noChangeArrowheads="1"/>
          </p:cNvPicPr>
          <p:nvPr/>
        </p:nvPicPr>
        <p:blipFill>
          <a:blip r:embed="rId2"/>
          <a:srcRect/>
          <a:stretch>
            <a:fillRect/>
          </a:stretch>
        </p:blipFill>
        <p:spPr bwMode="auto">
          <a:xfrm>
            <a:off x="3059113" y="4581525"/>
            <a:ext cx="2879725" cy="2038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79388" y="274638"/>
            <a:ext cx="8507412" cy="561975"/>
          </a:xfrm>
        </p:spPr>
        <p:txBody>
          <a:bodyPr/>
          <a:lstStyle/>
          <a:p>
            <a:r>
              <a:rPr lang="pt-BR" sz="2800" b="1">
                <a:solidFill>
                  <a:srgbClr val="008000"/>
                </a:solidFill>
              </a:rPr>
              <a:t>Instituições de Longa Permanência para Idosos</a:t>
            </a:r>
          </a:p>
        </p:txBody>
      </p:sp>
      <p:sp>
        <p:nvSpPr>
          <p:cNvPr id="8195" name="Rectangle 3"/>
          <p:cNvSpPr>
            <a:spLocks noGrp="1" noChangeArrowheads="1"/>
          </p:cNvSpPr>
          <p:nvPr>
            <p:ph type="body" idx="1"/>
          </p:nvPr>
        </p:nvSpPr>
        <p:spPr>
          <a:xfrm>
            <a:off x="457200" y="1052513"/>
            <a:ext cx="8229600" cy="5073650"/>
          </a:xfrm>
        </p:spPr>
        <p:txBody>
          <a:bodyPr/>
          <a:lstStyle/>
          <a:p>
            <a:pPr>
              <a:lnSpc>
                <a:spcPct val="80000"/>
              </a:lnSpc>
            </a:pPr>
            <a:r>
              <a:rPr lang="pt-BR" sz="2000"/>
              <a:t>Estudos nacionais apontam como motivos para a institucionalização de idosos aqueles relacionados ao caráter socioeconômico (precariedade ou ausência de suporte familiar e social e precariedade de condições financeiras), às condições de saúde (seqüelas de doenças crônicas, limitações físicas e cognitivas importantes para o desenvolvimento das atividades de vida diária e necessidade de reabilitação após período de internação hospitalar), e à opção pessoal. </a:t>
            </a:r>
            <a:r>
              <a:rPr lang="pt-BR" sz="1800"/>
              <a:t>(Pavarini, 1996; Boechat, 1996; Chaimowicz; Greco, 1999, Caldas, 2003; Cortelleti, 2004)</a:t>
            </a:r>
          </a:p>
          <a:p>
            <a:pPr>
              <a:lnSpc>
                <a:spcPct val="80000"/>
              </a:lnSpc>
            </a:pPr>
            <a:r>
              <a:rPr lang="pt-BR" sz="2000"/>
              <a:t>Segundo Brito e Ramos (2002) as instituições de longa permanência para idosos são uma opção de cuidados para pessoas mais frágeis, muito dependentes ou que por razões médico-sociais não podem ficar em suas residências. </a:t>
            </a:r>
            <a:r>
              <a:rPr lang="pt-BR" sz="1800"/>
              <a:t>(Brito e Ramos 2002)</a:t>
            </a:r>
            <a:r>
              <a:rPr lang="pt-BR" sz="2000"/>
              <a:t> </a:t>
            </a:r>
          </a:p>
          <a:p>
            <a:pPr>
              <a:lnSpc>
                <a:spcPct val="80000"/>
              </a:lnSpc>
            </a:pPr>
            <a:r>
              <a:rPr lang="pt-BR" sz="2000"/>
              <a:t>A ILPI é um serviço de assistência de </a:t>
            </a:r>
            <a:r>
              <a:rPr lang="pt-BR" sz="2000" b="1"/>
              <a:t>natureza médico-social</a:t>
            </a:r>
            <a:r>
              <a:rPr lang="pt-BR" sz="2000"/>
              <a:t>, sócio-sanitária e deve proporcionar cuidados e ser um lugar para se viver com dignidade. Seus cuidados devem abranger a vida social, emocional, as necessidades de vida diária e assistência à saúde, caracterizando-se assim como um </a:t>
            </a:r>
            <a:r>
              <a:rPr lang="pt-BR" sz="2000" b="1"/>
              <a:t>serviço híbrido, de caráter social e de saúde. </a:t>
            </a:r>
            <a:r>
              <a:rPr lang="pt-BR" sz="1800"/>
              <a:t>(Born e Boechat, 2002)</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274638"/>
            <a:ext cx="8686800" cy="777875"/>
          </a:xfrm>
        </p:spPr>
        <p:txBody>
          <a:bodyPr/>
          <a:lstStyle/>
          <a:p>
            <a:r>
              <a:rPr lang="pt-BR" sz="2800" b="1">
                <a:solidFill>
                  <a:srgbClr val="008000"/>
                </a:solidFill>
              </a:rPr>
              <a:t>Instituições de Longa Permanência para Idosos</a:t>
            </a:r>
          </a:p>
        </p:txBody>
      </p:sp>
      <p:sp>
        <p:nvSpPr>
          <p:cNvPr id="5123" name="Rectangle 3"/>
          <p:cNvSpPr>
            <a:spLocks noGrp="1" noChangeArrowheads="1"/>
          </p:cNvSpPr>
          <p:nvPr>
            <p:ph type="body" idx="1"/>
          </p:nvPr>
        </p:nvSpPr>
        <p:spPr/>
        <p:txBody>
          <a:bodyPr/>
          <a:lstStyle/>
          <a:p>
            <a:pPr>
              <a:lnSpc>
                <a:spcPct val="90000"/>
              </a:lnSpc>
            </a:pPr>
            <a:r>
              <a:rPr lang="pt-BR" sz="2400"/>
              <a:t>Classificação  das ILPI segundo complexidade de cuidados, define as características físicas desse equipamento e estabelece os recursos humanos mínimos para o seu funcionamento. Ainda segundo esse Regulamento Técnico, toda ILPI deve elaborar um </a:t>
            </a:r>
            <a:r>
              <a:rPr lang="pt-BR" sz="2400" b="1"/>
              <a:t>plano de trabalho</a:t>
            </a:r>
            <a:r>
              <a:rPr lang="pt-BR" sz="2400"/>
              <a:t>, que contemple as atividades previstas naquele documento e um Plano de Atenção Integral à Saúde dos residentes, </a:t>
            </a:r>
            <a:r>
              <a:rPr lang="pt-BR" sz="2400" b="1"/>
              <a:t>em articulação</a:t>
            </a:r>
            <a:r>
              <a:rPr lang="pt-BR" sz="2400"/>
              <a:t> </a:t>
            </a:r>
            <a:r>
              <a:rPr lang="pt-BR" sz="2400" b="1"/>
              <a:t>com o gestor local de saúde</a:t>
            </a:r>
            <a:r>
              <a:rPr lang="pt-BR" sz="2400"/>
              <a:t>, a cada 2 dois anos</a:t>
            </a:r>
            <a:r>
              <a:rPr lang="pt-BR" sz="2800"/>
              <a:t>. </a:t>
            </a:r>
          </a:p>
          <a:p>
            <a:pPr>
              <a:lnSpc>
                <a:spcPct val="90000"/>
              </a:lnSpc>
              <a:buFontTx/>
              <a:buNone/>
            </a:pPr>
            <a:r>
              <a:rPr lang="pt-BR" sz="2800"/>
              <a:t>                                                   </a:t>
            </a:r>
            <a:r>
              <a:rPr lang="pt-BR" sz="1800"/>
              <a:t>(ANVISA RDC 283, 2005)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50825" y="274638"/>
            <a:ext cx="8435975" cy="1143000"/>
          </a:xfrm>
        </p:spPr>
        <p:txBody>
          <a:bodyPr/>
          <a:lstStyle/>
          <a:p>
            <a:r>
              <a:rPr lang="pt-BR" sz="2800" b="1">
                <a:solidFill>
                  <a:srgbClr val="008000"/>
                </a:solidFill>
              </a:rPr>
              <a:t>Instituições de Longa Permanência para Idosos</a:t>
            </a:r>
          </a:p>
        </p:txBody>
      </p:sp>
      <p:sp>
        <p:nvSpPr>
          <p:cNvPr id="9219" name="Rectangle 3"/>
          <p:cNvSpPr>
            <a:spLocks noGrp="1" noChangeArrowheads="1"/>
          </p:cNvSpPr>
          <p:nvPr>
            <p:ph type="body" idx="1"/>
          </p:nvPr>
        </p:nvSpPr>
        <p:spPr/>
        <p:txBody>
          <a:bodyPr/>
          <a:lstStyle/>
          <a:p>
            <a:pPr>
              <a:lnSpc>
                <a:spcPct val="80000"/>
              </a:lnSpc>
            </a:pPr>
            <a:r>
              <a:rPr lang="pt-BR" sz="2400"/>
              <a:t>Este Plano de Atenção à Saúde deve, entre outras características, ser compatível com os princípios da universalização, eqüidade e integralidade; prever a </a:t>
            </a:r>
            <a:r>
              <a:rPr lang="pt-BR" sz="2400" b="1"/>
              <a:t>atenção integral à saúde do idoso</a:t>
            </a:r>
            <a:r>
              <a:rPr lang="pt-BR" sz="2400"/>
              <a:t>, abordando os aspectos de promoção, proteção e prevenção; e conter informações acerca das patologias incidentes e prevalentes nos residentes. A instituição deve avaliar anualmente a implantação e efetividade das ações previstas no plano, considerando, no mínimo, os critérios de acesso, resolubilidade e humanização da atenção dispensada.                       </a:t>
            </a:r>
            <a:r>
              <a:rPr lang="pt-BR" sz="1600"/>
              <a:t>(ANVISA RDC 283, 2005)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pt-BR" sz="3200" b="1">
                <a:solidFill>
                  <a:srgbClr val="008000"/>
                </a:solidFill>
              </a:rPr>
              <a:t>Constituição Federal 1988</a:t>
            </a:r>
          </a:p>
        </p:txBody>
      </p:sp>
      <p:sp>
        <p:nvSpPr>
          <p:cNvPr id="62467" name="Rectangle 3"/>
          <p:cNvSpPr>
            <a:spLocks noGrp="1" noChangeArrowheads="1"/>
          </p:cNvSpPr>
          <p:nvPr>
            <p:ph type="body" idx="1"/>
          </p:nvPr>
        </p:nvSpPr>
        <p:spPr>
          <a:xfrm>
            <a:off x="457200" y="1600200"/>
            <a:ext cx="8507413" cy="4525963"/>
          </a:xfrm>
        </p:spPr>
        <p:txBody>
          <a:bodyPr/>
          <a:lstStyle/>
          <a:p>
            <a:pPr>
              <a:lnSpc>
                <a:spcPct val="90000"/>
              </a:lnSpc>
              <a:buFontTx/>
              <a:buNone/>
            </a:pPr>
            <a:r>
              <a:rPr lang="pt-BR" sz="2800"/>
              <a:t>    Art. 198. As ações e serviços públicos de saúde integram uma rede regionalizada e hierarquizada e constituem um sistema único, organizado de acordo com as seguintes diretrizes:</a:t>
            </a:r>
          </a:p>
          <a:p>
            <a:pPr>
              <a:lnSpc>
                <a:spcPct val="90000"/>
              </a:lnSpc>
            </a:pPr>
            <a:r>
              <a:rPr lang="pt-BR" sz="2800"/>
              <a:t>I - descentralização, com direção única em cada esfera de governo;</a:t>
            </a:r>
          </a:p>
          <a:p>
            <a:pPr>
              <a:lnSpc>
                <a:spcPct val="90000"/>
              </a:lnSpc>
            </a:pPr>
            <a:r>
              <a:rPr lang="pt-BR" sz="2800"/>
              <a:t>II - atendimento integral, com prioridade para as atividades preventivas, sem prejuízo dos</a:t>
            </a:r>
          </a:p>
          <a:p>
            <a:pPr>
              <a:lnSpc>
                <a:spcPct val="90000"/>
              </a:lnSpc>
              <a:buFontTx/>
              <a:buNone/>
            </a:pPr>
            <a:r>
              <a:rPr lang="pt-BR" sz="2800"/>
              <a:t>    serviços assistenciais;</a:t>
            </a:r>
          </a:p>
          <a:p>
            <a:pPr>
              <a:lnSpc>
                <a:spcPct val="90000"/>
              </a:lnSpc>
            </a:pPr>
            <a:r>
              <a:rPr lang="pt-BR" sz="2800"/>
              <a:t>III - participação da comunidade.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50825" y="333375"/>
            <a:ext cx="8686800" cy="706438"/>
          </a:xfrm>
        </p:spPr>
        <p:txBody>
          <a:bodyPr/>
          <a:lstStyle/>
          <a:p>
            <a:r>
              <a:rPr lang="pt-BR" sz="2800" b="1">
                <a:solidFill>
                  <a:srgbClr val="008000"/>
                </a:solidFill>
              </a:rPr>
              <a:t>Instituições de Longa Permanência para Idosos</a:t>
            </a:r>
          </a:p>
        </p:txBody>
      </p:sp>
      <p:sp>
        <p:nvSpPr>
          <p:cNvPr id="14339" name="Rectangle 3"/>
          <p:cNvSpPr>
            <a:spLocks noGrp="1" noChangeArrowheads="1"/>
          </p:cNvSpPr>
          <p:nvPr>
            <p:ph type="body" idx="1"/>
          </p:nvPr>
        </p:nvSpPr>
        <p:spPr>
          <a:xfrm>
            <a:off x="468313" y="1412875"/>
            <a:ext cx="8424862" cy="5145088"/>
          </a:xfrm>
        </p:spPr>
        <p:txBody>
          <a:bodyPr/>
          <a:lstStyle/>
          <a:p>
            <a:pPr>
              <a:buFontTx/>
              <a:buNone/>
            </a:pPr>
            <a:r>
              <a:rPr lang="pt-BR" sz="2400" b="1"/>
              <a:t>     Polifarmácia</a:t>
            </a:r>
            <a:r>
              <a:rPr lang="pt-BR"/>
              <a:t> </a:t>
            </a:r>
          </a:p>
          <a:p>
            <a:r>
              <a:rPr lang="pt-BR" sz="2000"/>
              <a:t>Características dos pacientes residentes em ILPI (várias doenças simultâneas e incapacitantes); </a:t>
            </a:r>
          </a:p>
          <a:p>
            <a:r>
              <a:rPr lang="pt-BR" sz="2000"/>
              <a:t>Necessidade de controle comportamental, presença de depressão e transtornos do sono, até portadores de comorbidades como neoplasias, doenças psiquiátricas, síndromes demenciais, sequelas de traumas e acidente cerebrovascular e síndrome do imobilismo, controle de sintomas como agitação, agressividade, delírios, depressão e ansiedade.                                  ( Lucchetti et al, 2010)</a:t>
            </a:r>
          </a:p>
          <a:p>
            <a:r>
              <a:rPr lang="pt-BR" sz="2000"/>
              <a:t>Idosos apresentam maior risco de efeitos colaterais decorrentes ou não de interações medicamentosas. A incidência de reações adversas a fármacos é duas a três vezes maior em idosos do que em adultos jovens.</a:t>
            </a:r>
            <a:r>
              <a:rPr lang="pt-BR"/>
              <a:t>                        </a:t>
            </a:r>
            <a:r>
              <a:rPr lang="pt-BR" sz="1800"/>
              <a:t>(Gorzoni, M L, Pires, 2006)</a:t>
            </a:r>
          </a:p>
          <a:p>
            <a:endParaRPr lang="pt-BR" sz="1800"/>
          </a:p>
          <a:p>
            <a:endParaRPr lang="pt-BR" sz="2400" b="1"/>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79388" y="274638"/>
            <a:ext cx="8507412" cy="1143000"/>
          </a:xfrm>
        </p:spPr>
        <p:txBody>
          <a:bodyPr/>
          <a:lstStyle/>
          <a:p>
            <a:r>
              <a:rPr lang="pt-BR" sz="2800" b="1">
                <a:solidFill>
                  <a:srgbClr val="008000"/>
                </a:solidFill>
              </a:rPr>
              <a:t>Instituições de Longa Permanência para Idosos</a:t>
            </a:r>
          </a:p>
        </p:txBody>
      </p:sp>
      <p:sp>
        <p:nvSpPr>
          <p:cNvPr id="22531" name="Rectangle 3"/>
          <p:cNvSpPr>
            <a:spLocks noGrp="1" noChangeArrowheads="1"/>
          </p:cNvSpPr>
          <p:nvPr>
            <p:ph type="body" idx="1"/>
          </p:nvPr>
        </p:nvSpPr>
        <p:spPr>
          <a:xfrm>
            <a:off x="468313" y="1268413"/>
            <a:ext cx="8229600" cy="5000625"/>
          </a:xfrm>
        </p:spPr>
        <p:txBody>
          <a:bodyPr/>
          <a:lstStyle/>
          <a:p>
            <a:pPr>
              <a:lnSpc>
                <a:spcPct val="80000"/>
              </a:lnSpc>
            </a:pPr>
            <a:r>
              <a:rPr lang="pt-BR" sz="2000"/>
              <a:t>A prevalência de quedas entre os idosos asilados estudados foi de 38,3%. As quedas foram mais comuns no ambiente do asilo (62,3%), sendo o quarto o ambiente onde ocorreu o maior número de quedas (23%).  </a:t>
            </a:r>
          </a:p>
          <a:p>
            <a:pPr>
              <a:lnSpc>
                <a:spcPct val="80000"/>
              </a:lnSpc>
            </a:pPr>
            <a:r>
              <a:rPr lang="pt-BR" sz="2000"/>
              <a:t>Um dos agravos mais importantes nesta faixa etária é a ocorrência de quedas, representa um problema de saúde pública devido a sua freqüência, morbidades associadas e elevado custo social e econômico, sobretudo quando ocasiona aumento da dependência e o início da vida em um asilo. </a:t>
            </a:r>
          </a:p>
          <a:p>
            <a:pPr>
              <a:lnSpc>
                <a:spcPct val="80000"/>
              </a:lnSpc>
            </a:pPr>
            <a:r>
              <a:rPr lang="pt-BR" sz="2000"/>
              <a:t>Espera-se que aproximadamente 30 a 40% das pessoas que vivem em asilos de idosos tenham caído ao solo ao menos uma vez na vida e que cerca de 25% sofrerão uma queda grave a cada ano.</a:t>
            </a:r>
          </a:p>
          <a:p>
            <a:pPr>
              <a:lnSpc>
                <a:spcPct val="80000"/>
              </a:lnSpc>
            </a:pPr>
            <a:r>
              <a:rPr lang="pt-BR" sz="2000"/>
              <a:t>Do total de indivíduos que sofreram queda, 27,5% sofreram alguma fratura em decorrência da queda. O local anatômico com as fraturas mais prevalente foi nos membros inferiores: fêmur (31,6%), quadril (15,8%), joelho (10,5%) e pés (5,3%). Nos membros superiores as prevalências foram: ombro (5,3%), úmero e cotovelo (10,5%), antebraço (5,3%), e punho (5,3%). No tronco, as costelas corresponderam a 10,5% das fraturas. </a:t>
            </a:r>
            <a:r>
              <a:rPr lang="pt-BR" sz="1800"/>
              <a:t>(Gonçalves et al, 2008)</a:t>
            </a:r>
          </a:p>
          <a:p>
            <a:pPr>
              <a:lnSpc>
                <a:spcPct val="80000"/>
              </a:lnSpc>
            </a:pPr>
            <a:endParaRPr lang="pt-BR" sz="18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7" name="Picture 5" descr="6845f2"/>
          <p:cNvPicPr>
            <a:picLocks noChangeAspect="1" noChangeArrowheads="1"/>
          </p:cNvPicPr>
          <p:nvPr/>
        </p:nvPicPr>
        <p:blipFill>
          <a:blip r:embed="rId2"/>
          <a:srcRect/>
          <a:stretch>
            <a:fillRect/>
          </a:stretch>
        </p:blipFill>
        <p:spPr bwMode="auto">
          <a:xfrm>
            <a:off x="4787900" y="549275"/>
            <a:ext cx="3314700" cy="5410200"/>
          </a:xfrm>
          <a:prstGeom prst="rect">
            <a:avLst/>
          </a:prstGeom>
          <a:noFill/>
        </p:spPr>
      </p:pic>
      <p:pic>
        <p:nvPicPr>
          <p:cNvPr id="23558" name="Picture 6" descr="6845f1"/>
          <p:cNvPicPr>
            <a:picLocks noChangeAspect="1" noChangeArrowheads="1"/>
          </p:cNvPicPr>
          <p:nvPr/>
        </p:nvPicPr>
        <p:blipFill>
          <a:blip r:embed="rId3"/>
          <a:srcRect/>
          <a:stretch>
            <a:fillRect/>
          </a:stretch>
        </p:blipFill>
        <p:spPr bwMode="auto">
          <a:xfrm>
            <a:off x="395288" y="1628775"/>
            <a:ext cx="3919537" cy="3405188"/>
          </a:xfrm>
          <a:prstGeom prst="rect">
            <a:avLst/>
          </a:prstGeom>
          <a:noFill/>
        </p:spPr>
      </p:pic>
      <p:sp>
        <p:nvSpPr>
          <p:cNvPr id="23559" name="Rectangle 7"/>
          <p:cNvSpPr>
            <a:spLocks noChangeArrowheads="1"/>
          </p:cNvSpPr>
          <p:nvPr/>
        </p:nvSpPr>
        <p:spPr bwMode="auto">
          <a:xfrm>
            <a:off x="6659563" y="6335713"/>
            <a:ext cx="2016125" cy="304800"/>
          </a:xfrm>
          <a:prstGeom prst="rect">
            <a:avLst/>
          </a:prstGeom>
          <a:noFill/>
          <a:ln w="9525">
            <a:noFill/>
            <a:miter lim="800000"/>
            <a:headEnd/>
            <a:tailEnd/>
          </a:ln>
          <a:effectLst/>
        </p:spPr>
        <p:txBody>
          <a:bodyPr wrap="none">
            <a:spAutoFit/>
          </a:bodyPr>
          <a:lstStyle/>
          <a:p>
            <a:pPr algn="l" eaLnBrk="1" hangingPunct="1"/>
            <a:r>
              <a:rPr lang="pt-BR" sz="1400"/>
              <a:t>(Gonçalves et al, 2008)</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pt-BR" sz="4000" b="1">
                <a:solidFill>
                  <a:srgbClr val="008000"/>
                </a:solidFill>
                <a:effectLst>
                  <a:outerShdw blurRad="38100" dist="38100" dir="2700000" algn="tl">
                    <a:srgbClr val="C0C0C0"/>
                  </a:outerShdw>
                </a:effectLst>
              </a:rPr>
              <a:t>DESAFIOS</a:t>
            </a:r>
            <a:br>
              <a:rPr lang="pt-BR" sz="4000" b="1">
                <a:solidFill>
                  <a:srgbClr val="008000"/>
                </a:solidFill>
                <a:effectLst>
                  <a:outerShdw blurRad="38100" dist="38100" dir="2700000" algn="tl">
                    <a:srgbClr val="C0C0C0"/>
                  </a:outerShdw>
                </a:effectLst>
              </a:rPr>
            </a:br>
            <a:endParaRPr lang="pt-BR" sz="4000" b="1">
              <a:solidFill>
                <a:srgbClr val="008000"/>
              </a:solidFill>
              <a:effectLst>
                <a:outerShdw blurRad="38100" dist="38100" dir="2700000" algn="tl">
                  <a:srgbClr val="C0C0C0"/>
                </a:outerShdw>
              </a:effectLst>
            </a:endParaRPr>
          </a:p>
        </p:txBody>
      </p:sp>
      <p:sp>
        <p:nvSpPr>
          <p:cNvPr id="52227" name="Rectangle 3"/>
          <p:cNvSpPr>
            <a:spLocks noGrp="1" noChangeArrowheads="1"/>
          </p:cNvSpPr>
          <p:nvPr>
            <p:ph type="body" idx="1"/>
          </p:nvPr>
        </p:nvSpPr>
        <p:spPr/>
        <p:txBody>
          <a:bodyPr/>
          <a:lstStyle/>
          <a:p>
            <a:r>
              <a:rPr lang="pt-BR" b="1">
                <a:solidFill>
                  <a:schemeClr val="accent2"/>
                </a:solidFill>
                <a:effectLst>
                  <a:outerShdw blurRad="38100" dist="38100" dir="2700000" algn="tl">
                    <a:srgbClr val="C0C0C0"/>
                  </a:outerShdw>
                </a:effectLst>
              </a:rPr>
              <a:t>Discutir</a:t>
            </a:r>
          </a:p>
          <a:p>
            <a:r>
              <a:rPr lang="pt-BR" b="1">
                <a:solidFill>
                  <a:schemeClr val="accent2"/>
                </a:solidFill>
                <a:effectLst>
                  <a:outerShdw blurRad="38100" dist="38100" dir="2700000" algn="tl">
                    <a:srgbClr val="C0C0C0"/>
                  </a:outerShdw>
                </a:effectLst>
              </a:rPr>
              <a:t>Encaminhar</a:t>
            </a:r>
          </a:p>
          <a:p>
            <a:r>
              <a:rPr lang="pt-BR" b="1">
                <a:solidFill>
                  <a:schemeClr val="accent2"/>
                </a:solidFill>
                <a:effectLst>
                  <a:outerShdw blurRad="38100" dist="38100" dir="2700000" algn="tl">
                    <a:srgbClr val="C0C0C0"/>
                  </a:outerShdw>
                </a:effectLst>
              </a:rPr>
              <a:t>Pactuar</a:t>
            </a:r>
          </a:p>
          <a:p>
            <a:r>
              <a:rPr lang="pt-BR" b="1">
                <a:solidFill>
                  <a:schemeClr val="accent2"/>
                </a:solidFill>
                <a:effectLst>
                  <a:outerShdw blurRad="38100" dist="38100" dir="2700000" algn="tl">
                    <a:srgbClr val="C0C0C0"/>
                  </a:outerShdw>
                </a:effectLst>
              </a:rPr>
              <a:t>Organizar</a:t>
            </a:r>
          </a:p>
          <a:p>
            <a:r>
              <a:rPr lang="pt-BR" b="1">
                <a:solidFill>
                  <a:schemeClr val="accent2"/>
                </a:solidFill>
                <a:effectLst>
                  <a:outerShdw blurRad="38100" dist="38100" dir="2700000" algn="tl">
                    <a:srgbClr val="C0C0C0"/>
                  </a:outerShdw>
                </a:effectLst>
              </a:rPr>
              <a:t>Implementar</a:t>
            </a:r>
          </a:p>
        </p:txBody>
      </p:sp>
      <p:sp>
        <p:nvSpPr>
          <p:cNvPr id="52228" name="Rectangle 4"/>
          <p:cNvSpPr>
            <a:spLocks noChangeArrowheads="1"/>
          </p:cNvSpPr>
          <p:nvPr/>
        </p:nvSpPr>
        <p:spPr bwMode="auto">
          <a:xfrm>
            <a:off x="4859338" y="2276475"/>
            <a:ext cx="3744912" cy="2041525"/>
          </a:xfrm>
          <a:prstGeom prst="rect">
            <a:avLst/>
          </a:prstGeom>
          <a:noFill/>
          <a:ln w="9525">
            <a:noFill/>
            <a:miter lim="800000"/>
            <a:headEnd/>
            <a:tailEnd/>
          </a:ln>
          <a:effectLst/>
        </p:spPr>
        <p:txBody>
          <a:bodyPr>
            <a:spAutoFit/>
          </a:bodyPr>
          <a:lstStyle/>
          <a:p>
            <a:pPr algn="l"/>
            <a:r>
              <a:rPr lang="pt-BR" sz="3200" b="1">
                <a:solidFill>
                  <a:srgbClr val="FF6600"/>
                </a:solidFill>
              </a:rPr>
              <a:t>Novas estratégias</a:t>
            </a:r>
          </a:p>
          <a:p>
            <a:pPr algn="l"/>
            <a:r>
              <a:rPr lang="pt-BR" sz="3200" b="1">
                <a:solidFill>
                  <a:srgbClr val="FF6600"/>
                </a:solidFill>
              </a:rPr>
              <a:t>Novas políticas</a:t>
            </a:r>
          </a:p>
          <a:p>
            <a:pPr algn="l"/>
            <a:r>
              <a:rPr lang="pt-BR" sz="3200" b="1">
                <a:solidFill>
                  <a:srgbClr val="FF6600"/>
                </a:solidFill>
              </a:rPr>
              <a:t>Novos objetivos</a:t>
            </a:r>
          </a:p>
          <a:p>
            <a:pPr algn="l"/>
            <a:endParaRPr lang="pt-BR" sz="3200">
              <a:solidFill>
                <a:srgbClr val="FF6600"/>
              </a:solidFill>
            </a:endParaRPr>
          </a:p>
        </p:txBody>
      </p:sp>
      <p:sp>
        <p:nvSpPr>
          <p:cNvPr id="52229" name="Rectangle 5"/>
          <p:cNvSpPr>
            <a:spLocks noChangeArrowheads="1"/>
          </p:cNvSpPr>
          <p:nvPr/>
        </p:nvSpPr>
        <p:spPr bwMode="auto">
          <a:xfrm>
            <a:off x="611188" y="5013325"/>
            <a:ext cx="7913687" cy="701675"/>
          </a:xfrm>
          <a:prstGeom prst="rect">
            <a:avLst/>
          </a:prstGeom>
          <a:noFill/>
          <a:ln w="9525">
            <a:noFill/>
            <a:miter lim="800000"/>
            <a:headEnd/>
            <a:tailEnd/>
          </a:ln>
          <a:effectLst/>
        </p:spPr>
        <p:txBody>
          <a:bodyPr wrap="none">
            <a:spAutoFit/>
          </a:bodyPr>
          <a:lstStyle/>
          <a:p>
            <a:pPr algn="l"/>
            <a:r>
              <a:rPr lang="pt-BR" sz="4000" b="1">
                <a:solidFill>
                  <a:srgbClr val="008000"/>
                </a:solidFill>
              </a:rPr>
              <a:t>Evoluir é um processo contínuo</a:t>
            </a:r>
          </a:p>
        </p:txBody>
      </p:sp>
      <p:sp>
        <p:nvSpPr>
          <p:cNvPr id="52230" name="Line 6"/>
          <p:cNvSpPr>
            <a:spLocks noChangeShapeType="1"/>
          </p:cNvSpPr>
          <p:nvPr/>
        </p:nvSpPr>
        <p:spPr bwMode="auto">
          <a:xfrm>
            <a:off x="3492500" y="2997200"/>
            <a:ext cx="1223963" cy="0"/>
          </a:xfrm>
          <a:prstGeom prst="line">
            <a:avLst/>
          </a:prstGeom>
          <a:noFill/>
          <a:ln w="76200">
            <a:solidFill>
              <a:srgbClr val="008000"/>
            </a:solidFill>
            <a:round/>
            <a:headEnd/>
            <a:tailEnd type="triangle" w="med" len="med"/>
          </a:ln>
          <a:effectLst/>
        </p:spPr>
        <p:txBody>
          <a:bodyPr/>
          <a:lstStyle/>
          <a:p>
            <a:endParaRPr lang="pt-B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endParaRPr lang="pt-BR"/>
          </a:p>
        </p:txBody>
      </p:sp>
      <p:sp>
        <p:nvSpPr>
          <p:cNvPr id="83971" name="Rectangle 3"/>
          <p:cNvSpPr>
            <a:spLocks noGrp="1" noChangeArrowheads="1"/>
          </p:cNvSpPr>
          <p:nvPr>
            <p:ph type="body" idx="1"/>
          </p:nvPr>
        </p:nvSpPr>
        <p:spPr/>
        <p:txBody>
          <a:bodyPr/>
          <a:lstStyle/>
          <a:p>
            <a:endParaRPr lang="pt-BR"/>
          </a:p>
        </p:txBody>
      </p:sp>
      <p:pic>
        <p:nvPicPr>
          <p:cNvPr id="83973" name="Picture 5" descr="muros-ou-pontes-final"/>
          <p:cNvPicPr>
            <a:picLocks noChangeAspect="1" noChangeArrowheads="1"/>
          </p:cNvPicPr>
          <p:nvPr/>
        </p:nvPicPr>
        <p:blipFill>
          <a:blip r:embed="rId2"/>
          <a:srcRect/>
          <a:stretch>
            <a:fillRect/>
          </a:stretch>
        </p:blipFill>
        <p:spPr bwMode="auto">
          <a:xfrm>
            <a:off x="155575" y="46038"/>
            <a:ext cx="9144000" cy="68580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457200" y="274638"/>
            <a:ext cx="8229600" cy="561975"/>
          </a:xfrm>
        </p:spPr>
        <p:txBody>
          <a:bodyPr/>
          <a:lstStyle/>
          <a:p>
            <a:r>
              <a:rPr lang="pt-BR" sz="2800" b="1">
                <a:solidFill>
                  <a:srgbClr val="008000"/>
                </a:solidFill>
              </a:rPr>
              <a:t>Referências</a:t>
            </a:r>
          </a:p>
        </p:txBody>
      </p:sp>
      <p:sp>
        <p:nvSpPr>
          <p:cNvPr id="179203" name="Rectangle 3"/>
          <p:cNvSpPr>
            <a:spLocks noGrp="1" noChangeArrowheads="1"/>
          </p:cNvSpPr>
          <p:nvPr>
            <p:ph type="body" idx="1"/>
          </p:nvPr>
        </p:nvSpPr>
        <p:spPr>
          <a:xfrm>
            <a:off x="468313" y="836613"/>
            <a:ext cx="8229600" cy="4525962"/>
          </a:xfrm>
        </p:spPr>
        <p:txBody>
          <a:bodyPr/>
          <a:lstStyle/>
          <a:p>
            <a:pPr>
              <a:lnSpc>
                <a:spcPct val="80000"/>
              </a:lnSpc>
            </a:pPr>
            <a:r>
              <a:rPr lang="pt-BR" sz="1800" b="1"/>
              <a:t>Gonçalves, L G et al. Prevalência de quedas em idosos asilados do município de Rio Grande, RS. Rev. Saúde Pública vol.42 no.5 São Paulo Oct. 2008.</a:t>
            </a:r>
          </a:p>
          <a:p>
            <a:pPr>
              <a:lnSpc>
                <a:spcPct val="80000"/>
              </a:lnSpc>
            </a:pPr>
            <a:r>
              <a:rPr lang="pt-BR" sz="1800" b="1"/>
              <a:t>Araújo, L F, Coutinho, M P L, Santos, M F S. O idoso nas instituições gerontológicas: um estudo na perspectiva das representações sociais. Psicol. Soc. vol.18 no.2 Porto Alegre May/Aug. 2006.</a:t>
            </a:r>
          </a:p>
          <a:p>
            <a:pPr>
              <a:lnSpc>
                <a:spcPct val="80000"/>
              </a:lnSpc>
            </a:pPr>
            <a:r>
              <a:rPr lang="pt-BR" sz="1800" b="1"/>
              <a:t>Lucchetti, G et al. Fatores associados ao uso de psicofármacos em idosos asilados. Rev. psiquiatr. Rio Gd. Sul vol.32 no.2  Porto Alegre, 2010.</a:t>
            </a:r>
          </a:p>
          <a:p>
            <a:pPr>
              <a:lnSpc>
                <a:spcPct val="80000"/>
              </a:lnSpc>
            </a:pPr>
            <a:r>
              <a:rPr lang="pt-BR" sz="1800" b="1" i="1"/>
              <a:t>Creutzberg. M, Gonçalves. L T H, Sobottka, E A. Instituição de longa permanência para idosos: a imagem </a:t>
            </a:r>
            <a:r>
              <a:rPr lang="en-US" sz="1800" b="1" i="1"/>
              <a:t>que permanece. </a:t>
            </a:r>
            <a:r>
              <a:rPr lang="pt-BR" sz="1800" b="1" i="1"/>
              <a:t>Texto Contexto Enferm, Florianópolis, 2008 Abr-Jun; 17(2): 273-9.</a:t>
            </a:r>
          </a:p>
          <a:p>
            <a:pPr>
              <a:lnSpc>
                <a:spcPct val="80000"/>
              </a:lnSpc>
            </a:pPr>
            <a:r>
              <a:rPr lang="pt-BR" sz="1800" b="1"/>
              <a:t>Camarano, A A, Kanso, S. As instituições de longa permanência para idosos no Brasil. </a:t>
            </a:r>
            <a:r>
              <a:rPr lang="pt-BR" sz="1800" b="1" i="1"/>
              <a:t>R. bras. Est. Pop.</a:t>
            </a:r>
            <a:r>
              <a:rPr lang="pt-BR" sz="1800" b="1"/>
              <a:t>, Rio de Janeiro, v. 27, n. 1, p. 233-235 jan./jun. 2010.</a:t>
            </a:r>
          </a:p>
          <a:p>
            <a:pPr>
              <a:lnSpc>
                <a:spcPct val="80000"/>
              </a:lnSpc>
            </a:pPr>
            <a:r>
              <a:rPr lang="pt-BR" sz="1800"/>
              <a:t> </a:t>
            </a:r>
            <a:r>
              <a:rPr lang="pt-BR" sz="1800" b="1"/>
              <a:t>Watanabe, H A W, Di Giovanni, V M.  Instituições de Longa Permanência para Idosos (ILPI). </a:t>
            </a:r>
            <a:r>
              <a:rPr lang="de-DE" sz="1800"/>
              <a:t>BIS, Bol. </a:t>
            </a:r>
            <a:r>
              <a:rPr lang="pt-BR" sz="1800"/>
              <a:t>Inst. Saúde (Impr.)  no.47 São Paulo Apr. 2009  </a:t>
            </a:r>
          </a:p>
          <a:p>
            <a:pPr>
              <a:lnSpc>
                <a:spcPct val="80000"/>
              </a:lnSpc>
            </a:pPr>
            <a:r>
              <a:rPr lang="pt-BR" sz="1800" b="1" i="1"/>
              <a:t>Vagetti , G C, Weinheimer, M S, Oliveira, V. Atendimento integral à saúde do idoso residente em instituição de longa permanência: uma experiência interdisciplinar</a:t>
            </a:r>
            <a:r>
              <a:rPr lang="pt-BR" sz="1800"/>
              <a:t> . </a:t>
            </a:r>
            <a:r>
              <a:rPr lang="pt-BR" sz="1800" i="1"/>
              <a:t>Estud. interdiscip. envelhec., Porto Alegre, v. 11, p. 53-66, 2007.</a:t>
            </a:r>
          </a:p>
          <a:p>
            <a:pPr>
              <a:lnSpc>
                <a:spcPct val="80000"/>
              </a:lnSpc>
            </a:pPr>
            <a:r>
              <a:rPr lang="pt-BR" sz="1800" b="1"/>
              <a:t>Gorzoni, M L, Pires, S L. Idosos asilados em hospitais gerais. Rev. Saúde Pública vol.40 no.6 São Paulo Dec. 2006.</a:t>
            </a:r>
          </a:p>
          <a:p>
            <a:pPr>
              <a:lnSpc>
                <a:spcPct val="80000"/>
              </a:lnSpc>
            </a:pPr>
            <a:endParaRPr lang="pt-BR" sz="1800"/>
          </a:p>
          <a:p>
            <a:pPr>
              <a:lnSpc>
                <a:spcPct val="80000"/>
              </a:lnSpc>
              <a:buFontTx/>
              <a:buNone/>
            </a:pPr>
            <a:r>
              <a:rPr lang="pt-BR" sz="1800"/>
              <a:t> </a:t>
            </a:r>
            <a:endParaRPr lang="pt-BR" sz="1800" b="1"/>
          </a:p>
          <a:p>
            <a:pPr>
              <a:lnSpc>
                <a:spcPct val="80000"/>
              </a:lnSpc>
              <a:buFontTx/>
              <a:buNone/>
            </a:pPr>
            <a:r>
              <a:rPr lang="pt-BR" sz="1800"/>
              <a:t> </a:t>
            </a:r>
          </a:p>
          <a:p>
            <a:pPr>
              <a:lnSpc>
                <a:spcPct val="80000"/>
              </a:lnSpc>
              <a:buFontTx/>
              <a:buNone/>
            </a:pPr>
            <a:r>
              <a:rPr lang="pt-BR" sz="1800"/>
              <a:t> </a:t>
            </a:r>
            <a:endParaRPr lang="pt-BR" sz="1800" b="1"/>
          </a:p>
          <a:p>
            <a:pPr>
              <a:lnSpc>
                <a:spcPct val="80000"/>
              </a:lnSpc>
            </a:pPr>
            <a:endParaRPr lang="pt-BR" sz="1800" b="1"/>
          </a:p>
          <a:p>
            <a:pPr>
              <a:lnSpc>
                <a:spcPct val="80000"/>
              </a:lnSpc>
            </a:pPr>
            <a:endParaRPr lang="pt-BR" sz="800" b="1"/>
          </a:p>
          <a:p>
            <a:pPr>
              <a:lnSpc>
                <a:spcPct val="80000"/>
              </a:lnSpc>
              <a:buFontTx/>
              <a:buNone/>
            </a:pPr>
            <a:endParaRPr lang="pt-BR" sz="800"/>
          </a:p>
          <a:p>
            <a:pPr>
              <a:lnSpc>
                <a:spcPct val="80000"/>
              </a:lnSpc>
              <a:buFontTx/>
              <a:buNone/>
            </a:pPr>
            <a:r>
              <a:rPr lang="pt-BR" sz="1600"/>
              <a:t> </a:t>
            </a:r>
            <a:endParaRPr lang="pt-BR" sz="1600" b="1"/>
          </a:p>
          <a:p>
            <a:pPr>
              <a:lnSpc>
                <a:spcPct val="80000"/>
              </a:lnSpc>
              <a:buFontTx/>
              <a:buNone/>
            </a:pPr>
            <a:r>
              <a:rPr lang="pt-BR" sz="1600"/>
              <a:t> </a:t>
            </a:r>
            <a:endParaRPr lang="pt-BR" sz="1600" b="1"/>
          </a:p>
          <a:p>
            <a:pPr>
              <a:lnSpc>
                <a:spcPct val="80000"/>
              </a:lnSpc>
            </a:pPr>
            <a:endParaRPr lang="pt-BR" sz="1600" b="1"/>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endParaRPr lang="pt-BR"/>
          </a:p>
        </p:txBody>
      </p:sp>
      <p:sp>
        <p:nvSpPr>
          <p:cNvPr id="181251" name="Rectangle 3"/>
          <p:cNvSpPr>
            <a:spLocks noGrp="1" noChangeArrowheads="1"/>
          </p:cNvSpPr>
          <p:nvPr>
            <p:ph type="body" idx="1"/>
          </p:nvPr>
        </p:nvSpPr>
        <p:spPr/>
        <p:txBody>
          <a:bodyPr/>
          <a:lstStyle/>
          <a:p>
            <a:pPr>
              <a:buFontTx/>
              <a:buNone/>
            </a:pPr>
            <a:r>
              <a:rPr lang="pt-BR"/>
              <a:t>         </a:t>
            </a:r>
          </a:p>
          <a:p>
            <a:pPr>
              <a:buFontTx/>
              <a:buNone/>
            </a:pPr>
            <a:r>
              <a:rPr lang="pt-BR"/>
              <a:t>           </a:t>
            </a:r>
            <a:r>
              <a:rPr lang="pt-BR">
                <a:solidFill>
                  <a:srgbClr val="008000"/>
                </a:solidFill>
              </a:rPr>
              <a:t>GRATA PELA ATENÇÃO</a:t>
            </a:r>
          </a:p>
          <a:p>
            <a:pPr>
              <a:buFontTx/>
              <a:buNone/>
            </a:pPr>
            <a:r>
              <a:rPr lang="pt-BR">
                <a:solidFill>
                  <a:srgbClr val="008000"/>
                </a:solidFill>
              </a:rPr>
              <a:t>       franciscadaussy@pmf.sc.gov.br</a:t>
            </a:r>
          </a:p>
          <a:p>
            <a:pPr>
              <a:buFontTx/>
              <a:buNone/>
            </a:pPr>
            <a:endParaRPr lang="pt-BR">
              <a:solidFill>
                <a:srgbClr val="008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274638"/>
            <a:ext cx="8229600" cy="777875"/>
          </a:xfrm>
        </p:spPr>
        <p:txBody>
          <a:bodyPr/>
          <a:lstStyle/>
          <a:p>
            <a:r>
              <a:rPr lang="pt-BR" sz="3200" b="1">
                <a:solidFill>
                  <a:srgbClr val="008000"/>
                </a:solidFill>
              </a:rPr>
              <a:t>Sistema Único de Saúde</a:t>
            </a:r>
          </a:p>
        </p:txBody>
      </p:sp>
      <p:sp>
        <p:nvSpPr>
          <p:cNvPr id="60419" name="Rectangle 3"/>
          <p:cNvSpPr>
            <a:spLocks noGrp="1" noChangeArrowheads="1"/>
          </p:cNvSpPr>
          <p:nvPr>
            <p:ph type="body" idx="1"/>
          </p:nvPr>
        </p:nvSpPr>
        <p:spPr>
          <a:xfrm>
            <a:off x="395288" y="1125538"/>
            <a:ext cx="8229600" cy="4525962"/>
          </a:xfrm>
        </p:spPr>
        <p:txBody>
          <a:bodyPr/>
          <a:lstStyle/>
          <a:p>
            <a:pPr>
              <a:lnSpc>
                <a:spcPct val="80000"/>
              </a:lnSpc>
              <a:buFontTx/>
              <a:buNone/>
            </a:pPr>
            <a:r>
              <a:rPr lang="pt-BR" sz="2000"/>
              <a:t>Lei 8080 de 19 de setembro de 1990</a:t>
            </a:r>
          </a:p>
          <a:p>
            <a:pPr>
              <a:lnSpc>
                <a:spcPct val="80000"/>
              </a:lnSpc>
              <a:buFontTx/>
              <a:buNone/>
            </a:pPr>
            <a:r>
              <a:rPr lang="pt-BR" sz="2000"/>
              <a:t>     Dispõe sobre as condições para a promoção, proteção e recuperação da saúde, a organização e o funcionamento dos serviços correspondentes e dá outras providências.</a:t>
            </a:r>
          </a:p>
          <a:p>
            <a:pPr>
              <a:lnSpc>
                <a:spcPct val="80000"/>
              </a:lnSpc>
              <a:buFontTx/>
              <a:buNone/>
            </a:pPr>
            <a:r>
              <a:rPr lang="pt-BR" sz="2000"/>
              <a:t>Art. 1º Esta lei regula, em todo o território nacional, as ações e serviços de saúde, executados isolada ou conjuntamente, em caráter permanente ou eventual, por pessoas naturais ou jurídicas de direito público ou privado. </a:t>
            </a:r>
          </a:p>
          <a:p>
            <a:pPr>
              <a:lnSpc>
                <a:spcPct val="80000"/>
              </a:lnSpc>
              <a:buFontTx/>
              <a:buNone/>
            </a:pPr>
            <a:r>
              <a:rPr lang="pt-BR" sz="2000"/>
              <a:t>Art. 2º A saúde é um direito fundamental do ser humano, devendo o Estado prover as condições indispensáveis ao seu pleno exercício. </a:t>
            </a:r>
          </a:p>
          <a:p>
            <a:pPr>
              <a:lnSpc>
                <a:spcPct val="80000"/>
              </a:lnSpc>
              <a:buFontTx/>
              <a:buNone/>
            </a:pPr>
            <a:r>
              <a:rPr lang="pt-BR" sz="2000"/>
              <a:t>  § 2º O dever do Estado não exclui o das pessoas, da família, das empresas e da sociedade. </a:t>
            </a:r>
          </a:p>
        </p:txBody>
      </p:sp>
      <p:pic>
        <p:nvPicPr>
          <p:cNvPr id="60421" name="Picture 5" descr="logo_sus_20anos1"/>
          <p:cNvPicPr>
            <a:picLocks noChangeAspect="1" noChangeArrowheads="1"/>
          </p:cNvPicPr>
          <p:nvPr/>
        </p:nvPicPr>
        <p:blipFill>
          <a:blip r:embed="rId2"/>
          <a:srcRect/>
          <a:stretch>
            <a:fillRect/>
          </a:stretch>
        </p:blipFill>
        <p:spPr bwMode="auto">
          <a:xfrm>
            <a:off x="2916238" y="4581525"/>
            <a:ext cx="2879725" cy="181768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pt-BR" sz="3200" b="1">
                <a:solidFill>
                  <a:srgbClr val="008000"/>
                </a:solidFill>
              </a:rPr>
              <a:t>Sistema Único de Saúde</a:t>
            </a:r>
          </a:p>
        </p:txBody>
      </p:sp>
      <p:sp>
        <p:nvSpPr>
          <p:cNvPr id="61443" name="Rectangle 3"/>
          <p:cNvSpPr>
            <a:spLocks noGrp="1" noChangeArrowheads="1"/>
          </p:cNvSpPr>
          <p:nvPr>
            <p:ph type="body" idx="1"/>
          </p:nvPr>
        </p:nvSpPr>
        <p:spPr>
          <a:xfrm>
            <a:off x="468313" y="2133600"/>
            <a:ext cx="8229600" cy="4525963"/>
          </a:xfrm>
        </p:spPr>
        <p:txBody>
          <a:bodyPr/>
          <a:lstStyle/>
          <a:p>
            <a:pPr>
              <a:buFontTx/>
              <a:buNone/>
            </a:pPr>
            <a:r>
              <a:rPr lang="pt-BR"/>
              <a:t>   </a:t>
            </a:r>
            <a:r>
              <a:rPr lang="pt-BR" sz="2400" b="1"/>
              <a:t>Princípios:</a:t>
            </a:r>
            <a:r>
              <a:rPr lang="pt-BR" sz="2400"/>
              <a:t> </a:t>
            </a:r>
          </a:p>
          <a:p>
            <a:r>
              <a:rPr lang="pt-BR" sz="2400"/>
              <a:t>universalidade de acesso aos serviços de saúde </a:t>
            </a:r>
          </a:p>
          <a:p>
            <a:r>
              <a:rPr lang="pt-BR" sz="2400"/>
              <a:t>integralidade de assistência </a:t>
            </a:r>
          </a:p>
          <a:p>
            <a:r>
              <a:rPr lang="pt-BR" sz="2400"/>
              <a:t>igualdade da assistência à saúde </a:t>
            </a:r>
          </a:p>
          <a:p>
            <a:r>
              <a:rPr lang="pt-BR" sz="2400"/>
              <a:t>participação da comunidade </a:t>
            </a:r>
          </a:p>
          <a:p>
            <a:r>
              <a:rPr lang="pt-BR" sz="2400"/>
              <a:t>descentralização político-administrativa </a:t>
            </a:r>
          </a:p>
          <a:p>
            <a:endParaRPr lang="pt-BR" sz="2400" b="1"/>
          </a:p>
          <a:p>
            <a:endParaRPr lang="pt-BR" sz="2400"/>
          </a:p>
        </p:txBody>
      </p:sp>
      <p:sp>
        <p:nvSpPr>
          <p:cNvPr id="61444" name="Rectangle 4"/>
          <p:cNvSpPr>
            <a:spLocks noChangeArrowheads="1"/>
          </p:cNvSpPr>
          <p:nvPr/>
        </p:nvSpPr>
        <p:spPr bwMode="auto">
          <a:xfrm>
            <a:off x="6516688" y="4005263"/>
            <a:ext cx="2232025" cy="2159000"/>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pt-BR" b="1"/>
              <a:t>Universal</a:t>
            </a:r>
          </a:p>
          <a:p>
            <a:pPr eaLnBrk="1" hangingPunct="1"/>
            <a:r>
              <a:rPr lang="pt-BR" b="1"/>
              <a:t>Descentralizado</a:t>
            </a:r>
          </a:p>
          <a:p>
            <a:pPr eaLnBrk="1" hangingPunct="1"/>
            <a:r>
              <a:rPr lang="pt-BR" b="1"/>
              <a:t>Equânime</a:t>
            </a:r>
          </a:p>
          <a:p>
            <a:pPr eaLnBrk="1" hangingPunct="1"/>
            <a:r>
              <a:rPr lang="pt-BR" b="1"/>
              <a:t>Participativo</a:t>
            </a:r>
          </a:p>
          <a:p>
            <a:pPr eaLnBrk="1" hangingPunct="1"/>
            <a:endParaRPr lang="pt-B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pt-BR" sz="3200" b="1">
                <a:solidFill>
                  <a:srgbClr val="008000"/>
                </a:solidFill>
              </a:rPr>
              <a:t>Sistema Único de Saúde</a:t>
            </a:r>
          </a:p>
        </p:txBody>
      </p:sp>
      <p:sp>
        <p:nvSpPr>
          <p:cNvPr id="56323" name="Rectangle 3"/>
          <p:cNvSpPr>
            <a:spLocks noGrp="1" noChangeArrowheads="1"/>
          </p:cNvSpPr>
          <p:nvPr>
            <p:ph type="body" idx="1"/>
          </p:nvPr>
        </p:nvSpPr>
        <p:spPr/>
        <p:txBody>
          <a:bodyPr/>
          <a:lstStyle/>
          <a:p>
            <a:pPr>
              <a:buFontTx/>
              <a:buNone/>
            </a:pPr>
            <a:endParaRPr lang="pt-BR"/>
          </a:p>
          <a:p>
            <a:r>
              <a:rPr lang="pt-BR" sz="2800"/>
              <a:t>Organização através da </a:t>
            </a:r>
            <a:r>
              <a:rPr lang="pt-BR" sz="2800" b="1"/>
              <a:t>Estratégia de Saúde da Família</a:t>
            </a:r>
            <a:r>
              <a:rPr lang="pt-BR" sz="2800"/>
              <a:t> - dezembro de 1993</a:t>
            </a:r>
          </a:p>
          <a:p>
            <a:r>
              <a:rPr lang="pt-BR" sz="2800"/>
              <a:t>Porta de Entrada para o Sistema de Saúde</a:t>
            </a:r>
          </a:p>
        </p:txBody>
      </p:sp>
      <p:pic>
        <p:nvPicPr>
          <p:cNvPr id="56326" name="Picture 6"/>
          <p:cNvPicPr>
            <a:picLocks noChangeAspect="1" noChangeArrowheads="1"/>
          </p:cNvPicPr>
          <p:nvPr/>
        </p:nvPicPr>
        <p:blipFill>
          <a:blip r:embed="rId2"/>
          <a:srcRect/>
          <a:stretch>
            <a:fillRect/>
          </a:stretch>
        </p:blipFill>
        <p:spPr bwMode="auto">
          <a:xfrm>
            <a:off x="2555875" y="3860800"/>
            <a:ext cx="3040063" cy="21431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pt-BR" sz="3200" b="1">
                <a:solidFill>
                  <a:srgbClr val="008000"/>
                </a:solidFill>
              </a:rPr>
              <a:t>Estratégia de Saúde da Família</a:t>
            </a:r>
          </a:p>
        </p:txBody>
      </p:sp>
      <p:sp>
        <p:nvSpPr>
          <p:cNvPr id="63491" name="Rectangle 3"/>
          <p:cNvSpPr>
            <a:spLocks noGrp="1" noChangeArrowheads="1"/>
          </p:cNvSpPr>
          <p:nvPr>
            <p:ph type="body" idx="1"/>
          </p:nvPr>
        </p:nvSpPr>
        <p:spPr>
          <a:xfrm>
            <a:off x="468313" y="1484313"/>
            <a:ext cx="8229600" cy="3671887"/>
          </a:xfrm>
        </p:spPr>
        <p:txBody>
          <a:bodyPr/>
          <a:lstStyle/>
          <a:p>
            <a:pPr>
              <a:lnSpc>
                <a:spcPct val="80000"/>
              </a:lnSpc>
              <a:buFontTx/>
              <a:buNone/>
            </a:pPr>
            <a:endParaRPr lang="pt-BR" b="1"/>
          </a:p>
          <a:p>
            <a:pPr>
              <a:lnSpc>
                <a:spcPct val="80000"/>
              </a:lnSpc>
              <a:buFontTx/>
              <a:buNone/>
            </a:pPr>
            <a:r>
              <a:rPr lang="pt-BR" b="1"/>
              <a:t>    Território</a:t>
            </a:r>
          </a:p>
          <a:p>
            <a:pPr>
              <a:lnSpc>
                <a:spcPct val="80000"/>
              </a:lnSpc>
            </a:pPr>
            <a:r>
              <a:rPr lang="pt-BR" sz="2400"/>
              <a:t>Área delimitada geográfica, administrativa e politicamente, da qual o ser humano se apropria para desenvolver sua atividade, e que para o setor saúde assume uma concepção muito ampla, sendo que, uma vez delimitada irá representar através de configuração gráfica interativa (geoprocessamento) toda a dinâmica significativa das condições de vida em geral e de modo especifico das condições epidemiológicas, apontando as assimetrias especiais existentes. (IBGE)</a:t>
            </a:r>
          </a:p>
          <a:p>
            <a:pPr>
              <a:lnSpc>
                <a:spcPct val="80000"/>
              </a:lnSpc>
              <a:buFontTx/>
              <a:buNone/>
            </a:pPr>
            <a:endParaRPr lang="pt-BR" sz="24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pt-BR" sz="3200" b="1">
                <a:solidFill>
                  <a:srgbClr val="008000"/>
                </a:solidFill>
              </a:rPr>
              <a:t>Estratégia de Saúde da Família</a:t>
            </a:r>
          </a:p>
        </p:txBody>
      </p:sp>
      <p:sp>
        <p:nvSpPr>
          <p:cNvPr id="65539" name="Rectangle 3"/>
          <p:cNvSpPr>
            <a:spLocks noGrp="1" noChangeArrowheads="1"/>
          </p:cNvSpPr>
          <p:nvPr>
            <p:ph type="body" idx="1"/>
          </p:nvPr>
        </p:nvSpPr>
        <p:spPr/>
        <p:txBody>
          <a:bodyPr/>
          <a:lstStyle/>
          <a:p>
            <a:pPr>
              <a:lnSpc>
                <a:spcPct val="80000"/>
              </a:lnSpc>
            </a:pPr>
            <a:r>
              <a:rPr lang="pt-BR" sz="2700"/>
              <a:t>A territorialização é um princípios básicos do trabalho do PSF. As equipes são responsáveis pelo acompanhamento de uma população adscrita, localizada em uma área delimitada geograficamente.</a:t>
            </a:r>
          </a:p>
          <a:p>
            <a:pPr>
              <a:lnSpc>
                <a:spcPct val="80000"/>
              </a:lnSpc>
            </a:pPr>
            <a:r>
              <a:rPr lang="pt-BR" sz="2700"/>
              <a:t> O reconhecimento do território por parte da Equipe de Saúde da Família permite caracterizar a população em seus diversos aspectos, (perfil demográfico, epidemiológico, administrativo, político e cultural) seus problemas de saúde e a avaliação do impacto das ações de saúde sobre suas condições de vida.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7" name="Rectangle 5"/>
          <p:cNvSpPr>
            <a:spLocks noGrp="1" noChangeArrowheads="1"/>
          </p:cNvSpPr>
          <p:nvPr>
            <p:ph type="title"/>
          </p:nvPr>
        </p:nvSpPr>
        <p:spPr/>
        <p:txBody>
          <a:bodyPr/>
          <a:lstStyle/>
          <a:p>
            <a:endParaRPr lang="pt-BR"/>
          </a:p>
        </p:txBody>
      </p:sp>
      <p:graphicFrame>
        <p:nvGraphicFramePr>
          <p:cNvPr id="84996" name="Object 4"/>
          <p:cNvGraphicFramePr>
            <a:graphicFrameLocks noChangeAspect="1"/>
          </p:cNvGraphicFramePr>
          <p:nvPr>
            <p:ph idx="1"/>
          </p:nvPr>
        </p:nvGraphicFramePr>
        <p:xfrm>
          <a:off x="1739900" y="260350"/>
          <a:ext cx="4432300" cy="6264275"/>
        </p:xfrm>
        <a:graphic>
          <a:graphicData uri="http://schemas.openxmlformats.org/presentationml/2006/ole">
            <p:oleObj spid="_x0000_s84996" name="Acrobat Document" r:id="rId3" imgW="22707426" imgH="32099098" progId="AcroExch.Document.7">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esign padrão">
  <a:themeElements>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sign padrão">
      <a:majorFont>
        <a:latin typeface="Arial"/>
        <a:ea typeface=""/>
        <a:cs typeface="Arial"/>
      </a:majorFont>
      <a:minorFont>
        <a:latin typeface="Arial"/>
        <a:ea typeface=""/>
        <a:cs typeface="Arial"/>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pt-BR"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pt-BR"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sign padrã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sign padrã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sign padrã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sign padrã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sign padrã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sign padrã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sign padrã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sign padrã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sign padrã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sign padrã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sign padrã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534</TotalTime>
  <Words>2320</Words>
  <Application>Microsoft Office PowerPoint</Application>
  <PresentationFormat>Apresentação na tela (4:3)</PresentationFormat>
  <Paragraphs>193</Paragraphs>
  <Slides>36</Slides>
  <Notes>0</Notes>
  <HiddenSlides>0</HiddenSlides>
  <MMClips>0</MMClips>
  <ScaleCrop>false</ScaleCrop>
  <HeadingPairs>
    <vt:vector size="8" baseType="variant">
      <vt:variant>
        <vt:lpstr>Fontes usadas</vt:lpstr>
      </vt:variant>
      <vt:variant>
        <vt:i4>3</vt:i4>
      </vt:variant>
      <vt:variant>
        <vt:lpstr>Tema</vt:lpstr>
      </vt:variant>
      <vt:variant>
        <vt:i4>1</vt:i4>
      </vt:variant>
      <vt:variant>
        <vt:lpstr>Servidores OLE incorporados</vt:lpstr>
      </vt:variant>
      <vt:variant>
        <vt:i4>1</vt:i4>
      </vt:variant>
      <vt:variant>
        <vt:lpstr>Títulos de slides</vt:lpstr>
      </vt:variant>
      <vt:variant>
        <vt:i4>36</vt:i4>
      </vt:variant>
    </vt:vector>
  </HeadingPairs>
  <TitlesOfParts>
    <vt:vector size="41" baseType="lpstr">
      <vt:lpstr>Arial</vt:lpstr>
      <vt:lpstr>Wingdings</vt:lpstr>
      <vt:lpstr>Verdana</vt:lpstr>
      <vt:lpstr>Design padrão</vt:lpstr>
      <vt:lpstr>Adobe Acrobat Document</vt:lpstr>
      <vt:lpstr>A ESTRATÉGIA DE SAÚDE DA FAMÍLIA E O ATENDIMENTO INTEGRAL À SAÚDE DO IDOSO </vt:lpstr>
      <vt:lpstr>Constituição Federal 1988</vt:lpstr>
      <vt:lpstr>Constituição Federal 1988</vt:lpstr>
      <vt:lpstr>Sistema Único de Saúde</vt:lpstr>
      <vt:lpstr>Sistema Único de Saúde</vt:lpstr>
      <vt:lpstr>Sistema Único de Saúde</vt:lpstr>
      <vt:lpstr>Estratégia de Saúde da Família</vt:lpstr>
      <vt:lpstr>Estratégia de Saúde da Família</vt:lpstr>
      <vt:lpstr>Slide 9</vt:lpstr>
      <vt:lpstr>Estratégia de Saúde da Família</vt:lpstr>
      <vt:lpstr>Estratégia de Saúde da Família</vt:lpstr>
      <vt:lpstr>Estratégia de Saúde da Família</vt:lpstr>
      <vt:lpstr>Estratégia de Saúde da Família</vt:lpstr>
      <vt:lpstr>Intersetorialidade</vt:lpstr>
      <vt:lpstr>Intersetorialidade</vt:lpstr>
      <vt:lpstr>Política Nacional de Saúde do Idoso</vt:lpstr>
      <vt:lpstr>Política Nacional de Saúde do Idoso</vt:lpstr>
      <vt:lpstr>PACTO PELA SAÚDE</vt:lpstr>
      <vt:lpstr>Pacto pela vida</vt:lpstr>
      <vt:lpstr>Pacto pela vida</vt:lpstr>
      <vt:lpstr>Pacto em defesa do SUS</vt:lpstr>
      <vt:lpstr>Pacto pela vida</vt:lpstr>
      <vt:lpstr>Pacto pela vida</vt:lpstr>
      <vt:lpstr>Instituições de Longa Permanência para Idosos</vt:lpstr>
      <vt:lpstr>Instituições de Longa Permanência para Idosos</vt:lpstr>
      <vt:lpstr>Política Nacional do idoso</vt:lpstr>
      <vt:lpstr>Instituições de Longa Permanência para Idosos</vt:lpstr>
      <vt:lpstr>Instituições de Longa Permanência para Idosos</vt:lpstr>
      <vt:lpstr>Instituições de Longa Permanência para Idosos</vt:lpstr>
      <vt:lpstr>Instituições de Longa Permanência para Idosos</vt:lpstr>
      <vt:lpstr>Instituições de Longa Permanência para Idosos</vt:lpstr>
      <vt:lpstr>Slide 32</vt:lpstr>
      <vt:lpstr>DESAFIOS </vt:lpstr>
      <vt:lpstr>Slide 34</vt:lpstr>
      <vt:lpstr>Referências</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Tatanka</dc:creator>
  <cp:lastModifiedBy>CCE</cp:lastModifiedBy>
  <cp:revision>109</cp:revision>
  <dcterms:created xsi:type="dcterms:W3CDTF">2010-10-19T21:26:27Z</dcterms:created>
  <dcterms:modified xsi:type="dcterms:W3CDTF">2010-11-25T19:07:39Z</dcterms:modified>
</cp:coreProperties>
</file>