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19"/>
  </p:notesMasterIdLst>
  <p:handoutMasterIdLst>
    <p:handoutMasterId r:id="rId20"/>
  </p:handoutMasterIdLst>
  <p:sldIdLst>
    <p:sldId id="545" r:id="rId2"/>
    <p:sldId id="572" r:id="rId3"/>
    <p:sldId id="573" r:id="rId4"/>
    <p:sldId id="574" r:id="rId5"/>
    <p:sldId id="577" r:id="rId6"/>
    <p:sldId id="578" r:id="rId7"/>
    <p:sldId id="579" r:id="rId8"/>
    <p:sldId id="580" r:id="rId9"/>
    <p:sldId id="581" r:id="rId10"/>
    <p:sldId id="582" r:id="rId11"/>
    <p:sldId id="583" r:id="rId12"/>
    <p:sldId id="584" r:id="rId13"/>
    <p:sldId id="585" r:id="rId14"/>
    <p:sldId id="586" r:id="rId15"/>
    <p:sldId id="588" r:id="rId16"/>
    <p:sldId id="587" r:id="rId17"/>
    <p:sldId id="506" r:id="rId18"/>
  </p:sldIdLst>
  <p:sldSz cx="9144000" cy="6858000" type="screen4x3"/>
  <p:notesSz cx="6858000" cy="9144000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rgbClr val="006600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rgbClr val="006600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rgbClr val="006600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rgbClr val="006600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rgbClr val="006600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rgbClr val="006600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rgbClr val="006600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rgbClr val="006600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rgbClr val="006600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5C2A"/>
    <a:srgbClr val="CC0000"/>
    <a:srgbClr val="0064F8"/>
    <a:srgbClr val="005EE8"/>
    <a:srgbClr val="0000CE"/>
    <a:srgbClr val="0000FF"/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29" autoAdjust="0"/>
    <p:restoredTop sz="97133" autoAdjust="0"/>
  </p:normalViewPr>
  <p:slideViewPr>
    <p:cSldViewPr>
      <p:cViewPr>
        <p:scale>
          <a:sx n="66" d="100"/>
          <a:sy n="66" d="100"/>
        </p:scale>
        <p:origin x="-1566" y="-84"/>
      </p:cViewPr>
      <p:guideLst>
        <p:guide orient="horz" pos="2160"/>
        <p:guide pos="2880"/>
      </p:guideLst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382"/>
    </p:cViewPr>
  </p:sorterViewPr>
  <p:notesViewPr>
    <p:cSldViewPr>
      <p:cViewPr varScale="1">
        <p:scale>
          <a:sx n="39" d="100"/>
          <a:sy n="39" d="100"/>
        </p:scale>
        <p:origin x="-1506" y="-96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3845C868-8492-4B60-B2B4-5FBFE364031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95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9E3887A3-049D-44DA-8B7B-2A576FD42D1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6CDAB75-002D-4067-AD2E-B0DBD01E444E}" type="slidenum">
              <a:rPr lang="pt-BR" smtClean="0"/>
              <a:pPr>
                <a:defRPr/>
              </a:pPr>
              <a:t>1</a:t>
            </a:fld>
            <a:endParaRPr lang="pt-BR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3887A3-049D-44DA-8B7B-2A576FD42D10}" type="slidenum">
              <a:rPr lang="pt-BR" smtClean="0"/>
              <a:pPr>
                <a:defRPr/>
              </a:pPr>
              <a:t>14</a:t>
            </a:fld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FDB707-4ECA-4D5E-B6F3-705DAA96F0E0}" type="slidenum">
              <a:rPr lang="pt-BR" smtClean="0"/>
              <a:pPr>
                <a:defRPr/>
              </a:pPr>
              <a:t>17</a:t>
            </a:fld>
            <a:endParaRPr lang="pt-BR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pt-BR" b="0">
              <a:solidFill>
                <a:schemeClr val="tx1"/>
              </a:solidFill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http://www.saude.sc.gov.br/PSF/images/anexos/mapa_peq.gif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740650" y="0"/>
          <a:ext cx="1143000" cy="889000"/>
        </p:xfrm>
        <a:graphic>
          <a:graphicData uri="http://schemas.openxmlformats.org/presentationml/2006/ole">
            <p:oleObj spid="_x0000_s1026" name="CorelPhotoPaint.Image.10" r:id="rId15" imgW="1028571" imgH="800000" progId="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p:oleObj spid="_x0000_s1027" name="CorelPhotoPaint.Image.10" r:id="rId16" imgW="1638095" imgH="314286" progId="">
              <p:embed/>
            </p:oleObj>
          </a:graphicData>
        </a:graphic>
      </p:graphicFrame>
      <p:pic>
        <p:nvPicPr>
          <p:cNvPr id="1029" name="Picture 5" descr="http://www.saude.sc.gov.br/PSF/images/anexos/mapa_peq.gif"/>
          <p:cNvPicPr>
            <a:picLocks noChangeAspect="1" noChangeArrowheads="1"/>
          </p:cNvPicPr>
          <p:nvPr userDrawn="1"/>
        </p:nvPicPr>
        <p:blipFill>
          <a:blip r:embed="rId17" r:link="rId18" cstate="print"/>
          <a:srcRect/>
          <a:stretch>
            <a:fillRect/>
          </a:stretch>
        </p:blipFill>
        <p:spPr bwMode="auto">
          <a:xfrm>
            <a:off x="179388" y="0"/>
            <a:ext cx="1160462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ransition spd="slow"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60741BE2-273B-40FF-99A5-4C05C0463F28}" type="slidenum">
              <a:rPr lang="pt-BR" sz="1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1</a:t>
            </a:fld>
            <a:endParaRPr lang="pt-BR" sz="14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0" y="0"/>
            <a:ext cx="9144000" cy="1989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85311" tIns="42656" rIns="85311" bIns="42656"/>
          <a:lstStyle/>
          <a:p>
            <a:pPr algn="ctr" defTabSz="849313">
              <a:lnSpc>
                <a:spcPct val="105000"/>
              </a:lnSpc>
            </a:pPr>
            <a:endParaRPr lang="pt-BR">
              <a:solidFill>
                <a:schemeClr val="tx2"/>
              </a:solidFill>
              <a:latin typeface="Albertus Xb (W1)" pitchFamily="34" charset="0"/>
            </a:endParaRPr>
          </a:p>
          <a:p>
            <a:pPr algn="ctr" defTabSz="849313">
              <a:lnSpc>
                <a:spcPct val="105000"/>
              </a:lnSpc>
            </a:pPr>
            <a:r>
              <a:rPr lang="pt-BR">
                <a:solidFill>
                  <a:schemeClr val="tx2"/>
                </a:solidFill>
                <a:latin typeface="Albertus Xb (W1)" pitchFamily="34" charset="0"/>
              </a:rPr>
              <a:t>ESTADO DE SANTA CATARINA</a:t>
            </a:r>
            <a:br>
              <a:rPr lang="pt-BR">
                <a:solidFill>
                  <a:schemeClr val="tx2"/>
                </a:solidFill>
                <a:latin typeface="Albertus Xb (W1)" pitchFamily="34" charset="0"/>
              </a:rPr>
            </a:br>
            <a:r>
              <a:rPr lang="pt-BR">
                <a:solidFill>
                  <a:schemeClr val="tx2"/>
                </a:solidFill>
                <a:latin typeface="Albertus Xb (W1)" pitchFamily="34" charset="0"/>
              </a:rPr>
              <a:t>SECRETARIA DE ESTADO DA SAÚDE</a:t>
            </a:r>
            <a:br>
              <a:rPr lang="pt-BR">
                <a:solidFill>
                  <a:schemeClr val="tx2"/>
                </a:solidFill>
                <a:latin typeface="Albertus Xb (W1)" pitchFamily="34" charset="0"/>
              </a:rPr>
            </a:br>
            <a:r>
              <a:rPr lang="pt-BR">
                <a:solidFill>
                  <a:schemeClr val="tx2"/>
                </a:solidFill>
                <a:latin typeface="Albertus Xb (W1)" pitchFamily="34" charset="0"/>
              </a:rPr>
              <a:t>DIRETORIA DE PLANEJAMENTO, CONTROLE E AVALIAÇÃO</a:t>
            </a:r>
            <a:br>
              <a:rPr lang="pt-BR">
                <a:solidFill>
                  <a:schemeClr val="tx2"/>
                </a:solidFill>
                <a:latin typeface="Albertus Xb (W1)" pitchFamily="34" charset="0"/>
              </a:rPr>
            </a:br>
            <a:r>
              <a:rPr lang="pt-BR">
                <a:solidFill>
                  <a:schemeClr val="tx2"/>
                </a:solidFill>
                <a:latin typeface="Albertus Xb (W1)" pitchFamily="34" charset="0"/>
              </a:rPr>
              <a:t>GERÊNCIA DE COORDENAÇÃO DA ATENÇÃO BÁSICA</a:t>
            </a:r>
            <a:endParaRPr lang="pt-BR" b="0">
              <a:solidFill>
                <a:schemeClr val="tx2"/>
              </a:solidFill>
              <a:latin typeface="Albertus Xb (W1)" pitchFamily="34" charset="0"/>
            </a:endParaRPr>
          </a:p>
        </p:txBody>
      </p:sp>
      <p:pic>
        <p:nvPicPr>
          <p:cNvPr id="7173" name="Picture 6"/>
          <p:cNvPicPr>
            <a:picLocks noChangeAspect="1" noChangeArrowheads="1"/>
          </p:cNvPicPr>
          <p:nvPr/>
        </p:nvPicPr>
        <p:blipFill>
          <a:blip r:embed="rId3" cstate="print">
            <a:lum bright="70000" contrast="-82000"/>
          </a:blip>
          <a:srcRect/>
          <a:stretch>
            <a:fillRect/>
          </a:stretch>
        </p:blipFill>
        <p:spPr bwMode="auto">
          <a:xfrm>
            <a:off x="2700338" y="2924175"/>
            <a:ext cx="3384550" cy="25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Rectangle 8"/>
          <p:cNvSpPr>
            <a:spLocks noChangeArrowheads="1"/>
          </p:cNvSpPr>
          <p:nvPr/>
        </p:nvSpPr>
        <p:spPr bwMode="auto">
          <a:xfrm>
            <a:off x="1116013" y="2060575"/>
            <a:ext cx="7056437" cy="466725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>
            <a:spAutoFit/>
            <a:flatTx/>
          </a:bodyPr>
          <a:lstStyle/>
          <a:p>
            <a:pPr algn="ctr" defTabSz="849313"/>
            <a:r>
              <a:rPr lang="pt-BR" sz="2400" smtClean="0">
                <a:solidFill>
                  <a:schemeClr val="bg1"/>
                </a:solidFill>
                <a:latin typeface="Albertus Xb (W1)" pitchFamily="34" charset="0"/>
              </a:rPr>
              <a:t>SAÚDE </a:t>
            </a:r>
            <a:r>
              <a:rPr lang="pt-BR" sz="2400" dirty="0" smtClean="0">
                <a:solidFill>
                  <a:schemeClr val="bg1"/>
                </a:solidFill>
                <a:latin typeface="Albertus Xb (W1)" pitchFamily="34" charset="0"/>
              </a:rPr>
              <a:t>DO IDOSO E ATENÇÃO BÁSICA</a:t>
            </a:r>
            <a:endParaRPr lang="pt-BR" sz="2400" dirty="0">
              <a:solidFill>
                <a:schemeClr val="bg1"/>
              </a:solidFill>
              <a:latin typeface="Albertus Xb (W1)" pitchFamily="3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Text Box 2"/>
          <p:cNvSpPr txBox="1">
            <a:spLocks noChangeArrowheads="1"/>
          </p:cNvSpPr>
          <p:nvPr/>
        </p:nvSpPr>
        <p:spPr bwMode="auto">
          <a:xfrm>
            <a:off x="571500" y="560388"/>
            <a:ext cx="7772400" cy="519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defTabSz="449263" eaLnBrk="1" hangingPunct="1">
              <a:buClr>
                <a:srgbClr val="C00000"/>
              </a:buClr>
              <a:buSzPct val="100000"/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8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ATENÇÃO PRIMÁRIA</a:t>
            </a:r>
          </a:p>
        </p:txBody>
      </p:sp>
      <p:sp>
        <p:nvSpPr>
          <p:cNvPr id="173059" name="Text Box 3"/>
          <p:cNvSpPr txBox="1">
            <a:spLocks noChangeArrowheads="1"/>
          </p:cNvSpPr>
          <p:nvPr/>
        </p:nvSpPr>
        <p:spPr bwMode="auto">
          <a:xfrm>
            <a:off x="500063" y="1808163"/>
            <a:ext cx="8072437" cy="498444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49263" eaLnBrk="1" hangingPunct="1">
              <a:lnSpc>
                <a:spcPct val="90000"/>
              </a:lnSpc>
              <a:spcBef>
                <a:spcPts val="800"/>
              </a:spcBef>
              <a:buClr>
                <a:srgbClr val="89898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083425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Arial Unicode MS" pitchFamily="34" charset="-128"/>
                <a:cs typeface="Tahoma" pitchFamily="34" charset="0"/>
              </a:rPr>
              <a:t>COORDENAÇÃO DO CUIDADO</a:t>
            </a:r>
          </a:p>
          <a:p>
            <a:pPr algn="ctr" defTabSz="449263" eaLnBrk="1" hangingPunct="1">
              <a:lnSpc>
                <a:spcPct val="90000"/>
              </a:lnSpc>
              <a:spcBef>
                <a:spcPts val="800"/>
              </a:spcBef>
              <a:buClr>
                <a:srgbClr val="89898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083425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320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Arial Unicode MS" pitchFamily="34" charset="-128"/>
              <a:cs typeface="Tahoma" pitchFamily="34" charset="0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</a:t>
            </a:r>
            <a:r>
              <a:rPr lang="pt-BR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Coordenação:  é um “</a:t>
            </a:r>
            <a:r>
              <a:rPr lang="pt-BR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estado de estar em harmonia numa ação ou esforço comum</a:t>
            </a:r>
            <a:r>
              <a:rPr lang="pt-BR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”  (STARFIELD, 2002).</a:t>
            </a:r>
          </a:p>
          <a:p>
            <a:pPr algn="just" eaLnBrk="1" hangingPunct="1">
              <a:lnSpc>
                <a:spcPct val="120000"/>
              </a:lnSpc>
            </a:pPr>
            <a:endParaRPr lang="pt-BR" sz="2000" dirty="0" smtClean="0"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just" eaLnBrk="1" hangingPunct="1">
              <a:buClr>
                <a:srgbClr val="56DA5C"/>
              </a:buClr>
              <a:buFont typeface="Wingdings" pitchFamily="2" charset="2"/>
              <a:buNone/>
            </a:pPr>
            <a:r>
              <a:rPr lang="pt-BR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 essência da coordenação é a disponibilidade de  informação a respeito dos problemas de saúde e dos serviços prestados (ex: prontuário eletrônico, sistemas informatizados, regulação, </a:t>
            </a:r>
            <a:r>
              <a:rPr lang="pt-BR" sz="20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etc</a:t>
            </a:r>
            <a:r>
              <a:rPr lang="pt-BR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pt-BR" sz="2000" dirty="0" smtClean="0"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just" defTabSz="449263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083425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000" i="1" dirty="0">
              <a:solidFill>
                <a:srgbClr val="C00000"/>
              </a:solidFill>
              <a:latin typeface="Tahoma" pitchFamily="34" charset="0"/>
              <a:ea typeface="Arial Unicode MS" pitchFamily="34" charset="-128"/>
              <a:cs typeface="Tahoma" pitchFamily="34" charset="0"/>
            </a:endParaRPr>
          </a:p>
          <a:p>
            <a:pPr algn="just" defTabSz="449263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083425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000" i="1" dirty="0">
              <a:solidFill>
                <a:srgbClr val="C00000"/>
              </a:solidFill>
              <a:latin typeface="Tahoma" pitchFamily="34" charset="0"/>
              <a:ea typeface="Arial Unicode MS" pitchFamily="34" charset="-128"/>
              <a:cs typeface="Tahoma" pitchFamily="34" charset="0"/>
            </a:endParaRPr>
          </a:p>
          <a:p>
            <a:pPr algn="ctr" defTabSz="449263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083425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i="1" dirty="0">
                <a:solidFill>
                  <a:srgbClr val="C00000"/>
                </a:solidFill>
                <a:latin typeface="Tahoma" pitchFamily="34" charset="0"/>
                <a:ea typeface="Arial Unicode MS" pitchFamily="34" charset="-128"/>
                <a:cs typeface="Tahoma" pitchFamily="34" charset="0"/>
              </a:rPr>
              <a:t>“O PACIENTE CHEGA À NOSSA PORTA INTEIRO, NÓS O FRAGMENTAMOS” </a:t>
            </a:r>
          </a:p>
          <a:p>
            <a:pPr algn="just" defTabSz="449263" eaLnBrk="1" hangingPunct="1">
              <a:lnSpc>
                <a:spcPct val="90000"/>
              </a:lnSpc>
              <a:spcBef>
                <a:spcPts val="500"/>
              </a:spcBef>
              <a:buClr>
                <a:srgbClr val="77933C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083425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000" i="1" dirty="0">
              <a:solidFill>
                <a:srgbClr val="77933C"/>
              </a:solidFill>
              <a:latin typeface="Tahoma" pitchFamily="34" charset="0"/>
              <a:ea typeface="Arial Unicode MS" pitchFamily="34" charset="-128"/>
              <a:cs typeface="Tahoma" pitchFamily="34" charset="0"/>
            </a:endParaRPr>
          </a:p>
          <a:p>
            <a:pPr algn="just" defTabSz="449263" eaLnBrk="1" hangingPunct="1">
              <a:lnSpc>
                <a:spcPct val="90000"/>
              </a:lnSpc>
              <a:spcBef>
                <a:spcPts val="500"/>
              </a:spcBef>
              <a:buClr>
                <a:srgbClr val="77933C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083425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000" i="1" dirty="0">
              <a:solidFill>
                <a:srgbClr val="77933C"/>
              </a:solidFill>
              <a:latin typeface="Tahoma" pitchFamily="34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Text Box 2"/>
          <p:cNvSpPr txBox="1">
            <a:spLocks noChangeArrowheads="1"/>
          </p:cNvSpPr>
          <p:nvPr/>
        </p:nvSpPr>
        <p:spPr bwMode="auto">
          <a:xfrm>
            <a:off x="571500" y="560388"/>
            <a:ext cx="7772400" cy="519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defTabSz="449263" eaLnBrk="1" hangingPunct="1">
              <a:buClr>
                <a:srgbClr val="C00000"/>
              </a:buClr>
              <a:buSzPct val="100000"/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8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ATENÇÃO PRIMÁRIA</a:t>
            </a:r>
          </a:p>
        </p:txBody>
      </p:sp>
      <p:sp>
        <p:nvSpPr>
          <p:cNvPr id="175107" name="Text Box 3"/>
          <p:cNvSpPr txBox="1">
            <a:spLocks noChangeArrowheads="1"/>
          </p:cNvSpPr>
          <p:nvPr/>
        </p:nvSpPr>
        <p:spPr bwMode="auto">
          <a:xfrm>
            <a:off x="500063" y="1268413"/>
            <a:ext cx="8072437" cy="4819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49263" eaLnBrk="1" hangingPunct="1">
              <a:spcBef>
                <a:spcPts val="800"/>
              </a:spcBef>
              <a:buClr>
                <a:srgbClr val="89898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Arial Unicode MS" pitchFamily="34" charset="-128"/>
                <a:cs typeface="Tahoma" pitchFamily="34" charset="0"/>
              </a:rPr>
              <a:t>OIENTAÇÃO FAMILIAR</a:t>
            </a:r>
          </a:p>
          <a:p>
            <a:pPr algn="ctr" defTabSz="449263" eaLnBrk="1" hangingPunct="1">
              <a:spcBef>
                <a:spcPts val="800"/>
              </a:spcBef>
              <a:buClr>
                <a:srgbClr val="89898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4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Arial Unicode MS" pitchFamily="34" charset="-128"/>
              <a:cs typeface="Tahoma" pitchFamily="34" charset="0"/>
            </a:endParaRPr>
          </a:p>
          <a:p>
            <a:pPr algn="just" defTabSz="449263" eaLnBrk="1" hangingPunct="1"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Arial Unicode MS" pitchFamily="34" charset="-128"/>
                <a:cs typeface="Tahoma" pitchFamily="34" charset="0"/>
              </a:rPr>
              <a:t> 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A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família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é um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grupo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de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pessoas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que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convivem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sobre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o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mesmo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teto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,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que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possuem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entre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elas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uma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relação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de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parentesco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primordialmente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pai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e/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ou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mãe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e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filhos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consangüíneos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ou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não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,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assim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como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as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demais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pessoas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significativas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que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convivam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na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mesma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residência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,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qualquer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que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seja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ou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não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o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grau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de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parentesco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(IBGE, 1998).</a:t>
            </a:r>
          </a:p>
          <a:p>
            <a:pPr algn="just" defTabSz="449263" eaLnBrk="1" hangingPunct="1"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400" dirty="0"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algn="just" defTabSz="449263" eaLnBrk="1" hangingPunct="1"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A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Estratégia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da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Saúde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da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Família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tem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como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foco</a:t>
            </a:r>
            <a:r>
              <a:rPr lang="en-GB" sz="2400" dirty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a </a:t>
            </a:r>
            <a:r>
              <a:rPr lang="en-GB" sz="2400" dirty="0" err="1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família</a:t>
            </a:r>
            <a:r>
              <a:rPr lang="en-GB" sz="2000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Text Box 2"/>
          <p:cNvSpPr txBox="1">
            <a:spLocks noChangeArrowheads="1"/>
          </p:cNvSpPr>
          <p:nvPr/>
        </p:nvSpPr>
        <p:spPr bwMode="auto">
          <a:xfrm>
            <a:off x="571500" y="560388"/>
            <a:ext cx="7772400" cy="519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defTabSz="449263" eaLnBrk="1" hangingPunct="1">
              <a:buClr>
                <a:srgbClr val="C00000"/>
              </a:buClr>
              <a:buSzPct val="100000"/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8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ATENÇÃO PRIMÁRIA</a:t>
            </a:r>
          </a:p>
        </p:txBody>
      </p:sp>
      <p:sp>
        <p:nvSpPr>
          <p:cNvPr id="177155" name="Text Box 3"/>
          <p:cNvSpPr txBox="1">
            <a:spLocks noChangeArrowheads="1"/>
          </p:cNvSpPr>
          <p:nvPr/>
        </p:nvSpPr>
        <p:spPr bwMode="auto">
          <a:xfrm>
            <a:off x="500063" y="1304925"/>
            <a:ext cx="8320087" cy="4860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49263" eaLnBrk="1" hangingPunct="1">
              <a:spcBef>
                <a:spcPts val="800"/>
              </a:spcBef>
              <a:buClr>
                <a:srgbClr val="89898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Arial Unicode MS" pitchFamily="34" charset="-128"/>
                <a:cs typeface="Tahoma" pitchFamily="34" charset="0"/>
              </a:rPr>
              <a:t>ORIENTAÇÃO COMUNITÁRIA</a:t>
            </a:r>
          </a:p>
          <a:p>
            <a:pPr algn="ctr" defTabSz="449263" eaLnBrk="1" hangingPunct="1">
              <a:spcBef>
                <a:spcPts val="500"/>
              </a:spcBef>
              <a:buClr>
                <a:srgbClr val="89898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Arial Unicode MS" pitchFamily="34" charset="-128"/>
              <a:cs typeface="Tahoma" pitchFamily="34" charset="0"/>
            </a:endParaRPr>
          </a:p>
          <a:p>
            <a:pPr algn="just" defTabSz="449263">
              <a:lnSpc>
                <a:spcPct val="73000"/>
              </a:lnSpc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Arial Unicode MS" pitchFamily="34" charset="-128"/>
                <a:cs typeface="Tahoma" pitchFamily="34" charset="0"/>
              </a:rPr>
              <a:t>  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A AB com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orientação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comunitária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utiliza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habilidades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clínicas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,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epidemiológicas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,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ciências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sociais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e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pesquisas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avaliativas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, de forma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complementar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para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ajustar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os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programas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para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que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atendam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as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necessidades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específicas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de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saúde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de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uma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população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definida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. </a:t>
            </a:r>
          </a:p>
          <a:p>
            <a:pPr algn="just" defTabSz="449263">
              <a:lnSpc>
                <a:spcPct val="73000"/>
              </a:lnSpc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000" dirty="0"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algn="just" defTabSz="449263">
              <a:lnSpc>
                <a:spcPct val="73000"/>
              </a:lnSpc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Diz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respeito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também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ao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envolvimento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da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comunidade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na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tomada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de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decisão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em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todos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os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níveis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de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atenção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. </a:t>
            </a:r>
          </a:p>
          <a:p>
            <a:pPr algn="just" defTabSz="449263">
              <a:lnSpc>
                <a:spcPct val="73000"/>
              </a:lnSpc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000" dirty="0"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algn="just" defTabSz="449263">
              <a:lnSpc>
                <a:spcPct val="73000"/>
              </a:lnSpc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Conhecer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,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planejar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e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atuar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,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considerando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os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diferentes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contextos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da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comunidade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.</a:t>
            </a:r>
          </a:p>
          <a:p>
            <a:pPr algn="just" defTabSz="449263">
              <a:lnSpc>
                <a:spcPct val="73000"/>
              </a:lnSpc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000" dirty="0"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algn="just" defTabSz="449263">
              <a:lnSpc>
                <a:spcPct val="73000"/>
              </a:lnSpc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Os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agentes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comunitários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de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saúde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reforçam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a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orientação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comunitária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e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possibilitam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maior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vínculo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entre as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equipes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de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saúde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e as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respectivas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comunidades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.</a:t>
            </a:r>
          </a:p>
          <a:p>
            <a:pPr algn="just" defTabSz="449263" eaLnBrk="1" hangingPunct="1">
              <a:spcBef>
                <a:spcPts val="500"/>
              </a:spcBef>
              <a:buClr>
                <a:srgbClr val="77933C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000" i="1" dirty="0">
              <a:solidFill>
                <a:schemeClr val="tx1"/>
              </a:solidFill>
              <a:latin typeface="Tahoma" pitchFamily="34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475656" y="1016732"/>
            <a:ext cx="61206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O Estatuto do Idoso, assegura que ao Idoso deve ser oferecida </a:t>
            </a:r>
            <a:r>
              <a:rPr lang="pt-BR" dirty="0" smtClean="0">
                <a:solidFill>
                  <a:srgbClr val="FF0000"/>
                </a:solidFill>
              </a:rPr>
              <a:t>Atenção Integral à saúde</a:t>
            </a:r>
            <a:r>
              <a:rPr lang="pt-BR" dirty="0" smtClean="0"/>
              <a:t>, </a:t>
            </a:r>
          </a:p>
          <a:p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Para tanto usando como base a Política Nacional de Atenção Básica- Portaria 648;  na Política Nacional para a Pessoa Idosa  (Portaria 2528/06), além da RDC 283 –Funcionamento das ILPI </a:t>
            </a:r>
          </a:p>
          <a:p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É necessário um Plano de Atenção Integral à Saúde para os residentes nas ILPI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39552" y="1196752"/>
            <a:ext cx="784887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FF0000"/>
                </a:solidFill>
              </a:rPr>
              <a:t>É papel  das Equipes de Saúde da Família:</a:t>
            </a:r>
          </a:p>
          <a:p>
            <a:endParaRPr lang="pt-BR" dirty="0" smtClean="0"/>
          </a:p>
          <a:p>
            <a:endParaRPr lang="pt-BR" dirty="0" err="1" smtClean="0"/>
          </a:p>
          <a:p>
            <a:r>
              <a:rPr lang="pt-BR" dirty="0" smtClean="0"/>
              <a:t>Cadastrar os residentes das ILPI na sua área de abrangência.</a:t>
            </a:r>
          </a:p>
          <a:p>
            <a:endParaRPr lang="pt-BR" dirty="0" smtClean="0"/>
          </a:p>
          <a:p>
            <a:r>
              <a:rPr lang="pt-BR" dirty="0" smtClean="0"/>
              <a:t>Cadastrar a ILPI no SIAB</a:t>
            </a:r>
          </a:p>
          <a:p>
            <a:endParaRPr lang="pt-BR" dirty="0" smtClean="0"/>
          </a:p>
          <a:p>
            <a:r>
              <a:rPr lang="pt-BR" dirty="0" smtClean="0"/>
              <a:t>Ser co responsável pela Saúde dos idosos da ILPI</a:t>
            </a:r>
          </a:p>
          <a:p>
            <a:r>
              <a:rPr lang="pt-BR" dirty="0" smtClean="0"/>
              <a:t>organizando e monitorando o acesso aos cuidados de saúde para os residentes da ILPI juntamente com a direção desta.</a:t>
            </a:r>
          </a:p>
          <a:p>
            <a:endParaRPr lang="pt-BR" dirty="0" smtClean="0"/>
          </a:p>
          <a:p>
            <a:r>
              <a:rPr lang="pt-BR" dirty="0" smtClean="0"/>
              <a:t>Realizar de visitas domiciliares</a:t>
            </a:r>
          </a:p>
          <a:p>
            <a:endParaRPr lang="pt-BR" dirty="0" smtClean="0"/>
          </a:p>
          <a:p>
            <a:r>
              <a:rPr lang="pt-BR" dirty="0" smtClean="0"/>
              <a:t>A ESF deve ser o vinculo preferencial do Idoso institucionalizado  com o Sistema de Saúde.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467544" y="1124744"/>
            <a:ext cx="806489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Trabalhar a promoção da saúde do idoso identificando fatores determinantes  para a  qualidade de vida dessas pessoas.</a:t>
            </a:r>
          </a:p>
          <a:p>
            <a:r>
              <a:rPr lang="pt-BR" dirty="0" smtClean="0"/>
              <a:t>(fatores sociais,  culturais, individuais, econômicos)</a:t>
            </a:r>
          </a:p>
          <a:p>
            <a:endParaRPr lang="pt-BR" dirty="0" smtClean="0"/>
          </a:p>
          <a:p>
            <a:r>
              <a:rPr lang="pt-BR" dirty="0" smtClean="0"/>
              <a:t>Identificar  ações que promovam a saúde da pessoa idosa desenvolvidas por  setores governamentais e não governamentais na área de abrangência da UBS/ILPI</a:t>
            </a:r>
          </a:p>
          <a:p>
            <a:endParaRPr lang="pt-BR" dirty="0" smtClean="0"/>
          </a:p>
          <a:p>
            <a:r>
              <a:rPr lang="pt-BR" dirty="0" smtClean="0"/>
              <a:t>Incentivar e ou ajudar a ILPI a estabelecer essas  parcerias visando a promoção da saúde.</a:t>
            </a:r>
          </a:p>
          <a:p>
            <a:endParaRPr lang="pt-BR" dirty="0" smtClean="0"/>
          </a:p>
          <a:p>
            <a:r>
              <a:rPr lang="pt-BR" dirty="0" smtClean="0"/>
              <a:t>Identificar  possíveis fatores de risco  á saúde  do idoso , assim como sintomas  claros  ou não específicos de alteração física e mental</a:t>
            </a:r>
          </a:p>
          <a:p>
            <a:endParaRPr lang="pt-BR" dirty="0" smtClean="0"/>
          </a:p>
          <a:p>
            <a:r>
              <a:rPr lang="pt-BR" dirty="0" smtClean="0"/>
              <a:t>Orientar a pessoa idosa, seus </a:t>
            </a:r>
            <a:r>
              <a:rPr lang="pt-BR" dirty="0" err="1" smtClean="0"/>
              <a:t>cuidadores</a:t>
            </a:r>
            <a:r>
              <a:rPr lang="pt-BR" dirty="0" smtClean="0"/>
              <a:t>/</a:t>
            </a:r>
            <a:r>
              <a:rPr lang="pt-BR" dirty="0" err="1" smtClean="0"/>
              <a:t>familia</a:t>
            </a:r>
            <a:r>
              <a:rPr lang="pt-BR" dirty="0" smtClean="0"/>
              <a:t> e a comunidade acerca de medidas que reduzam ou previnam riscos a pessoa idosa </a:t>
            </a:r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691680" y="1160748"/>
            <a:ext cx="63367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rgbClr val="FF0000"/>
                </a:solidFill>
              </a:rPr>
              <a:t>A AB/ESF </a:t>
            </a:r>
            <a:r>
              <a:rPr lang="pt-BR" sz="2400" dirty="0" smtClean="0"/>
              <a:t>-.... </a:t>
            </a:r>
            <a:r>
              <a:rPr lang="pt-BR" sz="2400" dirty="0" smtClean="0"/>
              <a:t>deve estar sempre atenta à  pessoa idosa, na constante busca ao seu bem estar, à sua rotina funcional  e a sua inserção familiar e social, jamais deixando-a a margem de seu contexto, buscando junto aos   equipamentos sociais de sua área de abrangência  mente-lo o mais  independente possível no desempenho de suas atividades e preservando a sua saúde ou a possibilidade de tratá-lo de forma adequada</a:t>
            </a:r>
            <a:r>
              <a:rPr lang="pt-BR" sz="2400" dirty="0" smtClean="0"/>
              <a:t>.....</a:t>
            </a:r>
            <a:endParaRPr lang="pt-B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323850" y="1052513"/>
            <a:ext cx="8208963" cy="1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0"/>
              </a:spcBef>
              <a:buFontTx/>
              <a:buNone/>
            </a:pPr>
            <a:endParaRPr lang="pt-BR" sz="2400" b="1" dirty="0" smtClean="0">
              <a:solidFill>
                <a:srgbClr val="336600"/>
              </a:solidFill>
              <a:latin typeface="Britannic Bold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pt-BR" sz="2200" b="1" dirty="0" smtClean="0">
                <a:solidFill>
                  <a:srgbClr val="006600"/>
                </a:solidFill>
              </a:rPr>
              <a:t>                           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pt-BR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         		OBRIGADA.......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pt-BR" b="1" dirty="0" smtClean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algn="ctr" eaLnBrk="1" hangingPunct="1">
              <a:lnSpc>
                <a:spcPct val="55000"/>
              </a:lnSpc>
              <a:spcBef>
                <a:spcPct val="50000"/>
              </a:spcBef>
              <a:buFontTx/>
              <a:buNone/>
            </a:pPr>
            <a:r>
              <a:rPr lang="pt-BR" b="1" dirty="0" smtClean="0">
                <a:solidFill>
                  <a:srgbClr val="FF0000"/>
                </a:solidFill>
              </a:rPr>
              <a:t>Maria </a:t>
            </a:r>
            <a:r>
              <a:rPr lang="pt-BR" b="1" dirty="0" err="1" smtClean="0">
                <a:solidFill>
                  <a:srgbClr val="FF0000"/>
                </a:solidFill>
              </a:rPr>
              <a:t>Arlene</a:t>
            </a:r>
            <a:r>
              <a:rPr lang="pt-BR" b="1" dirty="0" smtClean="0">
                <a:solidFill>
                  <a:srgbClr val="FF0000"/>
                </a:solidFill>
              </a:rPr>
              <a:t> </a:t>
            </a:r>
            <a:r>
              <a:rPr lang="pt-BR" b="1" dirty="0" err="1" smtClean="0">
                <a:solidFill>
                  <a:srgbClr val="FF0000"/>
                </a:solidFill>
              </a:rPr>
              <a:t>Pagani</a:t>
            </a:r>
            <a:endParaRPr lang="pt-BR" b="1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55000"/>
              </a:lnSpc>
              <a:spcBef>
                <a:spcPct val="50000"/>
              </a:spcBef>
              <a:buFontTx/>
              <a:buNone/>
            </a:pPr>
            <a:r>
              <a:rPr lang="pt-BR" b="1" dirty="0" smtClean="0">
                <a:solidFill>
                  <a:srgbClr val="FF0000"/>
                </a:solidFill>
              </a:rPr>
              <a:t>Gerente de Coordena</a:t>
            </a:r>
            <a:r>
              <a:rPr lang="pt-BR" b="1" dirty="0" smtClean="0">
                <a:solidFill>
                  <a:srgbClr val="FF0000"/>
                </a:solidFill>
                <a:latin typeface="Arial" charset="0"/>
              </a:rPr>
              <a:t>ç</a:t>
            </a:r>
            <a:r>
              <a:rPr lang="pt-BR" b="1" dirty="0" smtClean="0">
                <a:solidFill>
                  <a:srgbClr val="FF0000"/>
                </a:solidFill>
              </a:rPr>
              <a:t>ão da Aten</a:t>
            </a:r>
            <a:r>
              <a:rPr lang="pt-BR" b="1" dirty="0" smtClean="0">
                <a:solidFill>
                  <a:srgbClr val="FF0000"/>
                </a:solidFill>
                <a:latin typeface="Arial" charset="0"/>
              </a:rPr>
              <a:t>ç</a:t>
            </a:r>
            <a:r>
              <a:rPr lang="pt-BR" b="1" dirty="0" smtClean="0">
                <a:solidFill>
                  <a:srgbClr val="FF0000"/>
                </a:solidFill>
              </a:rPr>
              <a:t>ão B</a:t>
            </a:r>
            <a:r>
              <a:rPr lang="pt-BR" b="1" dirty="0" smtClean="0">
                <a:solidFill>
                  <a:srgbClr val="FF0000"/>
                </a:solidFill>
                <a:latin typeface="Arial" charset="0"/>
              </a:rPr>
              <a:t>á</a:t>
            </a:r>
            <a:r>
              <a:rPr lang="pt-BR" b="1" dirty="0" smtClean="0">
                <a:solidFill>
                  <a:srgbClr val="FF0000"/>
                </a:solidFill>
              </a:rPr>
              <a:t>sica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pt-BR" b="1" dirty="0" smtClean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pt-BR" b="1" dirty="0" smtClean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pt-BR" b="1" smtClean="0">
                <a:solidFill>
                  <a:srgbClr val="006600"/>
                </a:solidFill>
                <a:latin typeface="Arial" charset="0"/>
                <a:cs typeface="Arial" charset="0"/>
              </a:rPr>
              <a:t>  </a:t>
            </a:r>
            <a:r>
              <a:rPr lang="pt-BR" b="1" smtClean="0">
                <a:solidFill>
                  <a:srgbClr val="FF0000"/>
                </a:solidFill>
                <a:latin typeface="Arial" charset="0"/>
                <a:cs typeface="Arial" charset="0"/>
              </a:rPr>
              <a:t>www.saude.sc.gov.br</a:t>
            </a:r>
            <a:endParaRPr lang="pt-BR" b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pt-BR" sz="2400" b="1" dirty="0" smtClean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algn="ctr" eaLnBrk="1" hangingPunct="1">
              <a:lnSpc>
                <a:spcPct val="55000"/>
              </a:lnSpc>
              <a:spcBef>
                <a:spcPct val="50000"/>
              </a:spcBef>
              <a:buFontTx/>
              <a:buNone/>
            </a:pPr>
            <a:r>
              <a:rPr lang="pt-BR" sz="2400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Fone: 48 3212-1695 </a:t>
            </a:r>
          </a:p>
          <a:p>
            <a:pPr algn="ctr" eaLnBrk="1" hangingPunct="1">
              <a:lnSpc>
                <a:spcPct val="55000"/>
              </a:lnSpc>
              <a:spcBef>
                <a:spcPct val="50000"/>
              </a:spcBef>
              <a:buFontTx/>
              <a:buNone/>
            </a:pPr>
            <a:r>
              <a:rPr lang="pt-BR" sz="2400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Email: </a:t>
            </a:r>
            <a:r>
              <a:rPr lang="pt-BR" sz="2400" b="1" dirty="0" err="1" smtClean="0">
                <a:solidFill>
                  <a:srgbClr val="006600"/>
                </a:solidFill>
                <a:latin typeface="Arial" charset="0"/>
                <a:cs typeface="Arial" charset="0"/>
              </a:rPr>
              <a:t>geabs</a:t>
            </a:r>
            <a:r>
              <a:rPr lang="pt-BR" sz="2400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 @</a:t>
            </a:r>
            <a:r>
              <a:rPr lang="pt-BR" sz="2400" b="1" dirty="0" err="1" smtClean="0">
                <a:solidFill>
                  <a:srgbClr val="006600"/>
                </a:solidFill>
                <a:latin typeface="Arial" charset="0"/>
                <a:cs typeface="Arial" charset="0"/>
              </a:rPr>
              <a:t>saude</a:t>
            </a:r>
            <a:r>
              <a:rPr lang="pt-BR" sz="2400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.sc.</a:t>
            </a:r>
            <a:r>
              <a:rPr lang="pt-BR" sz="2400" b="1" dirty="0" err="1" smtClean="0">
                <a:solidFill>
                  <a:srgbClr val="006600"/>
                </a:solidFill>
                <a:latin typeface="Arial" charset="0"/>
                <a:cs typeface="Arial" charset="0"/>
              </a:rPr>
              <a:t>gov.br</a:t>
            </a:r>
            <a:endParaRPr lang="pt-BR" sz="2400" b="1" dirty="0" smtClean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algn="ctr" eaLnBrk="1" hangingPunct="1">
              <a:lnSpc>
                <a:spcPct val="55000"/>
              </a:lnSpc>
              <a:spcBef>
                <a:spcPct val="50000"/>
              </a:spcBef>
              <a:buFontTx/>
              <a:buNone/>
            </a:pPr>
            <a:endParaRPr lang="pt-BR" sz="2400" b="1" dirty="0" smtClean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algn="ctr" eaLnBrk="1" hangingPunct="1">
              <a:lnSpc>
                <a:spcPct val="55000"/>
              </a:lnSpc>
              <a:spcBef>
                <a:spcPct val="50000"/>
              </a:spcBef>
              <a:buFontTx/>
              <a:buNone/>
            </a:pPr>
            <a:endParaRPr lang="pt-BR" sz="2000" b="1" dirty="0" smtClean="0">
              <a:solidFill>
                <a:srgbClr val="006600"/>
              </a:solidFill>
            </a:endParaRPr>
          </a:p>
          <a:p>
            <a:pPr algn="ctr" eaLnBrk="1" hangingPunct="1">
              <a:lnSpc>
                <a:spcPct val="55000"/>
              </a:lnSpc>
              <a:spcBef>
                <a:spcPct val="50000"/>
              </a:spcBef>
              <a:buFontTx/>
              <a:buNone/>
            </a:pPr>
            <a:endParaRPr lang="pt-BR" sz="2000" dirty="0" smtClean="0">
              <a:solidFill>
                <a:srgbClr val="006600"/>
              </a:solidFill>
            </a:endParaRPr>
          </a:p>
          <a:p>
            <a:pPr algn="r" eaLnBrk="1" hangingPunct="1">
              <a:lnSpc>
                <a:spcPct val="105000"/>
              </a:lnSpc>
              <a:spcBef>
                <a:spcPct val="0"/>
              </a:spcBef>
              <a:buFontTx/>
              <a:buNone/>
            </a:pPr>
            <a:endParaRPr lang="pt-BR" sz="2400" dirty="0" smtClean="0">
              <a:solidFill>
                <a:srgbClr val="CC0000"/>
              </a:solidFill>
            </a:endParaRPr>
          </a:p>
        </p:txBody>
      </p:sp>
      <p:sp>
        <p:nvSpPr>
          <p:cNvPr id="47107" name="Rectangle 7"/>
          <p:cNvSpPr>
            <a:spLocks noChangeArrowheads="1"/>
          </p:cNvSpPr>
          <p:nvPr/>
        </p:nvSpPr>
        <p:spPr bwMode="auto">
          <a:xfrm>
            <a:off x="1692275" y="476250"/>
            <a:ext cx="6096000" cy="711200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>
            <a:spAutoFit/>
            <a:flatTx/>
          </a:bodyPr>
          <a:lstStyle/>
          <a:p>
            <a:pPr algn="ctr" defTabSz="849313"/>
            <a:r>
              <a:rPr lang="pt-BR" sz="2000">
                <a:solidFill>
                  <a:schemeClr val="bg1"/>
                </a:solidFill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000">
                <a:solidFill>
                  <a:schemeClr val="bg1"/>
                </a:solidFill>
                <a:latin typeface="Albertus Xb (W1)" pitchFamily="34" charset="0"/>
              </a:rPr>
              <a:t>DA ATENÇÃO BÁSICA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Text Box 2"/>
          <p:cNvSpPr txBox="1">
            <a:spLocks noChangeArrowheads="1"/>
          </p:cNvSpPr>
          <p:nvPr/>
        </p:nvSpPr>
        <p:spPr bwMode="auto">
          <a:xfrm>
            <a:off x="323850" y="2276475"/>
            <a:ext cx="5400675" cy="3695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defTabSz="449263" eaLnBrk="1" hangingPunct="1">
              <a:buClr>
                <a:srgbClr val="7F7F7F"/>
              </a:buClr>
              <a:buSzPct val="100000"/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Arial Unicode MS" pitchFamily="34" charset="-128"/>
                <a:cs typeface="Tahoma" pitchFamily="34" charset="0"/>
              </a:rPr>
              <a:t>PT GM nº 648, 28/03/06</a:t>
            </a:r>
          </a:p>
          <a:p>
            <a:pPr defTabSz="449263" eaLnBrk="1" hangingPunct="1">
              <a:lnSpc>
                <a:spcPct val="150000"/>
              </a:lnSpc>
              <a:buClr>
                <a:srgbClr val="77933C"/>
              </a:buClr>
              <a:buSzPct val="100000"/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000" dirty="0">
              <a:solidFill>
                <a:schemeClr val="tx1"/>
              </a:solidFill>
              <a:latin typeface="Tahoma" pitchFamily="34" charset="0"/>
              <a:ea typeface="Arial Unicode MS" pitchFamily="34" charset="-128"/>
              <a:cs typeface="Tahoma" pitchFamily="34" charset="0"/>
            </a:endParaRPr>
          </a:p>
          <a:p>
            <a:pPr algn="ctr" defTabSz="449263" eaLnBrk="1" hangingPunct="1">
              <a:lnSpc>
                <a:spcPct val="150000"/>
              </a:lnSpc>
              <a:buClr>
                <a:srgbClr val="77933C"/>
              </a:buClr>
              <a:buSzPct val="100000"/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Aprova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a </a:t>
            </a: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Política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</a:t>
            </a: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Nacional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de </a:t>
            </a: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Atenção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</a:t>
            </a: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Primária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, </a:t>
            </a: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estabelecendo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a </a:t>
            </a: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revisão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de </a:t>
            </a: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diretrizes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e </a:t>
            </a: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normas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</a:t>
            </a: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para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a </a:t>
            </a: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organização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</a:t>
            </a: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da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</a:t>
            </a: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Atenção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</a:t>
            </a: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Primária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, </a:t>
            </a: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para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a </a:t>
            </a: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Estratégia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 </a:t>
            </a: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Saúde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</a:t>
            </a: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da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</a:t>
            </a: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Família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(ESF) e </a:t>
            </a: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Equipes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de </a:t>
            </a: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Agentes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</a:t>
            </a: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Comunitários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de </a:t>
            </a:r>
            <a:r>
              <a:rPr lang="en-GB" sz="20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Saúde</a:t>
            </a:r>
            <a:r>
              <a:rPr lang="en-GB" sz="20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(EACS)</a:t>
            </a:r>
          </a:p>
        </p:txBody>
      </p:sp>
      <p:sp>
        <p:nvSpPr>
          <p:cNvPr id="152579" name="Rectangle 3"/>
          <p:cNvSpPr>
            <a:spLocks noChangeArrowheads="1"/>
          </p:cNvSpPr>
          <p:nvPr/>
        </p:nvSpPr>
        <p:spPr bwMode="auto">
          <a:xfrm>
            <a:off x="928688" y="357188"/>
            <a:ext cx="7572375" cy="946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defTabSz="449263" eaLnBrk="1" hangingPunct="1">
              <a:buClr>
                <a:srgbClr val="FFFF00"/>
              </a:buClr>
              <a:buSzPct val="100000"/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800">
                <a:solidFill>
                  <a:srgbClr val="000000"/>
                </a:solidFill>
                <a:latin typeface="Tahoma" pitchFamily="34" charset="0"/>
                <a:ea typeface="Arial Unicode MS" pitchFamily="34" charset="-128"/>
                <a:cs typeface="Lucida Sans Unicode" pitchFamily="34" charset="0"/>
              </a:rPr>
              <a:t> </a:t>
            </a:r>
            <a:r>
              <a:rPr lang="en-GB" sz="28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Arial Unicode MS" pitchFamily="34" charset="-128"/>
                <a:cs typeface="Tahoma" pitchFamily="34" charset="0"/>
              </a:rPr>
              <a:t>POLÍTICA NACIONAL DE </a:t>
            </a:r>
          </a:p>
          <a:p>
            <a:pPr algn="ctr" defTabSz="449263" eaLnBrk="1" hangingPunct="1">
              <a:buClr>
                <a:srgbClr val="FFFF00"/>
              </a:buClr>
              <a:buSzPct val="100000"/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8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Arial Unicode MS" pitchFamily="34" charset="-128"/>
                <a:cs typeface="Tahoma" pitchFamily="34" charset="0"/>
              </a:rPr>
              <a:t>ATENÇÃO PRIMÁRIA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481513" y="3048000"/>
            <a:ext cx="180975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pt-BR" b="0">
              <a:solidFill>
                <a:schemeClr val="tx1"/>
              </a:solidFill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967038" y="4643438"/>
            <a:ext cx="184150" cy="314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pt-BR" b="0">
              <a:solidFill>
                <a:schemeClr val="tx1"/>
              </a:solidFill>
            </a:endParaRP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63" y="1752600"/>
            <a:ext cx="2654300" cy="3981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Text Box 2"/>
          <p:cNvSpPr txBox="1">
            <a:spLocks noChangeArrowheads="1"/>
          </p:cNvSpPr>
          <p:nvPr/>
        </p:nvSpPr>
        <p:spPr bwMode="auto">
          <a:xfrm>
            <a:off x="1403350" y="527050"/>
            <a:ext cx="59404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defTabSz="449263" eaLnBrk="1" hangingPunct="1">
              <a:buClr>
                <a:srgbClr val="C00000"/>
              </a:buClr>
              <a:buSzPct val="100000"/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8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Arial Unicode MS" pitchFamily="34" charset="-128"/>
                <a:cs typeface="Tahoma" pitchFamily="34" charset="0"/>
              </a:rPr>
              <a:t>ATENÇÃO PRIMÁRIA</a:t>
            </a:r>
          </a:p>
        </p:txBody>
      </p:sp>
      <p:sp>
        <p:nvSpPr>
          <p:cNvPr id="154627" name="Text Box 3"/>
          <p:cNvSpPr txBox="1">
            <a:spLocks noChangeArrowheads="1"/>
          </p:cNvSpPr>
          <p:nvPr/>
        </p:nvSpPr>
        <p:spPr bwMode="auto">
          <a:xfrm>
            <a:off x="179388" y="1412875"/>
            <a:ext cx="8393112" cy="46494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49263" eaLnBrk="1" hangingPunct="1">
              <a:lnSpc>
                <a:spcPct val="90000"/>
              </a:lnSpc>
              <a:spcBef>
                <a:spcPts val="800"/>
              </a:spcBef>
              <a:buClr>
                <a:srgbClr val="89898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Arial Unicode MS" pitchFamily="34" charset="-128"/>
                <a:cs typeface="Tahoma" pitchFamily="34" charset="0"/>
              </a:rPr>
              <a:t>Conceito</a:t>
            </a:r>
            <a:endParaRPr lang="en-GB" sz="24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Arial Unicode MS" pitchFamily="34" charset="-128"/>
              <a:cs typeface="Tahoma" pitchFamily="34" charset="0"/>
            </a:endParaRPr>
          </a:p>
          <a:p>
            <a:pPr algn="just" defTabSz="449263" eaLnBrk="1" hangingPunct="1">
              <a:lnSpc>
                <a:spcPct val="90000"/>
              </a:lnSpc>
              <a:spcBef>
                <a:spcPts val="500"/>
              </a:spcBef>
              <a:buClr>
                <a:srgbClr val="77933C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“A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Atenção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Básica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caracteriza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-se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por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um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conjunto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de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ações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de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saúde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, no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âmbito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individual e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coletivo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,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que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abrangem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a </a:t>
            </a:r>
            <a:r>
              <a:rPr lang="en-GB" dirty="0" err="1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promoção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e a </a:t>
            </a:r>
            <a:r>
              <a:rPr lang="en-GB" dirty="0" err="1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proteção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da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saúde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, a </a:t>
            </a:r>
            <a:r>
              <a:rPr lang="en-GB" dirty="0" err="1">
                <a:solidFill>
                  <a:srgbClr val="CC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prevenção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de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agravos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, o </a:t>
            </a:r>
            <a:r>
              <a:rPr lang="en-GB" dirty="0" err="1">
                <a:solidFill>
                  <a:srgbClr val="CC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diagnóstico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, o </a:t>
            </a:r>
            <a:r>
              <a:rPr lang="en-GB" dirty="0" err="1">
                <a:solidFill>
                  <a:srgbClr val="CC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tratamento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, a </a:t>
            </a:r>
            <a:r>
              <a:rPr lang="en-GB" dirty="0" err="1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reabilitação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e a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manutenção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da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saúde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</a:t>
            </a:r>
          </a:p>
          <a:p>
            <a:pPr algn="just" defTabSz="449263" eaLnBrk="1" hangingPunct="1">
              <a:lnSpc>
                <a:spcPct val="90000"/>
              </a:lnSpc>
              <a:spcBef>
                <a:spcPts val="500"/>
              </a:spcBef>
              <a:buClr>
                <a:srgbClr val="77933C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dirty="0">
              <a:solidFill>
                <a:srgbClr val="77933C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algn="just" defTabSz="449263" eaLnBrk="1" hangingPunct="1">
              <a:lnSpc>
                <a:spcPct val="90000"/>
              </a:lnSpc>
              <a:spcBef>
                <a:spcPts val="500"/>
              </a:spcBef>
              <a:buClr>
                <a:srgbClr val="77933C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Desenvolve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-se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por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meio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do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exercício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de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práticas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CC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gerenciais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e </a:t>
            </a:r>
            <a:r>
              <a:rPr lang="en-GB" dirty="0" err="1">
                <a:solidFill>
                  <a:srgbClr val="CC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sanitárias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democráticas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e </a:t>
            </a:r>
            <a:r>
              <a:rPr lang="en-GB" dirty="0" err="1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participativas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, sob forma de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trabalho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em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equipe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,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dirigidas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a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populações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de </a:t>
            </a:r>
            <a:r>
              <a:rPr lang="en-GB" dirty="0" err="1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territórios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bem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delimitados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,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pelas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quais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assume a </a:t>
            </a:r>
            <a:r>
              <a:rPr lang="en-GB" dirty="0" err="1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responsabilidade</a:t>
            </a:r>
            <a:r>
              <a:rPr lang="en-GB" dirty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sanitária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,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considerando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a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dinamicidade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existente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no </a:t>
            </a:r>
            <a:r>
              <a:rPr lang="en-GB" dirty="0" err="1">
                <a:solidFill>
                  <a:srgbClr val="CC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território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em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que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vivem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essas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 smtClean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populações</a:t>
            </a:r>
            <a:r>
              <a:rPr lang="en-GB" dirty="0" smtClean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</a:t>
            </a:r>
          </a:p>
          <a:p>
            <a:pPr algn="just" defTabSz="449263" eaLnBrk="1" hangingPunct="1">
              <a:lnSpc>
                <a:spcPct val="90000"/>
              </a:lnSpc>
              <a:spcBef>
                <a:spcPts val="500"/>
              </a:spcBef>
              <a:buClr>
                <a:srgbClr val="77933C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dirty="0" smtClean="0">
              <a:solidFill>
                <a:srgbClr val="77933C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algn="just" defTabSz="449263" eaLnBrk="1" hangingPunct="1">
              <a:lnSpc>
                <a:spcPct val="90000"/>
              </a:lnSpc>
              <a:spcBef>
                <a:spcPts val="500"/>
              </a:spcBef>
              <a:buClr>
                <a:srgbClr val="77933C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dirty="0" smtClean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É 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o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contato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preferencial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dos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usuários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com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os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sistemas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de </a:t>
            </a:r>
            <a:r>
              <a:rPr lang="en-GB" dirty="0" err="1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saúde</a:t>
            </a:r>
            <a:r>
              <a:rPr lang="en-GB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.”</a:t>
            </a:r>
          </a:p>
          <a:p>
            <a:pPr algn="just" defTabSz="449263" eaLnBrk="1" hangingPunct="1">
              <a:lnSpc>
                <a:spcPct val="90000"/>
              </a:lnSpc>
              <a:spcBef>
                <a:spcPts val="500"/>
              </a:spcBef>
              <a:buClr>
                <a:srgbClr val="77933C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dirty="0">
              <a:solidFill>
                <a:srgbClr val="77933C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algn="just" defTabSz="449263" eaLnBrk="1" hangingPunct="1">
              <a:lnSpc>
                <a:spcPct val="90000"/>
              </a:lnSpc>
              <a:spcBef>
                <a:spcPts val="450"/>
              </a:spcBef>
              <a:buClr>
                <a:srgbClr val="77933C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dirty="0">
                <a:solidFill>
                  <a:srgbClr val="77933C"/>
                </a:solidFill>
                <a:latin typeface="Tahoma" pitchFamily="34" charset="0"/>
                <a:ea typeface="Arial Unicode MS" pitchFamily="34" charset="-128"/>
                <a:cs typeface="Tahoma" pitchFamily="34" charset="0"/>
              </a:rPr>
              <a:t>(</a:t>
            </a:r>
            <a:r>
              <a:rPr lang="en-GB" sz="1400" dirty="0" err="1">
                <a:solidFill>
                  <a:srgbClr val="77933C"/>
                </a:solidFill>
                <a:latin typeface="Tahoma" pitchFamily="34" charset="0"/>
                <a:ea typeface="Arial Unicode MS" pitchFamily="34" charset="-128"/>
                <a:cs typeface="Tahoma" pitchFamily="34" charset="0"/>
              </a:rPr>
              <a:t>Política</a:t>
            </a:r>
            <a:r>
              <a:rPr lang="en-GB" sz="1400" dirty="0">
                <a:solidFill>
                  <a:srgbClr val="77933C"/>
                </a:solidFill>
                <a:latin typeface="Tahoma" pitchFamily="34" charset="0"/>
                <a:ea typeface="Arial Unicode MS" pitchFamily="34" charset="-128"/>
                <a:cs typeface="Tahoma" pitchFamily="34" charset="0"/>
              </a:rPr>
              <a:t> </a:t>
            </a:r>
            <a:r>
              <a:rPr lang="en-GB" sz="1400" dirty="0" err="1">
                <a:solidFill>
                  <a:srgbClr val="77933C"/>
                </a:solidFill>
                <a:latin typeface="Tahoma" pitchFamily="34" charset="0"/>
                <a:ea typeface="Arial Unicode MS" pitchFamily="34" charset="-128"/>
                <a:cs typeface="Tahoma" pitchFamily="34" charset="0"/>
              </a:rPr>
              <a:t>Nacional</a:t>
            </a:r>
            <a:r>
              <a:rPr lang="en-GB" sz="1400" dirty="0">
                <a:solidFill>
                  <a:srgbClr val="77933C"/>
                </a:solidFill>
                <a:latin typeface="Tahoma" pitchFamily="34" charset="0"/>
                <a:ea typeface="Arial Unicode MS" pitchFamily="34" charset="-128"/>
                <a:cs typeface="Tahoma" pitchFamily="34" charset="0"/>
              </a:rPr>
              <a:t> de </a:t>
            </a:r>
            <a:r>
              <a:rPr lang="en-GB" sz="1400" dirty="0" err="1">
                <a:solidFill>
                  <a:srgbClr val="77933C"/>
                </a:solidFill>
                <a:latin typeface="Tahoma" pitchFamily="34" charset="0"/>
                <a:ea typeface="Arial Unicode MS" pitchFamily="34" charset="-128"/>
                <a:cs typeface="Tahoma" pitchFamily="34" charset="0"/>
              </a:rPr>
              <a:t>Atenção</a:t>
            </a:r>
            <a:r>
              <a:rPr lang="en-GB" sz="1400" dirty="0">
                <a:solidFill>
                  <a:srgbClr val="77933C"/>
                </a:solidFill>
                <a:latin typeface="Tahoma" pitchFamily="34" charset="0"/>
                <a:ea typeface="Arial Unicode MS" pitchFamily="34" charset="-128"/>
                <a:cs typeface="Tahoma" pitchFamily="34" charset="0"/>
              </a:rPr>
              <a:t> </a:t>
            </a:r>
            <a:r>
              <a:rPr lang="en-GB" sz="1400" dirty="0" err="1">
                <a:solidFill>
                  <a:srgbClr val="77933C"/>
                </a:solidFill>
                <a:latin typeface="Tahoma" pitchFamily="34" charset="0"/>
                <a:ea typeface="Arial Unicode MS" pitchFamily="34" charset="-128"/>
                <a:cs typeface="Tahoma" pitchFamily="34" charset="0"/>
              </a:rPr>
              <a:t>Básica</a:t>
            </a:r>
            <a:r>
              <a:rPr lang="en-GB" sz="1400" dirty="0">
                <a:solidFill>
                  <a:srgbClr val="77933C"/>
                </a:solidFill>
                <a:latin typeface="Tahoma" pitchFamily="34" charset="0"/>
                <a:ea typeface="Arial Unicode MS" pitchFamily="34" charset="-128"/>
                <a:cs typeface="Tahoma" pitchFamily="34" charset="0"/>
              </a:rPr>
              <a:t> - BRASIL, 2006</a:t>
            </a:r>
            <a:r>
              <a:rPr lang="en-GB" sz="1600" dirty="0">
                <a:solidFill>
                  <a:srgbClr val="77933C"/>
                </a:solidFill>
                <a:latin typeface="Tahoma" pitchFamily="34" charset="0"/>
                <a:ea typeface="Arial Unicode MS" pitchFamily="34" charset="-128"/>
                <a:cs typeface="Tahoma" pitchFamily="34" charset="0"/>
              </a:rPr>
              <a:t>) </a:t>
            </a:r>
          </a:p>
          <a:p>
            <a:pPr algn="just" defTabSz="449263" eaLnBrk="1" hangingPunct="1">
              <a:lnSpc>
                <a:spcPct val="90000"/>
              </a:lnSpc>
              <a:spcBef>
                <a:spcPts val="450"/>
              </a:spcBef>
              <a:buClr>
                <a:srgbClr val="77933C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1600" dirty="0">
              <a:solidFill>
                <a:srgbClr val="77933C"/>
              </a:solidFill>
              <a:latin typeface="Tahoma" pitchFamily="34" charset="0"/>
              <a:ea typeface="Arial Unicode MS" pitchFamily="34" charset="-128"/>
              <a:cs typeface="Tahoma" pitchFamily="34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16800" y="0"/>
            <a:ext cx="1511300" cy="180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Text Box 2"/>
          <p:cNvSpPr txBox="1">
            <a:spLocks noChangeArrowheads="1"/>
          </p:cNvSpPr>
          <p:nvPr/>
        </p:nvSpPr>
        <p:spPr bwMode="auto">
          <a:xfrm>
            <a:off x="571500" y="449263"/>
            <a:ext cx="7772400" cy="1128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defTabSz="449263" eaLnBrk="1" hangingPunct="1">
              <a:buClr>
                <a:srgbClr val="C00000"/>
              </a:buClr>
              <a:buSzPct val="100000"/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8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ATENÇÃO PRIMÁRIA</a:t>
            </a:r>
          </a:p>
          <a:p>
            <a:pPr algn="ctr" defTabSz="449263" eaLnBrk="1" hangingPunct="1">
              <a:buClr>
                <a:srgbClr val="C00000"/>
              </a:buClr>
              <a:buSzPct val="100000"/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400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Arial Unicode MS" pitchFamily="34" charset="-128"/>
              <a:cs typeface="Tahoma" pitchFamily="34" charset="0"/>
            </a:endParaRPr>
          </a:p>
        </p:txBody>
      </p:sp>
      <p:sp>
        <p:nvSpPr>
          <p:cNvPr id="156675" name="Text Box 3"/>
          <p:cNvSpPr txBox="1">
            <a:spLocks noChangeArrowheads="1"/>
          </p:cNvSpPr>
          <p:nvPr/>
        </p:nvSpPr>
        <p:spPr bwMode="auto">
          <a:xfrm>
            <a:off x="500063" y="1571625"/>
            <a:ext cx="8072437" cy="3932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49263" eaLnBrk="1" hangingPunct="1">
              <a:spcBef>
                <a:spcPts val="800"/>
              </a:spcBef>
              <a:buClr>
                <a:srgbClr val="89898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3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Arial Unicode MS" pitchFamily="34" charset="-128"/>
                <a:cs typeface="Arial" pitchFamily="34" charset="0"/>
              </a:rPr>
              <a:t>Princípios</a:t>
            </a:r>
            <a:endParaRPr lang="en-GB" sz="32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algn="just" defTabSz="449263" eaLnBrk="1" hangingPunct="1">
              <a:spcBef>
                <a:spcPts val="500"/>
              </a:spcBef>
              <a:buClr>
                <a:srgbClr val="77933C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dirty="0" err="1">
                <a:solidFill>
                  <a:srgbClr val="FF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Orienta</a:t>
            </a:r>
            <a:r>
              <a:rPr lang="en-GB" sz="2000" dirty="0">
                <a:solidFill>
                  <a:srgbClr val="FF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-se : </a:t>
            </a:r>
          </a:p>
          <a:p>
            <a:pPr algn="just" defTabSz="449263" eaLnBrk="1" hangingPunct="1">
              <a:spcBef>
                <a:spcPts val="500"/>
              </a:spcBef>
              <a:buClr>
                <a:srgbClr val="77933C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0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defTabSz="449263" eaLnBrk="1" hangingPunct="1"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Pelos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princípios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do SUS: </a:t>
            </a:r>
          </a:p>
          <a:p>
            <a:pPr defTabSz="449263" eaLnBrk="1" hangingPunct="1"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000" dirty="0"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defTabSz="449263" eaLnBrk="1" hangingPunct="1"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universalidade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</a:p>
          <a:p>
            <a:pPr defTabSz="449263" eaLnBrk="1" hangingPunct="1"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eqüidade</a:t>
            </a:r>
            <a:endParaRPr lang="en-GB" sz="2000" dirty="0"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defTabSz="449263" eaLnBrk="1" hangingPunct="1"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integralidade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</a:p>
          <a:p>
            <a:pPr defTabSz="449263" eaLnBrk="1" hangingPunct="1"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 </a:t>
            </a:r>
            <a:r>
              <a:rPr lang="en-GB" sz="20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participação</a:t>
            </a:r>
            <a:r>
              <a:rPr lang="en-GB" sz="20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social.</a:t>
            </a:r>
          </a:p>
          <a:p>
            <a:pPr defTabSz="449263" eaLnBrk="1" hangingPunct="1"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000" dirty="0"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Text Box 2"/>
          <p:cNvSpPr txBox="1">
            <a:spLocks noChangeArrowheads="1"/>
          </p:cNvSpPr>
          <p:nvPr/>
        </p:nvSpPr>
        <p:spPr bwMode="auto">
          <a:xfrm>
            <a:off x="571500" y="560388"/>
            <a:ext cx="7772400" cy="519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defTabSz="449263" eaLnBrk="1" hangingPunct="1">
              <a:buClr>
                <a:srgbClr val="C00000"/>
              </a:buClr>
              <a:buSzPct val="100000"/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8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ATENÇÃO PRIMÁRIA</a:t>
            </a:r>
          </a:p>
        </p:txBody>
      </p:sp>
      <p:sp>
        <p:nvSpPr>
          <p:cNvPr id="162819" name="Text Box 3"/>
          <p:cNvSpPr txBox="1">
            <a:spLocks noChangeArrowheads="1"/>
          </p:cNvSpPr>
          <p:nvPr/>
        </p:nvSpPr>
        <p:spPr bwMode="auto">
          <a:xfrm>
            <a:off x="500063" y="1268413"/>
            <a:ext cx="8072437" cy="587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49263" eaLnBrk="1" hangingPunct="1">
              <a:spcBef>
                <a:spcPts val="600"/>
              </a:spcBef>
              <a:buClr>
                <a:srgbClr val="89898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Arial Unicode MS" pitchFamily="34" charset="-128"/>
                <a:cs typeface="Tahoma" pitchFamily="34" charset="0"/>
              </a:rPr>
              <a:t>FUNÇÕES ESSENCIAIS </a:t>
            </a:r>
            <a:r>
              <a:rPr lang="en-GB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Arial Unicode MS" pitchFamily="34" charset="-128"/>
                <a:cs typeface="Tahoma" pitchFamily="34" charset="0"/>
              </a:rPr>
              <a:t>(Mendes, 2002):</a:t>
            </a: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Arial Unicode MS" pitchFamily="34" charset="-128"/>
                <a:cs typeface="Tahoma" pitchFamily="34" charset="0"/>
              </a:rPr>
              <a:t> </a:t>
            </a:r>
          </a:p>
          <a:p>
            <a:pPr algn="ctr" defTabSz="449263" eaLnBrk="1" hangingPunct="1">
              <a:spcBef>
                <a:spcPts val="600"/>
              </a:spcBef>
              <a:buClr>
                <a:srgbClr val="89898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4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Arial Unicode MS" pitchFamily="34" charset="-128"/>
              <a:cs typeface="Tahoma" pitchFamily="34" charset="0"/>
            </a:endParaRPr>
          </a:p>
          <a:p>
            <a:pPr defTabSz="449263" eaLnBrk="1" hangingPunct="1">
              <a:spcBef>
                <a:spcPts val="600"/>
              </a:spcBef>
              <a:buClr>
                <a:srgbClr val="C00000"/>
              </a:buClr>
              <a:buSzPct val="150000"/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Resolução</a:t>
            </a:r>
            <a:r>
              <a:rPr lang="en-GB" sz="24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: 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visa resolver a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grande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maioria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dos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problemas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de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saúde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da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população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;</a:t>
            </a:r>
          </a:p>
          <a:p>
            <a:pPr defTabSz="449263" eaLnBrk="1" hangingPunct="1">
              <a:spcBef>
                <a:spcPts val="600"/>
              </a:spcBef>
              <a:buClr>
                <a:srgbClr val="C00000"/>
              </a:buClr>
              <a:buSzPct val="150000"/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4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defTabSz="449263" eaLnBrk="1" hangingPunct="1">
              <a:spcBef>
                <a:spcPts val="600"/>
              </a:spcBef>
              <a:buClr>
                <a:srgbClr val="C00000"/>
              </a:buClr>
              <a:buSzPct val="150000"/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Organização</a:t>
            </a:r>
            <a:r>
              <a:rPr lang="en-GB" sz="24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: 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visa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organizar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os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fluxos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e contra-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fluxos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dos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usuários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pelos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diversos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pontos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de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atenção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à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saúde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, no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sistema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de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serviços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de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saúde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;</a:t>
            </a:r>
          </a:p>
          <a:p>
            <a:pPr defTabSz="449263" eaLnBrk="1" hangingPunct="1">
              <a:spcBef>
                <a:spcPts val="600"/>
              </a:spcBef>
              <a:buClr>
                <a:srgbClr val="C00000"/>
              </a:buClr>
              <a:buSzPct val="150000"/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400" dirty="0">
              <a:solidFill>
                <a:schemeClr val="tx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defTabSz="449263" eaLnBrk="1" hangingPunct="1">
              <a:spcBef>
                <a:spcPts val="600"/>
              </a:spcBef>
              <a:buClr>
                <a:srgbClr val="C00000"/>
              </a:buClr>
              <a:buSzPct val="150000"/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 dirty="0">
                <a:solidFill>
                  <a:srgbClr val="77933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Responsabilização</a:t>
            </a:r>
            <a:r>
              <a:rPr lang="en-GB" sz="2400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: 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visa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responsabilizar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-se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pela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saúde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dos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usuários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em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quaisquer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serviços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de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saúde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em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que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GB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estejam</a:t>
            </a:r>
            <a:r>
              <a:rPr lang="en-GB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.</a:t>
            </a:r>
            <a:r>
              <a:rPr lang="en-GB" sz="2400" b="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</a:p>
          <a:p>
            <a:pPr algn="just" defTabSz="449263" eaLnBrk="1" hangingPunct="1">
              <a:spcBef>
                <a:spcPts val="600"/>
              </a:spcBef>
              <a:buClr>
                <a:srgbClr val="89898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4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Arial Unicode MS" pitchFamily="34" charset="-128"/>
              <a:cs typeface="Tahoma" pitchFamily="34" charset="0"/>
            </a:endParaRPr>
          </a:p>
          <a:p>
            <a:pPr algn="just" defTabSz="449263" eaLnBrk="1" hangingPunct="1">
              <a:spcBef>
                <a:spcPts val="600"/>
              </a:spcBef>
              <a:buClr>
                <a:srgbClr val="89898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400" dirty="0">
              <a:solidFill>
                <a:srgbClr val="89898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ext Box 2"/>
          <p:cNvSpPr txBox="1">
            <a:spLocks noChangeArrowheads="1"/>
          </p:cNvSpPr>
          <p:nvPr/>
        </p:nvSpPr>
        <p:spPr bwMode="auto">
          <a:xfrm>
            <a:off x="971550" y="693738"/>
            <a:ext cx="7772400" cy="519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defTabSz="449263" eaLnBrk="1" hangingPunct="1">
              <a:buClr>
                <a:srgbClr val="C00000"/>
              </a:buClr>
              <a:buSzPct val="100000"/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8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ATENÇÃO PRIMÁRIA</a:t>
            </a:r>
          </a:p>
        </p:txBody>
      </p:sp>
      <p:sp>
        <p:nvSpPr>
          <p:cNvPr id="164867" name="Text Box 3"/>
          <p:cNvSpPr txBox="1">
            <a:spLocks noChangeArrowheads="1"/>
          </p:cNvSpPr>
          <p:nvPr/>
        </p:nvSpPr>
        <p:spPr bwMode="auto">
          <a:xfrm>
            <a:off x="500063" y="1571625"/>
            <a:ext cx="8072437" cy="430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49263" eaLnBrk="1" hangingPunct="1">
              <a:spcBef>
                <a:spcPts val="600"/>
              </a:spcBef>
              <a:buClr>
                <a:srgbClr val="89898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Arial Unicode MS" pitchFamily="34" charset="-128"/>
                <a:cs typeface="Tahoma" pitchFamily="34" charset="0"/>
              </a:rPr>
              <a:t>PRINCÍPIOS </a:t>
            </a:r>
            <a:r>
              <a:rPr lang="en-GB" sz="2400" dirty="0">
                <a:solidFill>
                  <a:srgbClr val="FF0000"/>
                </a:solidFill>
                <a:latin typeface="Tahoma" pitchFamily="34" charset="0"/>
                <a:ea typeface="Arial Unicode MS" pitchFamily="34" charset="-128"/>
                <a:cs typeface="Tahoma" pitchFamily="34" charset="0"/>
              </a:rPr>
              <a:t>(</a:t>
            </a:r>
            <a:r>
              <a:rPr lang="en-GB" sz="2400" dirty="0" err="1">
                <a:solidFill>
                  <a:srgbClr val="FF0000"/>
                </a:solidFill>
                <a:latin typeface="Tahoma" pitchFamily="34" charset="0"/>
                <a:ea typeface="Arial Unicode MS" pitchFamily="34" charset="-128"/>
                <a:cs typeface="Tahoma" pitchFamily="34" charset="0"/>
              </a:rPr>
              <a:t>Starfield</a:t>
            </a:r>
            <a:r>
              <a:rPr lang="en-GB" sz="2400" dirty="0">
                <a:solidFill>
                  <a:srgbClr val="FF0000"/>
                </a:solidFill>
                <a:latin typeface="Tahoma" pitchFamily="34" charset="0"/>
                <a:ea typeface="Arial Unicode MS" pitchFamily="34" charset="-128"/>
                <a:cs typeface="Tahoma" pitchFamily="34" charset="0"/>
              </a:rPr>
              <a:t>, 2002)</a:t>
            </a:r>
            <a:r>
              <a:rPr lang="en-GB" sz="2400" dirty="0">
                <a:solidFill>
                  <a:schemeClr val="tx1"/>
                </a:solidFill>
                <a:latin typeface="Tahoma" pitchFamily="34" charset="0"/>
                <a:ea typeface="Arial Unicode MS" pitchFamily="34" charset="-128"/>
                <a:cs typeface="Tahoma" pitchFamily="34" charset="0"/>
              </a:rPr>
              <a:t> </a:t>
            </a:r>
          </a:p>
          <a:p>
            <a:pPr algn="ctr" defTabSz="449263" eaLnBrk="1" hangingPunct="1">
              <a:spcBef>
                <a:spcPts val="600"/>
              </a:spcBef>
              <a:buClr>
                <a:srgbClr val="89898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400" dirty="0">
              <a:solidFill>
                <a:schemeClr val="tx1"/>
              </a:solidFill>
              <a:latin typeface="Tahoma" pitchFamily="34" charset="0"/>
              <a:ea typeface="Arial Unicode MS" pitchFamily="34" charset="-128"/>
              <a:cs typeface="Tahoma" pitchFamily="34" charset="0"/>
            </a:endParaRPr>
          </a:p>
          <a:p>
            <a:pPr marL="1427163" lvl="2" indent="-512763" defTabSz="449263" eaLnBrk="1" hangingPunct="1">
              <a:spcBef>
                <a:spcPts val="600"/>
              </a:spcBef>
              <a:buClr>
                <a:srgbClr val="C00000"/>
              </a:buClr>
              <a:buSzPct val="100000"/>
              <a:buFont typeface="Tahoma" pitchFamily="34" charset="0"/>
              <a:buAutoNum type="arabicPeriod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Primeiro</a:t>
            </a:r>
            <a:r>
              <a:rPr lang="en-GB" sz="24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</a:t>
            </a:r>
            <a:r>
              <a:rPr lang="en-GB" sz="24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contato</a:t>
            </a:r>
            <a:endParaRPr lang="en-GB" sz="2400" dirty="0">
              <a:latin typeface="Tahoma" pitchFamily="34" charset="0"/>
              <a:ea typeface="Arial Unicode MS" pitchFamily="34" charset="-128"/>
              <a:cs typeface="Tahoma" pitchFamily="34" charset="0"/>
            </a:endParaRPr>
          </a:p>
          <a:p>
            <a:pPr marL="1427163" lvl="2" indent="-512763" defTabSz="449263" eaLnBrk="1" hangingPunct="1">
              <a:spcBef>
                <a:spcPts val="600"/>
              </a:spcBef>
              <a:buClr>
                <a:srgbClr val="C00000"/>
              </a:buClr>
              <a:buSzPct val="100000"/>
              <a:buFont typeface="Tahoma" pitchFamily="34" charset="0"/>
              <a:buAutoNum type="arabicPeriod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Longitudinalidade</a:t>
            </a:r>
            <a:endParaRPr lang="en-GB" sz="2400" dirty="0">
              <a:latin typeface="Tahoma" pitchFamily="34" charset="0"/>
              <a:ea typeface="Arial Unicode MS" pitchFamily="34" charset="-128"/>
              <a:cs typeface="Tahoma" pitchFamily="34" charset="0"/>
            </a:endParaRPr>
          </a:p>
          <a:p>
            <a:pPr marL="1427163" lvl="2" indent="-512763" defTabSz="449263" eaLnBrk="1" hangingPunct="1">
              <a:spcBef>
                <a:spcPts val="600"/>
              </a:spcBef>
              <a:buClr>
                <a:srgbClr val="C00000"/>
              </a:buClr>
              <a:buSzPct val="100000"/>
              <a:buFont typeface="Tahoma" pitchFamily="34" charset="0"/>
              <a:buAutoNum type="arabicPeriod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Integralidade</a:t>
            </a:r>
            <a:endParaRPr lang="en-GB" sz="2400" dirty="0">
              <a:latin typeface="Tahoma" pitchFamily="34" charset="0"/>
              <a:ea typeface="Arial Unicode MS" pitchFamily="34" charset="-128"/>
              <a:cs typeface="Tahoma" pitchFamily="34" charset="0"/>
            </a:endParaRPr>
          </a:p>
          <a:p>
            <a:pPr marL="1427163" lvl="2" indent="-512763" defTabSz="449263" eaLnBrk="1" hangingPunct="1">
              <a:spcBef>
                <a:spcPts val="600"/>
              </a:spcBef>
              <a:buClr>
                <a:srgbClr val="C00000"/>
              </a:buClr>
              <a:buSzPct val="100000"/>
              <a:buFont typeface="Tahoma" pitchFamily="34" charset="0"/>
              <a:buAutoNum type="arabicPeriod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Coordenação</a:t>
            </a:r>
            <a:r>
              <a:rPr lang="en-GB" sz="24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do </a:t>
            </a:r>
            <a:r>
              <a:rPr lang="en-GB" sz="24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Cuidado</a:t>
            </a:r>
            <a:endParaRPr lang="en-GB" sz="2400" dirty="0">
              <a:latin typeface="Tahoma" pitchFamily="34" charset="0"/>
              <a:ea typeface="Arial Unicode MS" pitchFamily="34" charset="-128"/>
              <a:cs typeface="Tahoma" pitchFamily="34" charset="0"/>
            </a:endParaRPr>
          </a:p>
          <a:p>
            <a:pPr marL="1427163" lvl="2" indent="-512763" defTabSz="449263" eaLnBrk="1" hangingPunct="1">
              <a:spcBef>
                <a:spcPts val="600"/>
              </a:spcBef>
              <a:buClr>
                <a:srgbClr val="C00000"/>
              </a:buClr>
              <a:buSzPct val="100000"/>
              <a:buFont typeface="Tahoma" pitchFamily="34" charset="0"/>
              <a:buAutoNum type="arabicPeriod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Orientação</a:t>
            </a:r>
            <a:r>
              <a:rPr lang="en-GB" sz="24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familiar</a:t>
            </a:r>
          </a:p>
          <a:p>
            <a:pPr marL="1427163" lvl="2" indent="-512763" defTabSz="449263" eaLnBrk="1" hangingPunct="1">
              <a:spcBef>
                <a:spcPts val="600"/>
              </a:spcBef>
              <a:buClr>
                <a:srgbClr val="C00000"/>
              </a:buClr>
              <a:buSzPct val="100000"/>
              <a:buFont typeface="Tahoma" pitchFamily="34" charset="0"/>
              <a:buAutoNum type="arabicPeriod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Orientação</a:t>
            </a:r>
            <a:r>
              <a:rPr lang="en-GB" sz="2400" dirty="0">
                <a:latin typeface="Tahoma" pitchFamily="34" charset="0"/>
                <a:ea typeface="Arial Unicode MS" pitchFamily="34" charset="-128"/>
                <a:cs typeface="Tahoma" pitchFamily="34" charset="0"/>
              </a:rPr>
              <a:t> </a:t>
            </a:r>
            <a:r>
              <a:rPr lang="en-GB" sz="2400" dirty="0" err="1">
                <a:latin typeface="Tahoma" pitchFamily="34" charset="0"/>
                <a:ea typeface="Arial Unicode MS" pitchFamily="34" charset="-128"/>
                <a:cs typeface="Tahoma" pitchFamily="34" charset="0"/>
              </a:rPr>
              <a:t>comunitária</a:t>
            </a:r>
            <a:r>
              <a:rPr lang="en-GB" sz="2400" i="1" dirty="0">
                <a:solidFill>
                  <a:schemeClr val="tx1"/>
                </a:solidFill>
                <a:latin typeface="Tahoma" pitchFamily="34" charset="0"/>
                <a:ea typeface="Arial Unicode MS" pitchFamily="34" charset="-128"/>
                <a:cs typeface="Tahoma" pitchFamily="34" charset="0"/>
              </a:rPr>
              <a:t>.</a:t>
            </a:r>
            <a:r>
              <a:rPr lang="en-GB" sz="2400" i="1" dirty="0">
                <a:solidFill>
                  <a:srgbClr val="77933C"/>
                </a:solidFill>
                <a:latin typeface="Tahoma" pitchFamily="34" charset="0"/>
                <a:ea typeface="Arial Unicode MS" pitchFamily="34" charset="-128"/>
                <a:cs typeface="Tahoma" pitchFamily="34" charset="0"/>
              </a:rPr>
              <a:t> </a:t>
            </a:r>
          </a:p>
          <a:p>
            <a:pPr algn="just" defTabSz="449263" eaLnBrk="1" hangingPunct="1">
              <a:spcBef>
                <a:spcPts val="800"/>
              </a:spcBef>
              <a:buClr>
                <a:srgbClr val="77933C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3200" i="1" dirty="0">
              <a:solidFill>
                <a:srgbClr val="77933C"/>
              </a:solidFill>
              <a:latin typeface="Tahoma" pitchFamily="34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Text Box 2"/>
          <p:cNvSpPr txBox="1">
            <a:spLocks noChangeArrowheads="1"/>
          </p:cNvSpPr>
          <p:nvPr/>
        </p:nvSpPr>
        <p:spPr bwMode="auto">
          <a:xfrm>
            <a:off x="755650" y="566738"/>
            <a:ext cx="7772400" cy="519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defTabSz="449263" eaLnBrk="1" hangingPunct="1">
              <a:buClr>
                <a:srgbClr val="C00000"/>
              </a:buClr>
              <a:buSzPct val="100000"/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8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ATENÇÃO PRIMÁRIA</a:t>
            </a:r>
          </a:p>
        </p:txBody>
      </p:sp>
      <p:sp>
        <p:nvSpPr>
          <p:cNvPr id="166915" name="Text Box 3"/>
          <p:cNvSpPr txBox="1">
            <a:spLocks noChangeArrowheads="1"/>
          </p:cNvSpPr>
          <p:nvPr/>
        </p:nvSpPr>
        <p:spPr bwMode="auto">
          <a:xfrm>
            <a:off x="500063" y="1196975"/>
            <a:ext cx="8072437" cy="4843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49263" eaLnBrk="1" hangingPunct="1">
              <a:spcBef>
                <a:spcPts val="800"/>
              </a:spcBef>
              <a:buClr>
                <a:srgbClr val="89898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Arial Unicode MS" pitchFamily="34" charset="-128"/>
                <a:cs typeface="Tahoma" pitchFamily="34" charset="0"/>
              </a:rPr>
              <a:t>PRIMEIRO CONTATO</a:t>
            </a:r>
          </a:p>
          <a:p>
            <a:pPr algn="ctr" defTabSz="449263" eaLnBrk="1" hangingPunct="1">
              <a:spcBef>
                <a:spcPts val="800"/>
              </a:spcBef>
              <a:buClr>
                <a:srgbClr val="89898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3200">
              <a:solidFill>
                <a:srgbClr val="89898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Arial Unicode MS" pitchFamily="34" charset="-128"/>
              <a:cs typeface="Tahoma" pitchFamily="34" charset="0"/>
            </a:endParaRPr>
          </a:p>
          <a:p>
            <a:pPr algn="just" defTabSz="449263" eaLnBrk="1" hangingPunct="1"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b="0" i="1">
                <a:solidFill>
                  <a:srgbClr val="898989"/>
                </a:solidFill>
                <a:latin typeface="Tahoma" pitchFamily="34" charset="0"/>
                <a:ea typeface="Arial Unicode MS" pitchFamily="34" charset="-128"/>
                <a:cs typeface="Tahoma" pitchFamily="34" charset="0"/>
              </a:rPr>
              <a:t> </a:t>
            </a:r>
            <a:r>
              <a:rPr lang="en-GB" sz="2000">
                <a:ea typeface="Arial Unicode MS" pitchFamily="34" charset="-128"/>
                <a:cs typeface="Tahoma" pitchFamily="34" charset="0"/>
              </a:rPr>
              <a:t>A AP deve ser a porta de entrada, ou seja, o ponto de entrada de fácil acesso ao usuário para o sistema de serviços de saúde.</a:t>
            </a:r>
          </a:p>
          <a:p>
            <a:pPr algn="just" defTabSz="449263" eaLnBrk="1" hangingPunct="1"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000">
              <a:ea typeface="Arial Unicode MS" pitchFamily="34" charset="-128"/>
              <a:cs typeface="Tahoma" pitchFamily="34" charset="0"/>
            </a:endParaRPr>
          </a:p>
          <a:p>
            <a:pPr algn="just" defTabSz="449263" eaLnBrk="1" hangingPunct="1"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>
                <a:ea typeface="Arial Unicode MS" pitchFamily="34" charset="-128"/>
                <a:cs typeface="Tahoma" pitchFamily="34" charset="0"/>
              </a:rPr>
              <a:t> Acesso é o uso oportuno de serviços de saúde para alcançar os melhores resultados possíveis em saúde”  (Millman, 1993).</a:t>
            </a:r>
          </a:p>
          <a:p>
            <a:pPr algn="just" defTabSz="449263" eaLnBrk="1" hangingPunct="1"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000">
              <a:ea typeface="Arial Unicode MS" pitchFamily="34" charset="-128"/>
              <a:cs typeface="Tahoma" pitchFamily="34" charset="0"/>
            </a:endParaRPr>
          </a:p>
          <a:p>
            <a:pPr algn="just" defTabSz="449263" eaLnBrk="1" hangingPunct="1"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>
                <a:ea typeface="Arial Unicode MS" pitchFamily="34" charset="-128"/>
                <a:cs typeface="Tahoma" pitchFamily="34" charset="0"/>
              </a:rPr>
              <a:t>A acessibilidade pode ser analisada através da disponibilidade, comodidade e aceitabilidade do serviço pelos usuários.</a:t>
            </a:r>
          </a:p>
          <a:p>
            <a:pPr algn="just" defTabSz="449263" eaLnBrk="1" hangingPunct="1">
              <a:spcBef>
                <a:spcPts val="500"/>
              </a:spcBef>
              <a:buClr>
                <a:srgbClr val="89898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Arial Unicode MS" pitchFamily="34" charset="-128"/>
              <a:cs typeface="Tahoma" pitchFamily="34" charset="0"/>
            </a:endParaRPr>
          </a:p>
          <a:p>
            <a:pPr algn="just" defTabSz="449263" eaLnBrk="1" hangingPunct="1">
              <a:spcBef>
                <a:spcPts val="500"/>
              </a:spcBef>
              <a:buClr>
                <a:srgbClr val="89898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000">
              <a:solidFill>
                <a:srgbClr val="89898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Text Box 2"/>
          <p:cNvSpPr txBox="1">
            <a:spLocks noChangeArrowheads="1"/>
          </p:cNvSpPr>
          <p:nvPr/>
        </p:nvSpPr>
        <p:spPr bwMode="auto">
          <a:xfrm>
            <a:off x="719138" y="639763"/>
            <a:ext cx="7772400" cy="519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defTabSz="449263" eaLnBrk="1" hangingPunct="1">
              <a:buClr>
                <a:srgbClr val="C00000"/>
              </a:buClr>
              <a:buSzPct val="100000"/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8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ATENÇÃO PRIMÁRIA</a:t>
            </a:r>
          </a:p>
        </p:txBody>
      </p:sp>
      <p:sp>
        <p:nvSpPr>
          <p:cNvPr id="168963" name="Text Box 3"/>
          <p:cNvSpPr txBox="1">
            <a:spLocks noChangeArrowheads="1"/>
          </p:cNvSpPr>
          <p:nvPr/>
        </p:nvSpPr>
        <p:spPr bwMode="auto">
          <a:xfrm>
            <a:off x="500063" y="1571625"/>
            <a:ext cx="8072437" cy="3675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49263" eaLnBrk="1" hangingPunct="1">
              <a:spcBef>
                <a:spcPts val="800"/>
              </a:spcBef>
              <a:buClr>
                <a:srgbClr val="89898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Arial Unicode MS" pitchFamily="34" charset="-128"/>
                <a:cs typeface="Tahoma" pitchFamily="34" charset="0"/>
              </a:rPr>
              <a:t>LONGITUDINALIDADE</a:t>
            </a:r>
          </a:p>
          <a:p>
            <a:pPr algn="ctr" defTabSz="449263" eaLnBrk="1" hangingPunct="1">
              <a:spcBef>
                <a:spcPts val="800"/>
              </a:spcBef>
              <a:buClr>
                <a:srgbClr val="89898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3200">
              <a:effectLst>
                <a:outerShdw blurRad="38100" dist="38100" dir="2700000" algn="tl">
                  <a:srgbClr val="C0C0C0"/>
                </a:outerShdw>
              </a:effectLst>
              <a:ea typeface="Arial Unicode MS" pitchFamily="34" charset="-128"/>
              <a:cs typeface="Tahoma" pitchFamily="34" charset="0"/>
            </a:endParaRPr>
          </a:p>
          <a:p>
            <a:pPr algn="just" defTabSz="449263" eaLnBrk="1" hangingPunct="1"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Tahoma" pitchFamily="34" charset="0"/>
              </a:rPr>
              <a:t> </a:t>
            </a:r>
            <a:r>
              <a:rPr lang="en-GB" sz="2000">
                <a:ea typeface="Arial Unicode MS" pitchFamily="34" charset="-128"/>
                <a:cs typeface="Tahoma" pitchFamily="34" charset="0"/>
              </a:rPr>
              <a:t>Definida como “lidar com o crescimento e as mudanças de indivíduos nos grupos no decorrer de um período de anos” (Starfield, 2002).</a:t>
            </a:r>
          </a:p>
          <a:p>
            <a:pPr algn="just" defTabSz="449263" eaLnBrk="1" hangingPunct="1"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000">
              <a:ea typeface="Arial Unicode MS" pitchFamily="34" charset="-128"/>
              <a:cs typeface="Tahoma" pitchFamily="34" charset="0"/>
            </a:endParaRPr>
          </a:p>
          <a:p>
            <a:pPr algn="just" defTabSz="449263" eaLnBrk="1" hangingPunct="1"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>
                <a:ea typeface="Arial Unicode MS" pitchFamily="34" charset="-128"/>
                <a:cs typeface="Tahoma" pitchFamily="34" charset="0"/>
              </a:rPr>
              <a:t> É uma relação pessoal de longa duração entre profissionais de saúde e usuários em suas unidades de saúde, independente do problema de saúde ou até mesmo da existência de algum problema.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ext Box 2"/>
          <p:cNvSpPr txBox="1">
            <a:spLocks noChangeArrowheads="1"/>
          </p:cNvSpPr>
          <p:nvPr/>
        </p:nvSpPr>
        <p:spPr bwMode="auto">
          <a:xfrm>
            <a:off x="719138" y="711200"/>
            <a:ext cx="777240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defTabSz="449263" eaLnBrk="1" hangingPunct="1">
              <a:buClr>
                <a:srgbClr val="C00000"/>
              </a:buClr>
              <a:buSzPct val="100000"/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8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ATENÇÃO PRIMÁRIA</a:t>
            </a:r>
          </a:p>
        </p:txBody>
      </p:sp>
      <p:sp>
        <p:nvSpPr>
          <p:cNvPr id="171011" name="Text Box 3"/>
          <p:cNvSpPr txBox="1">
            <a:spLocks noChangeArrowheads="1"/>
          </p:cNvSpPr>
          <p:nvPr/>
        </p:nvSpPr>
        <p:spPr bwMode="auto">
          <a:xfrm>
            <a:off x="500063" y="1571625"/>
            <a:ext cx="8072437" cy="3738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49263" eaLnBrk="1" hangingPunct="1">
              <a:spcBef>
                <a:spcPts val="800"/>
              </a:spcBef>
              <a:buClr>
                <a:srgbClr val="89898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Arial Unicode MS" pitchFamily="34" charset="-128"/>
                <a:cs typeface="Tahoma" pitchFamily="34" charset="0"/>
              </a:rPr>
              <a:t>INTEGRALIDADE</a:t>
            </a:r>
          </a:p>
          <a:p>
            <a:pPr algn="ctr" defTabSz="449263" eaLnBrk="1" hangingPunct="1">
              <a:spcBef>
                <a:spcPts val="800"/>
              </a:spcBef>
              <a:buClr>
                <a:srgbClr val="89898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32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ea typeface="Arial Unicode MS" pitchFamily="34" charset="-128"/>
              <a:cs typeface="Tahoma" pitchFamily="34" charset="0"/>
            </a:endParaRPr>
          </a:p>
          <a:p>
            <a:pPr algn="just" defTabSz="449263" eaLnBrk="1" hangingPunct="1"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Tahoma" pitchFamily="34" charset="0"/>
              </a:rPr>
              <a:t> </a:t>
            </a:r>
            <a:r>
              <a:rPr lang="en-GB" sz="2000" i="1">
                <a:ea typeface="Arial Unicode MS" pitchFamily="34" charset="-128"/>
                <a:cs typeface="Tahoma" pitchFamily="34" charset="0"/>
              </a:rPr>
              <a:t>A AB deve reconhecer as necessidades de saúde da população e os recursos para abordá-las. </a:t>
            </a:r>
          </a:p>
          <a:p>
            <a:pPr algn="just" defTabSz="449263" eaLnBrk="1" hangingPunct="1"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000" i="1">
              <a:ea typeface="Arial Unicode MS" pitchFamily="34" charset="-128"/>
              <a:cs typeface="Tahoma" pitchFamily="34" charset="0"/>
            </a:endParaRPr>
          </a:p>
          <a:p>
            <a:pPr algn="just" defTabSz="449263" eaLnBrk="1" hangingPunct="1"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i="1">
                <a:ea typeface="Arial Unicode MS" pitchFamily="34" charset="-128"/>
                <a:cs typeface="Tahoma" pitchFamily="34" charset="0"/>
              </a:rPr>
              <a:t> A AB deve prestar, diretamente, todos os serviços para as necessidades comuns e agir como um agente para a prestação de serviços para as necessidades que devem ser atendidas em outros pontos de atenção. </a:t>
            </a:r>
          </a:p>
          <a:p>
            <a:pPr algn="just" defTabSz="449263" eaLnBrk="1" hangingPunct="1">
              <a:spcBef>
                <a:spcPts val="500"/>
              </a:spcBef>
              <a:buClr>
                <a:srgbClr val="C00000"/>
              </a:buClr>
              <a:buSzPct val="150000"/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2000" i="1">
              <a:solidFill>
                <a:schemeClr val="tx1"/>
              </a:solidFill>
              <a:latin typeface="Tahoma" pitchFamily="34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ELO slides saude">
  <a:themeElements>
    <a:clrScheme name="MODELO slides sau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ELO slides saud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ELO slides sau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slides saud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slides saud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slides saud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slides saud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slides saud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slides saud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7639</TotalTime>
  <Words>1071</Words>
  <Application>Microsoft Office PowerPoint</Application>
  <PresentationFormat>Apresentação na tela (4:3)</PresentationFormat>
  <Paragraphs>140</Paragraphs>
  <Slides>17</Slides>
  <Notes>14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19" baseType="lpstr">
      <vt:lpstr>MODELO slides saude</vt:lpstr>
      <vt:lpstr>CorelPhotoPaint.Image.10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hhjkuuyyuy</dc:title>
  <dc:creator>gerpa15</dc:creator>
  <cp:lastModifiedBy>ARLENE</cp:lastModifiedBy>
  <cp:revision>1411</cp:revision>
  <cp:lastPrinted>2006-04-25T04:31:46Z</cp:lastPrinted>
  <dcterms:created xsi:type="dcterms:W3CDTF">2004-09-15T17:21:13Z</dcterms:created>
  <dcterms:modified xsi:type="dcterms:W3CDTF">2010-11-25T01:30:02Z</dcterms:modified>
</cp:coreProperties>
</file>