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435" r:id="rId2"/>
    <p:sldId id="539" r:id="rId3"/>
    <p:sldId id="577" r:id="rId4"/>
    <p:sldId id="576" r:id="rId5"/>
    <p:sldId id="578" r:id="rId6"/>
    <p:sldId id="579" r:id="rId7"/>
    <p:sldId id="582" r:id="rId8"/>
    <p:sldId id="581" r:id="rId9"/>
    <p:sldId id="584" r:id="rId10"/>
    <p:sldId id="583" r:id="rId11"/>
    <p:sldId id="580" r:id="rId12"/>
    <p:sldId id="585" r:id="rId13"/>
    <p:sldId id="586" r:id="rId14"/>
    <p:sldId id="534" r:id="rId15"/>
    <p:sldId id="546" r:id="rId16"/>
    <p:sldId id="548" r:id="rId17"/>
    <p:sldId id="550" r:id="rId18"/>
    <p:sldId id="551" r:id="rId19"/>
    <p:sldId id="561" r:id="rId20"/>
    <p:sldId id="552" r:id="rId21"/>
    <p:sldId id="562" r:id="rId22"/>
    <p:sldId id="553" r:id="rId23"/>
    <p:sldId id="555" r:id="rId24"/>
    <p:sldId id="556" r:id="rId25"/>
    <p:sldId id="549" r:id="rId26"/>
    <p:sldId id="587" r:id="rId27"/>
    <p:sldId id="574" r:id="rId28"/>
    <p:sldId id="575" r:id="rId29"/>
    <p:sldId id="591" r:id="rId30"/>
    <p:sldId id="588" r:id="rId31"/>
    <p:sldId id="589" r:id="rId32"/>
    <p:sldId id="592" r:id="rId33"/>
    <p:sldId id="573" r:id="rId34"/>
  </p:sldIdLst>
  <p:sldSz cx="9144000" cy="6858000" type="screen4x3"/>
  <p:notesSz cx="6858000" cy="9144000"/>
  <p:embeddedFontLst>
    <p:embeddedFont>
      <p:font typeface="Georgia" pitchFamily="18" charset="0"/>
      <p:regular r:id="rId37"/>
      <p:bold r:id="rId38"/>
      <p:italic r:id="rId39"/>
      <p:boldItalic r:id="rId40"/>
    </p:embeddedFont>
    <p:embeddedFont>
      <p:font typeface="Calibri" pitchFamily="34" charset="0"/>
      <p:regular r:id="rId41"/>
      <p:bold r:id="rId42"/>
      <p:italic r:id="rId43"/>
      <p:boldItalic r:id="rId44"/>
    </p:embeddedFont>
    <p:embeddedFont>
      <p:font typeface="Arial Black" pitchFamily="34" charset="0"/>
      <p:bold r:id="rId45"/>
    </p:embeddedFont>
  </p:embeddedFontLst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C70B"/>
    <a:srgbClr val="3CD200"/>
    <a:srgbClr val="FF99FF"/>
    <a:srgbClr val="FFCC00"/>
    <a:srgbClr val="FF7C80"/>
    <a:srgbClr val="006600"/>
    <a:srgbClr val="008000"/>
    <a:srgbClr val="FF0000"/>
    <a:srgbClr val="008080"/>
    <a:srgbClr val="66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652" autoAdjust="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20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7.fntdata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5AE3A52-3F02-4DB8-B2EA-2046DA534C8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727210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AB08FA7-AC95-41C8-B1C8-5B6E851958E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9290905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F3754F4-3BF2-4AAD-B173-0C53916CECA4}" type="slidenum">
              <a:rPr lang="pt-BR" sz="1200" smtClean="0"/>
              <a:pPr/>
              <a:t>1</a:t>
            </a:fld>
            <a:endParaRPr lang="pt-BR" sz="1200" dirty="0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574D91C-6FE6-4ABF-8241-9E9C501125F9}" type="slidenum">
              <a:rPr lang="pt-BR" sz="1200" smtClean="0"/>
              <a:pPr/>
              <a:t>10</a:t>
            </a:fld>
            <a:endParaRPr lang="pt-BR" sz="1200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9E11648-DAB1-4922-AAEF-7B119EA21452}" type="slidenum">
              <a:rPr lang="pt-BR" sz="1200" smtClean="0"/>
              <a:pPr/>
              <a:t>11</a:t>
            </a:fld>
            <a:endParaRPr lang="pt-BR" sz="1200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65B0BB4-8B21-41E0-8317-DE65E1AB52E4}" type="slidenum">
              <a:rPr lang="pt-BR" sz="1200" smtClean="0"/>
              <a:pPr/>
              <a:t>12</a:t>
            </a:fld>
            <a:endParaRPr lang="pt-BR" sz="1200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43E9AC0-7724-4C60-A4D5-427A0F3E7D02}" type="slidenum">
              <a:rPr lang="pt-BR" sz="1200" smtClean="0"/>
              <a:pPr/>
              <a:t>13</a:t>
            </a:fld>
            <a:endParaRPr lang="pt-BR" sz="1200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E9BEA70-6D35-4B38-ABD3-A38B584891F9}" type="slidenum">
              <a:rPr lang="pt-BR" sz="1200" smtClean="0"/>
              <a:pPr/>
              <a:t>14</a:t>
            </a:fld>
            <a:endParaRPr lang="pt-BR" sz="1200" smtClean="0"/>
          </a:p>
        </p:txBody>
      </p:sp>
      <p:sp>
        <p:nvSpPr>
          <p:cNvPr id="54275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6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latin typeface="Times New Roman" pitchFamily="18" charset="0"/>
            </a:endParaRPr>
          </a:p>
        </p:txBody>
      </p:sp>
      <p:sp>
        <p:nvSpPr>
          <p:cNvPr id="54277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fld id="{86348984-83F0-44A9-AA6A-BB45C46D1D32}" type="slidenum">
              <a:rPr lang="pt-BR" sz="1200">
                <a:latin typeface="Calibri" pitchFamily="34" charset="0"/>
              </a:rPr>
              <a:pPr algn="r"/>
              <a:t>14</a:t>
            </a:fld>
            <a:endParaRPr lang="pt-BR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1E1A4AB-B43C-4A38-A238-721C4CC97800}" type="slidenum">
              <a:rPr lang="pt-BR" sz="1200" smtClean="0"/>
              <a:pPr/>
              <a:t>15</a:t>
            </a:fld>
            <a:endParaRPr lang="pt-BR" sz="1200" smtClean="0"/>
          </a:p>
        </p:txBody>
      </p:sp>
      <p:sp>
        <p:nvSpPr>
          <p:cNvPr id="55299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300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latin typeface="Times New Roman" pitchFamily="18" charset="0"/>
            </a:endParaRPr>
          </a:p>
        </p:txBody>
      </p:sp>
      <p:sp>
        <p:nvSpPr>
          <p:cNvPr id="55301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fld id="{EE5D222C-F3C5-43A1-9CB3-1FEAD1736FC3}" type="slidenum">
              <a:rPr lang="pt-BR" sz="1200">
                <a:latin typeface="Calibri" pitchFamily="34" charset="0"/>
              </a:rPr>
              <a:pPr algn="r"/>
              <a:t>15</a:t>
            </a:fld>
            <a:endParaRPr lang="pt-BR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B372B6D-9835-4CC3-9D0F-BFE707D07B7A}" type="slidenum">
              <a:rPr lang="pt-BR" sz="1200" smtClean="0"/>
              <a:pPr/>
              <a:t>26</a:t>
            </a:fld>
            <a:endParaRPr lang="pt-BR" sz="1200" smtClean="0"/>
          </a:p>
        </p:txBody>
      </p:sp>
      <p:sp>
        <p:nvSpPr>
          <p:cNvPr id="56323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4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latin typeface="Times New Roman" pitchFamily="18" charset="0"/>
            </a:endParaRPr>
          </a:p>
        </p:txBody>
      </p:sp>
      <p:sp>
        <p:nvSpPr>
          <p:cNvPr id="56325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fld id="{331FB2E6-3A3D-4391-ADE3-872439E960A5}" type="slidenum">
              <a:rPr lang="pt-BR" sz="1200">
                <a:latin typeface="Calibri" pitchFamily="34" charset="0"/>
              </a:rPr>
              <a:pPr algn="r"/>
              <a:t>26</a:t>
            </a:fld>
            <a:endParaRPr lang="pt-BR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B08FA7-AC95-41C8-B1C8-5B6E851958EE}" type="slidenum">
              <a:rPr lang="pt-BR" smtClean="0"/>
              <a:pPr>
                <a:defRPr/>
              </a:pPr>
              <a:t>29</a:t>
            </a:fld>
            <a:endParaRPr 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A24F35C-B98C-45DB-A779-E8EC394C8E19}" type="slidenum">
              <a:rPr lang="pt-BR" sz="1200" smtClean="0"/>
              <a:pPr/>
              <a:t>30</a:t>
            </a:fld>
            <a:endParaRPr lang="pt-BR" sz="1200" smtClean="0"/>
          </a:p>
        </p:txBody>
      </p:sp>
      <p:sp>
        <p:nvSpPr>
          <p:cNvPr id="63491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2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latin typeface="Times New Roman" pitchFamily="18" charset="0"/>
            </a:endParaRPr>
          </a:p>
        </p:txBody>
      </p:sp>
      <p:sp>
        <p:nvSpPr>
          <p:cNvPr id="63493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fld id="{8474A016-68BD-4722-B5C8-900BAA2733D2}" type="slidenum">
              <a:rPr lang="pt-BR" sz="1200">
                <a:latin typeface="Calibri" pitchFamily="34" charset="0"/>
              </a:rPr>
              <a:pPr algn="r"/>
              <a:t>30</a:t>
            </a:fld>
            <a:endParaRPr lang="pt-BR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A24F35C-B98C-45DB-A779-E8EC394C8E19}" type="slidenum">
              <a:rPr lang="pt-BR" sz="1200" smtClean="0"/>
              <a:pPr/>
              <a:t>31</a:t>
            </a:fld>
            <a:endParaRPr lang="pt-BR" sz="1200" smtClean="0"/>
          </a:p>
        </p:txBody>
      </p:sp>
      <p:sp>
        <p:nvSpPr>
          <p:cNvPr id="63491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2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latin typeface="Times New Roman" pitchFamily="18" charset="0"/>
            </a:endParaRPr>
          </a:p>
        </p:txBody>
      </p:sp>
      <p:sp>
        <p:nvSpPr>
          <p:cNvPr id="63493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fld id="{8474A016-68BD-4722-B5C8-900BAA2733D2}" type="slidenum">
              <a:rPr lang="pt-BR" sz="1200">
                <a:latin typeface="Calibri" pitchFamily="34" charset="0"/>
              </a:rPr>
              <a:pPr algn="r"/>
              <a:t>31</a:t>
            </a:fld>
            <a:endParaRPr lang="pt-BR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BD65D11-B9EE-4761-A1F8-3535495916DF}" type="slidenum">
              <a:rPr lang="pt-BR" sz="1200" smtClean="0"/>
              <a:pPr/>
              <a:t>2</a:t>
            </a:fld>
            <a:endParaRPr lang="pt-BR" sz="1200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A24F35C-B98C-45DB-A779-E8EC394C8E19}" type="slidenum">
              <a:rPr lang="pt-BR" sz="1200" smtClean="0"/>
              <a:pPr/>
              <a:t>32</a:t>
            </a:fld>
            <a:endParaRPr lang="pt-BR" sz="1200" smtClean="0"/>
          </a:p>
        </p:txBody>
      </p:sp>
      <p:sp>
        <p:nvSpPr>
          <p:cNvPr id="63491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2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latin typeface="Times New Roman" pitchFamily="18" charset="0"/>
            </a:endParaRPr>
          </a:p>
        </p:txBody>
      </p:sp>
      <p:sp>
        <p:nvSpPr>
          <p:cNvPr id="63493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fld id="{8474A016-68BD-4722-B5C8-900BAA2733D2}" type="slidenum">
              <a:rPr lang="pt-BR" sz="1200">
                <a:latin typeface="Calibri" pitchFamily="34" charset="0"/>
              </a:rPr>
              <a:pPr algn="r"/>
              <a:t>32</a:t>
            </a:fld>
            <a:endParaRPr lang="pt-BR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028A1AE-CBC9-4B1B-B6CE-285D8160F56E}" type="slidenum">
              <a:rPr lang="pt-BR" sz="1200" smtClean="0"/>
              <a:pPr/>
              <a:t>3</a:t>
            </a:fld>
            <a:endParaRPr lang="pt-BR" sz="1200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14D009F-B0E0-428E-B862-CE4088DCB648}" type="slidenum">
              <a:rPr lang="pt-BR" sz="1200" smtClean="0"/>
              <a:pPr/>
              <a:t>4</a:t>
            </a:fld>
            <a:endParaRPr lang="pt-BR" sz="1200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BCBFC4D-21F8-4F70-A0C3-3AC74C3A780F}" type="slidenum">
              <a:rPr lang="pt-BR" sz="1200" smtClean="0"/>
              <a:pPr/>
              <a:t>5</a:t>
            </a:fld>
            <a:endParaRPr lang="pt-BR" sz="1200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26D942A-6F27-4ACD-AE29-EF59217894A0}" type="slidenum">
              <a:rPr lang="pt-BR" sz="1200" smtClean="0"/>
              <a:pPr/>
              <a:t>6</a:t>
            </a:fld>
            <a:endParaRPr lang="pt-BR" sz="1200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0683C67-FB8D-48B0-A837-2A4E2DF27457}" type="slidenum">
              <a:rPr lang="pt-BR" sz="1200" smtClean="0"/>
              <a:pPr/>
              <a:t>7</a:t>
            </a:fld>
            <a:endParaRPr lang="pt-BR" sz="1200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4E06297-B32B-4990-8E81-830FBE8D48D7}" type="slidenum">
              <a:rPr lang="pt-BR" sz="1200" smtClean="0"/>
              <a:pPr/>
              <a:t>8</a:t>
            </a:fld>
            <a:endParaRPr lang="pt-BR" sz="1200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146B119-AE3A-47D5-AB29-3EE8B90D7BF4}" type="slidenum">
              <a:rPr lang="pt-BR" sz="1200" smtClean="0"/>
              <a:pPr/>
              <a:t>9</a:t>
            </a:fld>
            <a:endParaRPr lang="pt-BR" sz="1200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044415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637740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135151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abe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pt-BR" noProof="0" smtClean="0"/>
          </a:p>
        </p:txBody>
      </p:sp>
    </p:spTree>
    <p:extLst>
      <p:ext uri="{BB962C8B-B14F-4D97-AF65-F5344CB8AC3E}">
        <p14:creationId xmlns="" xmlns:p14="http://schemas.microsoft.com/office/powerpoint/2010/main" val="349016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064534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4206603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  <p:extLst>
      <p:ext uri="{BB962C8B-B14F-4D97-AF65-F5344CB8AC3E}">
        <p14:creationId xmlns="" xmlns:p14="http://schemas.microsoft.com/office/powerpoint/2010/main" val="643695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371887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782882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646291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259535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  <p:extLst>
      <p:ext uri="{BB962C8B-B14F-4D97-AF65-F5344CB8AC3E}">
        <p14:creationId xmlns="" xmlns:p14="http://schemas.microsoft.com/office/powerpoint/2010/main" val="2607763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  <p:extLst>
      <p:ext uri="{BB962C8B-B14F-4D97-AF65-F5344CB8AC3E}">
        <p14:creationId xmlns="" xmlns:p14="http://schemas.microsoft.com/office/powerpoint/2010/main" val="2581493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 userDrawn="1"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p:oleObj spid="_x0000_s1030" name="CorelPhotoPaint.Image.10" r:id="rId16" imgW="1638095" imgH="314286" progId="">
              <p:embed/>
            </p:oleObj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mailto:gepsa@saude.sc.gov.br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ctrTitle"/>
          </p:nvPr>
        </p:nvSpPr>
        <p:spPr bwMode="auto">
          <a:xfrm>
            <a:off x="357188" y="4857750"/>
            <a:ext cx="8462962" cy="554038"/>
          </a:xfrm>
          <a:solidFill>
            <a:srgbClr val="009999"/>
          </a:solidFill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pt-BR" sz="3000" b="1" dirty="0" smtClean="0">
                <a:solidFill>
                  <a:schemeClr val="bg1"/>
                </a:solidFill>
                <a:latin typeface="Arial" charset="0"/>
              </a:rPr>
              <a:t>Gerência de Planejamento do SUS - GEPSA</a:t>
            </a:r>
          </a:p>
        </p:txBody>
      </p:sp>
      <p:sp>
        <p:nvSpPr>
          <p:cNvPr id="6" name="Título 6"/>
          <p:cNvSpPr txBox="1">
            <a:spLocks/>
          </p:cNvSpPr>
          <p:nvPr/>
        </p:nvSpPr>
        <p:spPr>
          <a:xfrm>
            <a:off x="428625" y="2071688"/>
            <a:ext cx="8572500" cy="173831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>
              <a:defRPr/>
            </a:pPr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DIAGNÓSTICO DOS SERVIÇOS DE SAÚDE OFERTADOS EM SANTA CATARINA</a:t>
            </a:r>
            <a:endParaRPr lang="pt-B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Espaço Reservado para Texto 2"/>
          <p:cNvSpPr txBox="1">
            <a:spLocks/>
          </p:cNvSpPr>
          <p:nvPr/>
        </p:nvSpPr>
        <p:spPr bwMode="auto">
          <a:xfrm>
            <a:off x="315913" y="1268413"/>
            <a:ext cx="8640762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pt-BR" sz="2200"/>
              <a:t>Hemocentro e serviços de hematologia e hemoterapia.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/>
              <a:t>Leitos AIDS em Hospital Geral.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/>
              <a:t>Maternidade que atenda gestação de Alto Risco.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/>
              <a:t>Realizar no mínimo dois tipos de transplante.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/>
              <a:t>Referência no mínimo em três especialidades de alta complexidade.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/>
              <a:t>Hospital e Maternidade com referência para o atendimento a violência sexual e abortamento legal.</a:t>
            </a:r>
          </a:p>
        </p:txBody>
      </p:sp>
      <p:sp>
        <p:nvSpPr>
          <p:cNvPr id="7" name="Retângulo 6"/>
          <p:cNvSpPr/>
          <p:nvPr/>
        </p:nvSpPr>
        <p:spPr>
          <a:xfrm>
            <a:off x="2143108" y="168978"/>
            <a:ext cx="547617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800" dirty="0" smtClean="0"/>
              <a:t>Deliberação nº 372</a:t>
            </a:r>
            <a:r>
              <a:rPr lang="en-US" sz="3800" dirty="0" smtClean="0"/>
              <a:t>/</a:t>
            </a:r>
            <a:r>
              <a:rPr lang="pt-BR" sz="3800" dirty="0" smtClean="0"/>
              <a:t>CIB/12</a:t>
            </a:r>
            <a:endParaRPr lang="pt-BR" sz="3800" b="1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Texto 2"/>
          <p:cNvSpPr txBox="1">
            <a:spLocks/>
          </p:cNvSpPr>
          <p:nvPr/>
        </p:nvSpPr>
        <p:spPr bwMode="auto">
          <a:xfrm>
            <a:off x="422275" y="1290638"/>
            <a:ext cx="8640763" cy="5111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pt-BR" sz="2200" b="1" u="sng" dirty="0"/>
              <a:t>5. Vigilância em Saúde e Assistência Farmacêutica</a:t>
            </a:r>
            <a:endParaRPr lang="pt-BR" sz="2200" dirty="0"/>
          </a:p>
          <a:p>
            <a:pPr>
              <a:defRPr/>
            </a:pPr>
            <a:r>
              <a:rPr lang="pt-BR" sz="2200" dirty="0"/>
              <a:t>Laboratório de Referência estratégico (próprio ou </a:t>
            </a:r>
            <a:r>
              <a:rPr lang="pt-BR" sz="2200" dirty="0" err="1"/>
              <a:t>contratualizado</a:t>
            </a:r>
            <a:r>
              <a:rPr lang="pt-BR" sz="2200" dirty="0"/>
              <a:t>) realizando no mínimo exames de três doenças e análise de amostras de água (HIV, hepatite, tuberculose).</a:t>
            </a:r>
          </a:p>
          <a:p>
            <a:pPr>
              <a:defRPr/>
            </a:pPr>
            <a:r>
              <a:rPr lang="pt-BR" sz="2200" dirty="0"/>
              <a:t>Laboratório de Entomologia estruturado.</a:t>
            </a:r>
          </a:p>
          <a:p>
            <a:pPr>
              <a:defRPr/>
            </a:pPr>
            <a:r>
              <a:rPr lang="pt-BR" sz="2200" dirty="0"/>
              <a:t>Núcleo hospitalar de epidemiologia nos Hospitais Gerais de Referência Porte III e IV.</a:t>
            </a:r>
          </a:p>
          <a:p>
            <a:pPr>
              <a:defRPr/>
            </a:pPr>
            <a:r>
              <a:rPr lang="pt-BR" sz="2200" dirty="0"/>
              <a:t>Comissão de Farmácia e Terapêutica para atendimento aos municípios pertencentes à Região de Saúde.</a:t>
            </a:r>
          </a:p>
          <a:p>
            <a:pPr>
              <a:defRPr/>
            </a:pPr>
            <a:r>
              <a:rPr lang="pt-BR" sz="2200" dirty="0"/>
              <a:t>Rede de Serviços de Verificação de óbitos – SVO.</a:t>
            </a:r>
          </a:p>
          <a:p>
            <a:pPr>
              <a:defRPr/>
            </a:pPr>
            <a:r>
              <a:rPr lang="pt-BR" sz="2200" dirty="0"/>
              <a:t>Ações de vigilância sanitária conforme pactuado na Deliberação nº 266/CIB/2011.</a:t>
            </a:r>
          </a:p>
        </p:txBody>
      </p:sp>
      <p:sp>
        <p:nvSpPr>
          <p:cNvPr id="7" name="Retângulo 6"/>
          <p:cNvSpPr/>
          <p:nvPr/>
        </p:nvSpPr>
        <p:spPr>
          <a:xfrm>
            <a:off x="2143108" y="168978"/>
            <a:ext cx="547617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800" dirty="0" smtClean="0"/>
              <a:t>Deliberação nº 372</a:t>
            </a:r>
            <a:r>
              <a:rPr lang="en-US" sz="3800" dirty="0" smtClean="0"/>
              <a:t>/</a:t>
            </a:r>
            <a:r>
              <a:rPr lang="pt-BR" sz="3800" dirty="0" smtClean="0"/>
              <a:t>CIB/12</a:t>
            </a:r>
            <a:endParaRPr lang="pt-BR" sz="3800" b="1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Espaço Reservado para Texto 2"/>
          <p:cNvSpPr txBox="1">
            <a:spLocks/>
          </p:cNvSpPr>
          <p:nvPr/>
        </p:nvSpPr>
        <p:spPr bwMode="auto">
          <a:xfrm>
            <a:off x="323850" y="1142984"/>
            <a:ext cx="8640763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Notificação e investigação de Agravos. Notificação e Investigação de Doenças e óbitos. Alimentação dos Sistemas de Informação.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Laboratório Próprio ou </a:t>
            </a:r>
            <a:r>
              <a:rPr lang="pt-BR" sz="2200" dirty="0" err="1"/>
              <a:t>Contratualizado</a:t>
            </a:r>
            <a:r>
              <a:rPr lang="pt-BR" sz="2200" dirty="0"/>
              <a:t>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Unidade Sentinela para o Vírus Influenza – vinculada à Unidade Laboratorial com capacidade de realizar os exames necessários.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LACEN R – Laboratório da Rede LACEN de abrangência regional (média e alta).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CEREST – Centro de Referencia em Saúde do Trabalhador.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Estrutura Macrorregional da VISA (Estrutura do Estado).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Comissão Macrorregional de controle de infecção (reavaliação quanto ao critério de composição).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Supervisões técnicas aos municípios que são centros de distribuição da Assistência Farmacêutica Estratégica e Especializada.</a:t>
            </a:r>
          </a:p>
        </p:txBody>
      </p:sp>
      <p:sp>
        <p:nvSpPr>
          <p:cNvPr id="7" name="Retângulo 6"/>
          <p:cNvSpPr/>
          <p:nvPr/>
        </p:nvSpPr>
        <p:spPr>
          <a:xfrm>
            <a:off x="2143108" y="168978"/>
            <a:ext cx="547617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800" dirty="0" smtClean="0"/>
              <a:t>Deliberação nº 372</a:t>
            </a:r>
            <a:r>
              <a:rPr lang="en-US" sz="3800" dirty="0" smtClean="0"/>
              <a:t>/</a:t>
            </a:r>
            <a:r>
              <a:rPr lang="pt-BR" sz="3800" dirty="0" smtClean="0"/>
              <a:t>CIB/12</a:t>
            </a:r>
            <a:endParaRPr lang="pt-BR" sz="3800" b="1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Espaço Reservado para Texto 2"/>
          <p:cNvSpPr txBox="1">
            <a:spLocks/>
          </p:cNvSpPr>
          <p:nvPr/>
        </p:nvSpPr>
        <p:spPr bwMode="auto">
          <a:xfrm>
            <a:off x="323850" y="1268413"/>
            <a:ext cx="8640763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pt-BR" sz="2200"/>
              <a:t>Elaboração da Relação Municipal de Medicamentos Essenciais – REMUMES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/>
              <a:t>Seleção, Programação, Aquisição, Armazenamento e Dispensação de Medicamentos Essenciais.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/>
              <a:t>Farmácia Básica.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/>
              <a:t>Farmácia de Medicamentos Especiais.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/>
              <a:t>Programação, Armazenamento, Dispensação de Medicamentos e Componentes Estratégicos da Assistência Farmacêutica.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/>
              <a:t>Recebimento, Armazenamento, Dispensação de Medicamentos do Componente Especializado</a:t>
            </a:r>
            <a:r>
              <a:rPr lang="pt-BR"/>
              <a:t>.</a:t>
            </a:r>
          </a:p>
        </p:txBody>
      </p:sp>
      <p:sp>
        <p:nvSpPr>
          <p:cNvPr id="7" name="Retângulo 6"/>
          <p:cNvSpPr/>
          <p:nvPr/>
        </p:nvSpPr>
        <p:spPr>
          <a:xfrm>
            <a:off x="2143108" y="168978"/>
            <a:ext cx="547617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800" dirty="0" smtClean="0"/>
              <a:t>Deliberação nº 372</a:t>
            </a:r>
            <a:r>
              <a:rPr lang="en-US" sz="3800" dirty="0" smtClean="0"/>
              <a:t>/</a:t>
            </a:r>
            <a:r>
              <a:rPr lang="pt-BR" sz="3800" dirty="0" smtClean="0"/>
              <a:t>CIB/12</a:t>
            </a:r>
            <a:endParaRPr lang="pt-BR" sz="3800" b="1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ço Reservado para Texto 2"/>
          <p:cNvSpPr>
            <a:spLocks noGrp="1"/>
          </p:cNvSpPr>
          <p:nvPr>
            <p:ph type="body" idx="4294967295"/>
          </p:nvPr>
        </p:nvSpPr>
        <p:spPr bwMode="auto">
          <a:xfrm>
            <a:off x="285720" y="1500174"/>
            <a:ext cx="8497888" cy="46434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eaLnBrk="1" hangingPunct="1">
              <a:spcBef>
                <a:spcPct val="35000"/>
              </a:spcBef>
            </a:pPr>
            <a:r>
              <a:rPr lang="pt-BR" sz="2300" b="1" dirty="0" smtClean="0"/>
              <a:t>Período de Análise: </a:t>
            </a:r>
            <a:r>
              <a:rPr lang="pt-BR" sz="2300" dirty="0" smtClean="0"/>
              <a:t>2012</a:t>
            </a:r>
          </a:p>
          <a:p>
            <a:pPr algn="just" eaLnBrk="1" hangingPunct="1">
              <a:spcBef>
                <a:spcPct val="35000"/>
              </a:spcBef>
            </a:pPr>
            <a:r>
              <a:rPr lang="pt-BR" sz="2300" b="1" dirty="0" smtClean="0"/>
              <a:t>Público: </a:t>
            </a:r>
            <a:r>
              <a:rPr lang="pt-BR" sz="2300" dirty="0" smtClean="0"/>
              <a:t>Totalidade dos municípios de SC (n=293);</a:t>
            </a:r>
          </a:p>
          <a:p>
            <a:pPr algn="just" eaLnBrk="1" hangingPunct="1">
              <a:spcBef>
                <a:spcPct val="35000"/>
              </a:spcBef>
            </a:pPr>
            <a:r>
              <a:rPr lang="pt-BR" sz="2300" b="1" dirty="0" smtClean="0"/>
              <a:t>Responsável pela veracidade das informações: </a:t>
            </a:r>
            <a:r>
              <a:rPr lang="pt-BR" sz="2300" dirty="0" smtClean="0"/>
              <a:t>Gestor Municipal;</a:t>
            </a:r>
          </a:p>
          <a:p>
            <a:pPr algn="just" eaLnBrk="1" hangingPunct="1">
              <a:spcBef>
                <a:spcPct val="35000"/>
              </a:spcBef>
            </a:pPr>
            <a:r>
              <a:rPr lang="pt-BR" sz="2300" b="1" dirty="0" smtClean="0"/>
              <a:t>Elaboração dos Instrumentos de Coleta: </a:t>
            </a:r>
            <a:r>
              <a:rPr lang="pt-BR" sz="2300" dirty="0" smtClean="0"/>
              <a:t>equipe da GEPSA em parceria com todas as áreas da SES, GERSA, COSEMS, CIR e SMS. </a:t>
            </a:r>
          </a:p>
          <a:p>
            <a:pPr algn="just" eaLnBrk="1" hangingPunct="1">
              <a:spcBef>
                <a:spcPct val="35000"/>
              </a:spcBef>
            </a:pPr>
            <a:r>
              <a:rPr lang="pt-BR" sz="2300" b="1" dirty="0" smtClean="0"/>
              <a:t>Coleta de Dados: </a:t>
            </a:r>
            <a:r>
              <a:rPr lang="pt-BR" sz="2300" dirty="0" smtClean="0"/>
              <a:t>Ferramenta FORMSUS</a:t>
            </a:r>
          </a:p>
        </p:txBody>
      </p:sp>
      <p:sp>
        <p:nvSpPr>
          <p:cNvPr id="4" name="Retângulo 3"/>
          <p:cNvSpPr/>
          <p:nvPr/>
        </p:nvSpPr>
        <p:spPr>
          <a:xfrm>
            <a:off x="1857356" y="-24"/>
            <a:ext cx="6000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200" b="1" dirty="0" smtClean="0">
                <a:latin typeface="Arial" charset="0"/>
              </a:rPr>
              <a:t>Metodologia para Aplicação dos Questionários</a:t>
            </a:r>
            <a:endParaRPr lang="pt-BR" sz="32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ço Reservado para Texto 2"/>
          <p:cNvSpPr>
            <a:spLocks noGrp="1"/>
          </p:cNvSpPr>
          <p:nvPr>
            <p:ph type="body" idx="4294967295"/>
          </p:nvPr>
        </p:nvSpPr>
        <p:spPr bwMode="auto">
          <a:xfrm>
            <a:off x="250825" y="1428736"/>
            <a:ext cx="8497888" cy="38735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>
              <a:lnSpc>
                <a:spcPct val="140000"/>
              </a:lnSpc>
              <a:spcBef>
                <a:spcPct val="35000"/>
              </a:spcBef>
              <a:buFontTx/>
              <a:buNone/>
              <a:defRPr/>
            </a:pPr>
            <a:r>
              <a:rPr lang="pt-BR" sz="2300" b="1" dirty="0" smtClean="0"/>
              <a:t>EIXOS DE ANÁLISE</a:t>
            </a:r>
          </a:p>
          <a:p>
            <a:pPr algn="just" eaLnBrk="1" hangingPunct="1">
              <a:lnSpc>
                <a:spcPct val="140000"/>
              </a:lnSpc>
              <a:spcBef>
                <a:spcPct val="35000"/>
              </a:spcBef>
              <a:defRPr/>
            </a:pPr>
            <a:r>
              <a:rPr lang="pt-BR" sz="2400" b="1" dirty="0" smtClean="0"/>
              <a:t>MAC Básica e Especializada </a:t>
            </a:r>
            <a:r>
              <a:rPr lang="pt-BR" sz="1400" dirty="0" smtClean="0"/>
              <a:t>(Município)</a:t>
            </a:r>
          </a:p>
          <a:p>
            <a:pPr algn="just" eaLnBrk="1" hangingPunct="1">
              <a:lnSpc>
                <a:spcPct val="140000"/>
              </a:lnSpc>
              <a:spcBef>
                <a:spcPct val="35000"/>
              </a:spcBef>
              <a:defRPr/>
            </a:pPr>
            <a:r>
              <a:rPr lang="pt-BR" sz="2400" b="1" dirty="0" smtClean="0"/>
              <a:t>MAC Atenção Especializada </a:t>
            </a:r>
            <a:r>
              <a:rPr lang="pt-BR" sz="1400" dirty="0" smtClean="0"/>
              <a:t>(Município)</a:t>
            </a:r>
            <a:endParaRPr lang="pt-BR" sz="1400" b="1" dirty="0" smtClean="0"/>
          </a:p>
          <a:p>
            <a:pPr algn="just" eaLnBrk="1" hangingPunct="1">
              <a:lnSpc>
                <a:spcPct val="140000"/>
              </a:lnSpc>
              <a:spcBef>
                <a:spcPct val="35000"/>
              </a:spcBef>
              <a:defRPr/>
            </a:pPr>
            <a:r>
              <a:rPr lang="pt-BR" sz="2400" b="1" dirty="0" smtClean="0"/>
              <a:t>MAC Apoio Diagnóstico </a:t>
            </a:r>
            <a:r>
              <a:rPr lang="pt-BR" sz="1400" dirty="0" smtClean="0"/>
              <a:t>(Município)</a:t>
            </a:r>
            <a:endParaRPr lang="pt-BR" sz="1400" b="1" dirty="0" smtClean="0"/>
          </a:p>
          <a:p>
            <a:pPr algn="just" eaLnBrk="1" hangingPunct="1">
              <a:lnSpc>
                <a:spcPct val="140000"/>
              </a:lnSpc>
              <a:spcBef>
                <a:spcPct val="35000"/>
              </a:spcBef>
              <a:defRPr/>
            </a:pPr>
            <a:r>
              <a:rPr lang="pt-BR" sz="2400" b="1" dirty="0" smtClean="0"/>
              <a:t>Urgência e Emergência  e Atenção Psicossocial </a:t>
            </a:r>
            <a:r>
              <a:rPr lang="pt-BR" sz="1600" dirty="0" smtClean="0"/>
              <a:t>(Município)</a:t>
            </a:r>
            <a:endParaRPr lang="pt-BR" sz="2400" b="1" dirty="0" smtClean="0"/>
          </a:p>
          <a:p>
            <a:pPr algn="just" eaLnBrk="1" hangingPunct="1">
              <a:lnSpc>
                <a:spcPct val="140000"/>
              </a:lnSpc>
              <a:spcBef>
                <a:spcPct val="35000"/>
              </a:spcBef>
              <a:defRPr/>
            </a:pPr>
            <a:r>
              <a:rPr lang="pt-BR" sz="2400" b="1" dirty="0" smtClean="0"/>
              <a:t>Vigilância em Saúde e Assistência Farmacêutica </a:t>
            </a:r>
            <a:r>
              <a:rPr lang="pt-BR" sz="1400" dirty="0" smtClean="0"/>
              <a:t>(Município)</a:t>
            </a:r>
            <a:endParaRPr lang="pt-BR" sz="2400" b="1" dirty="0" smtClean="0"/>
          </a:p>
          <a:p>
            <a:pPr algn="just" eaLnBrk="1" hangingPunct="1">
              <a:lnSpc>
                <a:spcPct val="140000"/>
              </a:lnSpc>
              <a:spcBef>
                <a:spcPct val="35000"/>
              </a:spcBef>
              <a:defRPr/>
            </a:pPr>
            <a:r>
              <a:rPr lang="pt-BR" sz="2400" b="1" dirty="0" smtClean="0"/>
              <a:t>Gerências Regionais de Saúde</a:t>
            </a:r>
            <a:endParaRPr lang="pt-BR" sz="1900" b="1" dirty="0" smtClean="0"/>
          </a:p>
        </p:txBody>
      </p:sp>
      <p:sp>
        <p:nvSpPr>
          <p:cNvPr id="7" name="Retângulo 6"/>
          <p:cNvSpPr/>
          <p:nvPr/>
        </p:nvSpPr>
        <p:spPr>
          <a:xfrm>
            <a:off x="1857356" y="-24"/>
            <a:ext cx="6000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200" b="1" dirty="0" smtClean="0">
                <a:latin typeface="Arial" charset="0"/>
              </a:rPr>
              <a:t>Metodologia para Aplicação dos Questionários</a:t>
            </a:r>
            <a:endParaRPr lang="pt-BR" sz="32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515" r="3799" b="44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928663" y="1192115"/>
          <a:ext cx="7242848" cy="4808653"/>
        </p:xfrm>
        <a:graphic>
          <a:graphicData uri="http://schemas.openxmlformats.org/drawingml/2006/table">
            <a:tbl>
              <a:tblPr/>
              <a:tblGrid>
                <a:gridCol w="3789746"/>
                <a:gridCol w="3453102"/>
              </a:tblGrid>
              <a:tr h="24946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CLÍNICAS BÁSICAS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7" marR="9247" marT="924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46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Pediatria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7" marR="9247" marT="924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46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Clínica Médica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7" marR="9247" marT="924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46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Clínica Cirúrgica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7" marR="9247" marT="924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46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Ginecologia e Obstetrícia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7" marR="9247" marT="924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46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CLÍNICAS ESPECIALIZADAS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46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Angiologia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Neurologia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946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Cardiologia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Oftalmologia Clínica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946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Cirurgia Geral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Oftalmologia Cirúrgica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946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Cirurgia Pediátrica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Oncologia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946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Cirurgia Torácica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Otorrinolaringologia Clínico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946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Cirurgia Vascular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Otorrinolaringologia Cirúrgico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946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Dermatologia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Proctologia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946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Endocrinologia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Psiquiatria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946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Gastroenterologia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Reumatologia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946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Hematologia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Traumato-Ortopedia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946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Infectologia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Urologia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946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Nefrologia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Cirurgia de Cabeça e Pescoço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78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Neurocirurgia</a:t>
                      </a: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6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Mastologia</a:t>
                      </a:r>
                      <a:endParaRPr lang="pt-BR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247" marR="9247" marT="92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tângulo 4"/>
          <p:cNvSpPr/>
          <p:nvPr/>
        </p:nvSpPr>
        <p:spPr>
          <a:xfrm>
            <a:off x="1643010" y="-45336"/>
            <a:ext cx="62865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200" b="1" dirty="0" smtClean="0">
                <a:latin typeface="Arial" charset="0"/>
              </a:rPr>
              <a:t>MAC -  Básicas e Especializadas</a:t>
            </a:r>
            <a:endParaRPr lang="pt-BR" sz="3200" b="1" dirty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1214414" y="1196975"/>
          <a:ext cx="6650037" cy="4762500"/>
        </p:xfrm>
        <a:graphic>
          <a:graphicData uri="http://schemas.openxmlformats.org/drawingml/2006/table">
            <a:tbl>
              <a:tblPr/>
              <a:tblGrid>
                <a:gridCol w="6650037"/>
              </a:tblGrid>
              <a:tr h="219264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SERVIÇOS ESTRATÉGICOS</a:t>
                      </a:r>
                    </a:p>
                  </a:txBody>
                  <a:tcPr marL="7619" marR="7619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210493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Vasectomia</a:t>
                      </a:r>
                    </a:p>
                  </a:txBody>
                  <a:tcPr marL="7619" marR="7619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493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Laqueadura</a:t>
                      </a:r>
                    </a:p>
                  </a:txBody>
                  <a:tcPr marL="7619" marR="7619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493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Pré-Natal de Alto Risco</a:t>
                      </a:r>
                    </a:p>
                  </a:txBody>
                  <a:tcPr marL="7619" marR="7619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493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Litotripsia</a:t>
                      </a:r>
                    </a:p>
                  </a:txBody>
                  <a:tcPr marL="7619" marR="7619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493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Terapia Renal Substitutiva - TRS</a:t>
                      </a:r>
                    </a:p>
                  </a:txBody>
                  <a:tcPr marL="7619" marR="7619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493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Realiza o Serviço de Busca e Captação de Órgão  e Tecidos</a:t>
                      </a:r>
                    </a:p>
                  </a:txBody>
                  <a:tcPr marL="7619" marR="7619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493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Realiza Transplante</a:t>
                      </a:r>
                    </a:p>
                  </a:txBody>
                  <a:tcPr marL="7619" marR="7619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493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Referência em Planos de Alta Complexidade</a:t>
                      </a:r>
                    </a:p>
                  </a:txBody>
                  <a:tcPr marL="7619" marR="7619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493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Hemocentro</a:t>
                      </a:r>
                    </a:p>
                  </a:txBody>
                  <a:tcPr marL="7619" marR="7619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5904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Serviço de Atenção Especializada em DST / HIV / AIDS / HV / Tuberculose e </a:t>
                      </a:r>
                      <a:r>
                        <a:rPr lang="pt-BR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Hanseniase</a:t>
                      </a:r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- SAE</a:t>
                      </a:r>
                    </a:p>
                  </a:txBody>
                  <a:tcPr marL="7619" marR="7619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493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Possui Polo de Aplicação de Medicamentos das Hepatites Virais</a:t>
                      </a:r>
                    </a:p>
                  </a:txBody>
                  <a:tcPr marL="7619" marR="7619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493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Possui Unidade Dispensadora de Medicamentos Anti-retorvirais</a:t>
                      </a:r>
                    </a:p>
                  </a:txBody>
                  <a:tcPr marL="7619" marR="7619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493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Possui Hospital com Referência em Acidente Ocupacional</a:t>
                      </a:r>
                    </a:p>
                  </a:txBody>
                  <a:tcPr marL="7619" marR="7619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493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Referência em Transmissão Vertical</a:t>
                      </a:r>
                    </a:p>
                  </a:txBody>
                  <a:tcPr marL="7619" marR="7619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5904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Possui Hospitais e Maternidades com referência para o Atendimento a Violência Sexual e o Abortamento Legal</a:t>
                      </a:r>
                    </a:p>
                  </a:txBody>
                  <a:tcPr marL="7619" marR="7619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264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Possui Maternidade que atenda gestação de alto risco</a:t>
                      </a:r>
                    </a:p>
                  </a:txBody>
                  <a:tcPr marL="7619" marR="7619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tângulo 4"/>
          <p:cNvSpPr/>
          <p:nvPr/>
        </p:nvSpPr>
        <p:spPr>
          <a:xfrm>
            <a:off x="1928794" y="246331"/>
            <a:ext cx="58841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200" b="1" dirty="0" smtClean="0">
                <a:latin typeface="Arial" charset="0"/>
              </a:rPr>
              <a:t>MAC - Atenção Especializada</a:t>
            </a:r>
            <a:endParaRPr lang="pt-BR" sz="3200" b="1" dirty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357290" y="1928802"/>
          <a:ext cx="6507162" cy="3278191"/>
        </p:xfrm>
        <a:graphic>
          <a:graphicData uri="http://schemas.openxmlformats.org/drawingml/2006/table">
            <a:tbl>
              <a:tblPr/>
              <a:tblGrid>
                <a:gridCol w="6507162"/>
              </a:tblGrid>
              <a:tr h="28024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SERVIÇO ESTRATÉGICO EM SAÚDE BUCAL</a:t>
                      </a:r>
                    </a:p>
                  </a:txBody>
                  <a:tcPr marL="7621" marR="7621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26903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Centro de Especialidades Odontologicas - CEO</a:t>
                      </a:r>
                    </a:p>
                  </a:txBody>
                  <a:tcPr marL="7621" marR="7621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024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Laboratório Regional de Proteses Dentária - LRPD</a:t>
                      </a:r>
                    </a:p>
                  </a:txBody>
                  <a:tcPr marL="7621" marR="7621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024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ANTENÇÃO À PESSOA COM DEFICIÊNCIA</a:t>
                      </a:r>
                    </a:p>
                  </a:txBody>
                  <a:tcPr marL="7621" marR="7621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26903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Possui Serviço de Reabilitação Auditiva</a:t>
                      </a:r>
                    </a:p>
                  </a:txBody>
                  <a:tcPr marL="7621" marR="7621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903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Possui Serviço de Reabilitação Visual</a:t>
                      </a:r>
                    </a:p>
                  </a:txBody>
                  <a:tcPr marL="7621" marR="7621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150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Possui Serviço de Reabilitação Física</a:t>
                      </a:r>
                    </a:p>
                  </a:txBody>
                  <a:tcPr marL="7621" marR="7621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903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Possui Serviço de Reabilitação Intelectual</a:t>
                      </a:r>
                    </a:p>
                  </a:txBody>
                  <a:tcPr marL="7621" marR="7621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903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Possui o Serviço de Ostomizados</a:t>
                      </a:r>
                    </a:p>
                  </a:txBody>
                  <a:tcPr marL="7621" marR="7621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024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Possui Oficina Ortopédica</a:t>
                      </a:r>
                    </a:p>
                  </a:txBody>
                  <a:tcPr marL="7621" marR="7621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024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RECURSOS PRÓPRIOS</a:t>
                      </a:r>
                    </a:p>
                  </a:txBody>
                  <a:tcPr marL="7621" marR="7621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28024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Compra algum outros serviço além dos já identificados</a:t>
                      </a:r>
                    </a:p>
                  </a:txBody>
                  <a:tcPr marL="7621" marR="7621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Retângulo 5"/>
          <p:cNvSpPr/>
          <p:nvPr/>
        </p:nvSpPr>
        <p:spPr>
          <a:xfrm>
            <a:off x="1928794" y="214290"/>
            <a:ext cx="58841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200" b="1" dirty="0" smtClean="0">
                <a:latin typeface="Arial" charset="0"/>
              </a:rPr>
              <a:t>MAC - Atenção Especializada</a:t>
            </a:r>
            <a:endParaRPr lang="pt-BR" sz="32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Espaço Reservado para Texto 2"/>
          <p:cNvSpPr txBox="1">
            <a:spLocks/>
          </p:cNvSpPr>
          <p:nvPr/>
        </p:nvSpPr>
        <p:spPr bwMode="auto">
          <a:xfrm>
            <a:off x="250825" y="1500174"/>
            <a:ext cx="8497888" cy="501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pt-BR" b="1" dirty="0"/>
              <a:t>Lei nº 8.080 </a:t>
            </a:r>
            <a:r>
              <a:rPr lang="pt-BR" dirty="0"/>
              <a:t>de 19 de setembro de 1990;  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pt-BR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b="1" dirty="0"/>
              <a:t>Decreto nº 7.508 </a:t>
            </a:r>
            <a:r>
              <a:rPr lang="pt-BR" dirty="0"/>
              <a:t>de 28 de junho de 2011, que regulamenta a Lei nº 8.080 de 19 de setembro de 1990, para dispor sobre a organização do Sistema Único de Saúde – SUS, o planejamento da saúde, a assistência à saúde e a articulação </a:t>
            </a:r>
            <a:r>
              <a:rPr lang="pt-BR" dirty="0" err="1"/>
              <a:t>interfederativa</a:t>
            </a:r>
            <a:r>
              <a:rPr lang="pt-BR" dirty="0"/>
              <a:t>.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en-US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b="1" dirty="0"/>
              <a:t>Resolução nº 1, </a:t>
            </a:r>
            <a:r>
              <a:rPr lang="pt-BR" dirty="0"/>
              <a:t>de 29 de Setembro de 2011, que estabelece diretrizes gerais para a instituição de </a:t>
            </a:r>
            <a:r>
              <a:rPr lang="pt-BR" b="1" dirty="0"/>
              <a:t>Regiões de Saúde </a:t>
            </a:r>
            <a:r>
              <a:rPr lang="pt-BR" dirty="0"/>
              <a:t>no âmbito do Sistema Único de Saúde (SUS), nos termos do Decreto Nº 7.508, de 28 de junho de 2011.</a:t>
            </a:r>
          </a:p>
        </p:txBody>
      </p:sp>
      <p:sp>
        <p:nvSpPr>
          <p:cNvPr id="7" name="Retângulo 6"/>
          <p:cNvSpPr/>
          <p:nvPr/>
        </p:nvSpPr>
        <p:spPr>
          <a:xfrm>
            <a:off x="3033281" y="142852"/>
            <a:ext cx="296747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200" b="1" dirty="0" smtClean="0">
                <a:latin typeface="Arial" charset="0"/>
              </a:rPr>
              <a:t>Legislação</a:t>
            </a:r>
            <a:endParaRPr lang="pt-BR" sz="4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1428728" y="1214422"/>
          <a:ext cx="6696075" cy="5187044"/>
        </p:xfrm>
        <a:graphic>
          <a:graphicData uri="http://schemas.openxmlformats.org/drawingml/2006/table">
            <a:tbl>
              <a:tblPr/>
              <a:tblGrid>
                <a:gridCol w="6696075"/>
              </a:tblGrid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SERVIÇOS DE APOIO E DIAGNÓSTICO</a:t>
                      </a: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Anatomocitopatologia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Anatomopatologia</a:t>
                      </a: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Biópsia</a:t>
                      </a: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Colonoscopia</a:t>
                      </a: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Ecocardiografia</a:t>
                      </a: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Ecodoppler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Eletroencefalografia</a:t>
                      </a: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Endoscópia</a:t>
                      </a: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Mamografia</a:t>
                      </a: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Patologia Clínica</a:t>
                      </a: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Radiologia </a:t>
                      </a:r>
                      <a:r>
                        <a:rPr lang="pt-BR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– Com e Sem </a:t>
                      </a:r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Contraste</a:t>
                      </a: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Ressonância Magnética</a:t>
                      </a: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Tomografia </a:t>
                      </a:r>
                      <a:r>
                        <a:rPr lang="pt-BR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– Com e Sem </a:t>
                      </a:r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Contraste</a:t>
                      </a: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Tomografia </a:t>
                      </a:r>
                      <a:r>
                        <a:rPr lang="pt-BR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– com e Sem </a:t>
                      </a:r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Sedação</a:t>
                      </a: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Ultrassonografia - Simples</a:t>
                      </a: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Ultrassonografia - Com Doppler</a:t>
                      </a: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Cintilografia</a:t>
                      </a: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Eletroneuromiografia</a:t>
                      </a: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Estudo Urodinâmico</a:t>
                      </a: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565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Potencial evocado de Média e Longa Duração - BERA</a:t>
                      </a: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83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Audiometria</a:t>
                      </a:r>
                    </a:p>
                  </a:txBody>
                  <a:tcPr marL="6481" marR="6481" marT="64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tângulo 4"/>
          <p:cNvSpPr/>
          <p:nvPr/>
        </p:nvSpPr>
        <p:spPr>
          <a:xfrm>
            <a:off x="2285984" y="214290"/>
            <a:ext cx="51996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200" b="1" dirty="0" smtClean="0">
                <a:latin typeface="Arial" charset="0"/>
              </a:rPr>
              <a:t>MAC -  Apoio Diagnóstico</a:t>
            </a:r>
            <a:endParaRPr lang="pt-BR" sz="32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857356" y="1643050"/>
          <a:ext cx="5400675" cy="3887792"/>
        </p:xfrm>
        <a:graphic>
          <a:graphicData uri="http://schemas.openxmlformats.org/drawingml/2006/table">
            <a:tbl>
              <a:tblPr/>
              <a:tblGrid>
                <a:gridCol w="5400675"/>
              </a:tblGrid>
              <a:tr h="25971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ATENÇÃO HOSPITALAR</a:t>
                      </a:r>
                    </a:p>
                  </a:txBody>
                  <a:tcPr marL="7620" marR="7620" marT="7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25971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Hospital Porte I - 03 Clínicas Básicas</a:t>
                      </a:r>
                    </a:p>
                  </a:txBody>
                  <a:tcPr marL="7620" marR="7620" marT="7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971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Hospital Porte II - 04 Clínicas Básicas</a:t>
                      </a:r>
                    </a:p>
                  </a:txBody>
                  <a:tcPr marL="7620" marR="7620" marT="7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971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Hospital Porte III - 04 Clínicas Básicas</a:t>
                      </a:r>
                    </a:p>
                  </a:txBody>
                  <a:tcPr marL="7620" marR="7620" marT="7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971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Hospital Porte IV - 04 Clínicas Básicas</a:t>
                      </a:r>
                    </a:p>
                  </a:txBody>
                  <a:tcPr marL="7620" marR="7620" marT="7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971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Esses Hospitais realizam o Teste do Olhinho</a:t>
                      </a:r>
                    </a:p>
                  </a:txBody>
                  <a:tcPr marL="7620" marR="7620" marT="7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971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Esses Hospitais realizam o Teste da Orelhinha</a:t>
                      </a:r>
                    </a:p>
                  </a:txBody>
                  <a:tcPr marL="7620" marR="7620" marT="7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971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UTI Neonatal</a:t>
                      </a:r>
                    </a:p>
                  </a:txBody>
                  <a:tcPr marL="7620" marR="7620" marT="7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971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UTI Pediátrica</a:t>
                      </a:r>
                    </a:p>
                  </a:txBody>
                  <a:tcPr marL="7620" marR="7620" marT="7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971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UTI Adulto</a:t>
                      </a:r>
                    </a:p>
                  </a:txBody>
                  <a:tcPr marL="7620" marR="7620" marT="7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971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UTI Obstétrica</a:t>
                      </a:r>
                    </a:p>
                  </a:txBody>
                  <a:tcPr marL="7620" marR="7620" marT="7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971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Leitos AIDS</a:t>
                      </a:r>
                    </a:p>
                  </a:txBody>
                  <a:tcPr marL="7620" marR="7620" marT="7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971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RECURSOS PRÓPRIOS</a:t>
                      </a:r>
                    </a:p>
                  </a:txBody>
                  <a:tcPr marL="7620" marR="7620" marT="7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51154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Compra algum outros serviço além dos já identificados</a:t>
                      </a:r>
                    </a:p>
                  </a:txBody>
                  <a:tcPr marL="7620" marR="7620" marT="7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Retângulo 5"/>
          <p:cNvSpPr/>
          <p:nvPr/>
        </p:nvSpPr>
        <p:spPr>
          <a:xfrm>
            <a:off x="2285984" y="214290"/>
            <a:ext cx="51996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200" b="1" dirty="0" smtClean="0">
                <a:latin typeface="Arial" charset="0"/>
              </a:rPr>
              <a:t>MAC -  Apoio Diagnóstico</a:t>
            </a:r>
            <a:endParaRPr lang="pt-BR" sz="32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2266127" y="1243006"/>
          <a:ext cx="4533900" cy="1257300"/>
        </p:xfrm>
        <a:graphic>
          <a:graphicData uri="http://schemas.openxmlformats.org/drawingml/2006/table">
            <a:tbl>
              <a:tblPr/>
              <a:tblGrid>
                <a:gridCol w="4533900"/>
              </a:tblGrid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Pronto Atendimento 24 Horas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UPA Porte I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UPA Porte II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UPA Porte III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SAMU (Unidade de Suporte Básico)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1581121" y="3487520"/>
          <a:ext cx="5903912" cy="3084752"/>
        </p:xfrm>
        <a:graphic>
          <a:graphicData uri="http://schemas.openxmlformats.org/drawingml/2006/table">
            <a:tbl>
              <a:tblPr/>
              <a:tblGrid>
                <a:gridCol w="5903912"/>
              </a:tblGrid>
              <a:tr h="2514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Unidade Básica de Saúde / Centro de Saúde</a:t>
                      </a:r>
                    </a:p>
                  </a:txBody>
                  <a:tcPr marL="7619" marR="7619" marT="76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14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Equipe de Estratégia de Saúde da Família</a:t>
                      </a:r>
                    </a:p>
                  </a:txBody>
                  <a:tcPr marL="7619" marR="7619" marT="76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14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CAPS Microrregional</a:t>
                      </a:r>
                    </a:p>
                  </a:txBody>
                  <a:tcPr marL="7619" marR="7619" marT="76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871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CAPS </a:t>
                      </a:r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I, II, III, CAPS i, CAPS ad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19" marR="7619" marT="76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14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Hospitais Gerais com leitos em Saúde Mental</a:t>
                      </a:r>
                    </a:p>
                  </a:txBody>
                  <a:tcPr marL="7619" marR="7619" marT="76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14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Núcleo Apoio à Saúde da Família - NASF</a:t>
                      </a:r>
                    </a:p>
                  </a:txBody>
                  <a:tcPr marL="7619" marR="7619" marT="76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14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Equipes de Redução de Danos</a:t>
                      </a:r>
                    </a:p>
                  </a:txBody>
                  <a:tcPr marL="7619" marR="7619" marT="76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14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Equipe de Consultório na Rua</a:t>
                      </a:r>
                    </a:p>
                  </a:txBody>
                  <a:tcPr marL="7619" marR="7619" marT="76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14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Serviço Residencial Terapêutico</a:t>
                      </a:r>
                    </a:p>
                  </a:txBody>
                  <a:tcPr marL="7619" marR="7619" marT="76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14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Unidade de Acolhimento Infanto Juvenil - UA</a:t>
                      </a:r>
                    </a:p>
                  </a:txBody>
                  <a:tcPr marL="7619" marR="7619" marT="76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14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Unidade de Acolhimento Adulto</a:t>
                      </a:r>
                    </a:p>
                  </a:txBody>
                  <a:tcPr marL="7619" marR="7619" marT="76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14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Outros Serviços</a:t>
                      </a:r>
                    </a:p>
                  </a:txBody>
                  <a:tcPr marL="7619" marR="7619" marT="76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Retângulo 6"/>
          <p:cNvSpPr/>
          <p:nvPr/>
        </p:nvSpPr>
        <p:spPr>
          <a:xfrm>
            <a:off x="2214546" y="285728"/>
            <a:ext cx="52886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600" b="1" dirty="0" smtClean="0">
                <a:latin typeface="Arial" charset="0"/>
              </a:rPr>
              <a:t>Urgência e Emergência</a:t>
            </a:r>
            <a:endParaRPr lang="pt-BR" sz="3600" b="1" dirty="0">
              <a:latin typeface="Arial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357158" y="2701702"/>
            <a:ext cx="8429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200" b="1" dirty="0" smtClean="0">
                <a:latin typeface="Arial" charset="0"/>
              </a:rPr>
              <a:t>Atenção Psicossocial e Atenção Básica</a:t>
            </a:r>
            <a:endParaRPr lang="pt-BR" sz="3200" b="1" dirty="0">
              <a:latin typeface="Arial" charset="0"/>
            </a:endParaRPr>
          </a:p>
        </p:txBody>
      </p:sp>
      <p:sp>
        <p:nvSpPr>
          <p:cNvPr id="9" name="Retângulo 8"/>
          <p:cNvSpPr/>
          <p:nvPr/>
        </p:nvSpPr>
        <p:spPr bwMode="auto">
          <a:xfrm>
            <a:off x="0" y="3273205"/>
            <a:ext cx="9144000" cy="123829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503238" y="1214422"/>
          <a:ext cx="8137525" cy="4639440"/>
        </p:xfrm>
        <a:graphic>
          <a:graphicData uri="http://schemas.openxmlformats.org/drawingml/2006/table">
            <a:tbl>
              <a:tblPr/>
              <a:tblGrid>
                <a:gridCol w="8137525"/>
              </a:tblGrid>
              <a:tr h="291720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Notificação e Investigação de Doenças, </a:t>
                      </a:r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Agravos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1" marR="7621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1720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Medidas </a:t>
                      </a:r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 Promoção da Saúde, prevenção e controle de doenças e agravos à saúde</a:t>
                      </a:r>
                    </a:p>
                  </a:txBody>
                  <a:tcPr marL="7621" marR="7621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1720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Capacidade de Detecção de Risco de Doenças, </a:t>
                      </a:r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Agravos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1" marR="7621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629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Alimentação dos Sistemas de Informação</a:t>
                      </a:r>
                    </a:p>
                  </a:txBody>
                  <a:tcPr marL="7621" marR="7621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629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Monitoramento de Dados e avaliação da Informação</a:t>
                      </a:r>
                    </a:p>
                  </a:txBody>
                  <a:tcPr marL="7621" marR="7621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629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Laboratório Próprio ou </a:t>
                      </a:r>
                      <a:r>
                        <a:rPr lang="pt-BR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Contratualizado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1" marR="7621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629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Laboratório Regional de Referência Estratégico (Próprio ou </a:t>
                      </a:r>
                      <a:r>
                        <a:rPr lang="pt-BR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Contratualizado</a:t>
                      </a:r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)</a:t>
                      </a:r>
                    </a:p>
                  </a:txBody>
                  <a:tcPr marL="7621" marR="7621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629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Serviço de Verificação de Óbito - SVO</a:t>
                      </a:r>
                    </a:p>
                  </a:txBody>
                  <a:tcPr marL="7621" marR="7621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629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Unidade Sentinela para o </a:t>
                      </a:r>
                      <a:r>
                        <a:rPr lang="pt-BR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Virus</a:t>
                      </a:r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Influenza, vinculada a unidade Laboratorial</a:t>
                      </a:r>
                    </a:p>
                  </a:txBody>
                  <a:tcPr marL="7621" marR="7621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629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Núcleo Hospitalar de Epidemiologia nos Hospitais Gerais de referência Porte III e IV</a:t>
                      </a:r>
                    </a:p>
                  </a:txBody>
                  <a:tcPr marL="7621" marR="7621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629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CEREST</a:t>
                      </a:r>
                    </a:p>
                  </a:txBody>
                  <a:tcPr marL="7621" marR="7621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629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Comissão Regional de Controle de Infecção</a:t>
                      </a:r>
                    </a:p>
                  </a:txBody>
                  <a:tcPr marL="7621" marR="7621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629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Inspeções de VISA</a:t>
                      </a:r>
                    </a:p>
                  </a:txBody>
                  <a:tcPr marL="7621" marR="7621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629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Elaboração de Processo Administrativo Sanitário</a:t>
                      </a:r>
                    </a:p>
                  </a:txBody>
                  <a:tcPr marL="7621" marR="7621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629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Realização Ações de vigilância Ambiental</a:t>
                      </a:r>
                    </a:p>
                  </a:txBody>
                  <a:tcPr marL="7621" marR="7621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629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Laboratório de Entomologia Estruturado</a:t>
                      </a:r>
                    </a:p>
                  </a:txBody>
                  <a:tcPr marL="7621" marR="7621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5329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Realiza as ações de Vigilância Sanitária conforme pactuado na deliberação nº 266/CIB/2011</a:t>
                      </a:r>
                    </a:p>
                  </a:txBody>
                  <a:tcPr marL="7621" marR="7621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Retângulo 5"/>
          <p:cNvSpPr/>
          <p:nvPr/>
        </p:nvSpPr>
        <p:spPr>
          <a:xfrm>
            <a:off x="2329701" y="214290"/>
            <a:ext cx="4885505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800" b="1" dirty="0" smtClean="0">
                <a:latin typeface="Arial" charset="0"/>
              </a:rPr>
              <a:t>Vigilância em Saúde</a:t>
            </a:r>
            <a:endParaRPr lang="pt-BR" sz="38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251619" y="1341438"/>
          <a:ext cx="8640762" cy="4130680"/>
        </p:xfrm>
        <a:graphic>
          <a:graphicData uri="http://schemas.openxmlformats.org/drawingml/2006/table">
            <a:tbl>
              <a:tblPr/>
              <a:tblGrid>
                <a:gridCol w="8640762"/>
              </a:tblGrid>
              <a:tr h="2514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ASSISTÊNCIA FARMACÊUTICA - COMPONENTE BÁSICO</a:t>
                      </a:r>
                    </a:p>
                  </a:txBody>
                  <a:tcPr marL="7620" marR="7620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2514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Elabora a Relação Municipal de Medicamentos Essenciais - REMUMES</a:t>
                      </a:r>
                    </a:p>
                  </a:txBody>
                  <a:tcPr marL="7620" marR="7620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14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Situação da REMUMES</a:t>
                      </a:r>
                    </a:p>
                  </a:txBody>
                  <a:tcPr marL="7620" marR="7620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533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Participa de Comissão Regional de Assistência Farmácia e Terapêutica </a:t>
                      </a:r>
                    </a:p>
                  </a:txBody>
                  <a:tcPr marL="7620" marR="7620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295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Realiza a Seleção, Programação, Aquisição, Armazenamento e </a:t>
                      </a:r>
                      <a:r>
                        <a:rPr lang="pt-BR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Dispensação</a:t>
                      </a:r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de </a:t>
                      </a:r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Medicamentos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14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ASSISTÊNCIA FARMACÊUTICA - COMPONENTE ESTRATÉGICO</a:t>
                      </a:r>
                    </a:p>
                  </a:txBody>
                  <a:tcPr marL="7620" marR="7620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33533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Realiza o Armazenamento de Medicamentos do Componente </a:t>
                      </a:r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Estratégico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295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Realiza a Dispensação de Medicamentos do Componente </a:t>
                      </a:r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Estratégico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14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ASSISTÊNCIA FARMACÊUTICA - COMPONENTE ESPECIALIZADO</a:t>
                      </a:r>
                    </a:p>
                  </a:txBody>
                  <a:tcPr marL="7620" marR="7620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33533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Realiza o Recebimento de Medicamentos do Componente Especializado </a:t>
                      </a:r>
                    </a:p>
                  </a:txBody>
                  <a:tcPr marL="7620" marR="7620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533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Realiza o Armazenamento de Medicamentos do Componente </a:t>
                      </a:r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Especializado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295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Realiza a </a:t>
                      </a:r>
                      <a:r>
                        <a:rPr lang="pt-BR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Dispensação</a:t>
                      </a:r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de Medicamentos do </a:t>
                      </a:r>
                      <a:r>
                        <a:rPr lang="pt-BR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Componente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14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ASSISTÊNCIA FARMACÊUTICA - OUTROS ITENS</a:t>
                      </a:r>
                    </a:p>
                  </a:txBody>
                  <a:tcPr marL="7620" marR="7620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2514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Receber e Encaminhar Documentação para Abertura de Processos Administrativos:</a:t>
                      </a:r>
                    </a:p>
                  </a:txBody>
                  <a:tcPr marL="7620" marR="7620" marT="76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tângulo 4"/>
          <p:cNvSpPr/>
          <p:nvPr/>
        </p:nvSpPr>
        <p:spPr>
          <a:xfrm>
            <a:off x="2033700" y="251562"/>
            <a:ext cx="5538696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400" b="1" dirty="0" smtClean="0">
                <a:latin typeface="Arial" charset="0"/>
              </a:rPr>
              <a:t>Assistência Farmacêutica</a:t>
            </a:r>
            <a:endParaRPr lang="pt-BR" sz="34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404019" y="1179530"/>
          <a:ext cx="8335963" cy="5464180"/>
        </p:xfrm>
        <a:graphic>
          <a:graphicData uri="http://schemas.openxmlformats.org/drawingml/2006/table">
            <a:tbl>
              <a:tblPr/>
              <a:tblGrid>
                <a:gridCol w="8335963"/>
              </a:tblGrid>
              <a:tr h="21986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CRITÉRIOS ADMINISTRATIVOS</a:t>
                      </a:r>
                    </a:p>
                  </a:txBody>
                  <a:tcPr marL="6472" marR="6472" marT="6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43325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Equipe habilitada para assessorar, supervisionar e desenvolver ações de Vigilância epidemiológica de forma complementar e suplementar aos municípios</a:t>
                      </a:r>
                    </a:p>
                  </a:txBody>
                  <a:tcPr marL="6472" marR="6472" marT="6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86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Estrutura de gerenciamento de insumos estratégicos de interesse da VE</a:t>
                      </a:r>
                    </a:p>
                  </a:txBody>
                  <a:tcPr marL="6472" marR="6472" marT="6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325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Possui espaço físico fechado, com ventilação, exclusiva para o armazenamento de inseticidas e equipamentos aspersores de inseticidas (manuais e motorizados)</a:t>
                      </a:r>
                    </a:p>
                  </a:txBody>
                  <a:tcPr marL="6472" marR="6472" marT="6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325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Possui armários com chave em locais adequados, para o armazenamento dos Kits, Equipamentos e Microscópios</a:t>
                      </a:r>
                    </a:p>
                  </a:txBody>
                  <a:tcPr marL="6472" marR="6472" marT="6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86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Laboratório de entomologia estruturado</a:t>
                      </a:r>
                    </a:p>
                  </a:txBody>
                  <a:tcPr marL="6472" marR="6472" marT="6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86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Estrutura técnico-administrativa para desenvolver ações ambientais relacionadas à zoonoses</a:t>
                      </a:r>
                    </a:p>
                  </a:txBody>
                  <a:tcPr marL="6472" marR="6472" marT="6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86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Possui equipe capacitada para atuar nas ações ambientais relacionadas à zoonoses</a:t>
                      </a:r>
                    </a:p>
                  </a:txBody>
                  <a:tcPr marL="6472" marR="6472" marT="6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86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Possui Recursos Materiais para viabilizar as ações ambientais relacionadas à zoonoses</a:t>
                      </a:r>
                    </a:p>
                  </a:txBody>
                  <a:tcPr marL="6472" marR="6472" marT="6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86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Recursos humanos de apoio para a realização das Ações ambientais relacionadas à zoonoses</a:t>
                      </a:r>
                    </a:p>
                  </a:txBody>
                  <a:tcPr marL="6472" marR="6472" marT="6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325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Equipe habilitada para investigar casos suspeitos de transmissão transfusional de agravos - Hemovigilância</a:t>
                      </a:r>
                    </a:p>
                  </a:txBody>
                  <a:tcPr marL="6472" marR="6472" marT="6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86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Estrutura Regional da VISA (estrutura do Estado)</a:t>
                      </a:r>
                    </a:p>
                  </a:txBody>
                  <a:tcPr marL="6472" marR="6472" marT="6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86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Realiza Supervisão técnicas da Assistência Farmacêutica aos municípios e Regiões de Saúde</a:t>
                      </a:r>
                    </a:p>
                  </a:txBody>
                  <a:tcPr marL="6472" marR="6472" marT="6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325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Realiza Supervisões técnicas aos municípios que são centros de distribuição da Assistência Farmacêutica Estratégica e Especializada</a:t>
                      </a:r>
                    </a:p>
                  </a:txBody>
                  <a:tcPr marL="6472" marR="6472" marT="6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86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Reliza Programação de Medicamentos do Componente Estrátegico da Assistência Farmacêutica</a:t>
                      </a:r>
                    </a:p>
                  </a:txBody>
                  <a:tcPr marL="6472" marR="6472" marT="6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86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Realiza o Recebimento de Medicamentos do Componente Especializado (Medicamentos Excepcionais)</a:t>
                      </a:r>
                    </a:p>
                  </a:txBody>
                  <a:tcPr marL="6472" marR="6472" marT="6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86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Realiza Armazenamento de Medicamentos do Componente Especializado (Medicamentos Excepcionais)</a:t>
                      </a:r>
                    </a:p>
                  </a:txBody>
                  <a:tcPr marL="6472" marR="6472" marT="6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86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Realiza Dispensação de Medicamentos do Componente Especializado (Medicamentos Excepcionais)</a:t>
                      </a:r>
                    </a:p>
                  </a:txBody>
                  <a:tcPr marL="6472" marR="6472" marT="6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86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CEREST</a:t>
                      </a:r>
                    </a:p>
                  </a:txBody>
                  <a:tcPr marL="6472" marR="6472" marT="6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86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LACEN de abrangência Regional (Média e Alta Complexidade)</a:t>
                      </a:r>
                    </a:p>
                  </a:txBody>
                  <a:tcPr marL="6472" marR="6472" marT="64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Retângulo 5"/>
          <p:cNvSpPr/>
          <p:nvPr/>
        </p:nvSpPr>
        <p:spPr>
          <a:xfrm>
            <a:off x="1785918" y="-5672"/>
            <a:ext cx="60722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200" b="1" dirty="0" smtClean="0">
                <a:latin typeface="Arial" charset="0"/>
              </a:rPr>
              <a:t>Gerências Regionais de Saúde</a:t>
            </a:r>
            <a:endParaRPr lang="pt-BR" sz="3200" b="1" dirty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Texto 2"/>
          <p:cNvSpPr>
            <a:spLocks noGrp="1"/>
          </p:cNvSpPr>
          <p:nvPr>
            <p:ph type="body" idx="4294967295"/>
          </p:nvPr>
        </p:nvSpPr>
        <p:spPr bwMode="auto">
          <a:xfrm>
            <a:off x="285720" y="1428736"/>
            <a:ext cx="8497887" cy="28813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eaLnBrk="1" hangingPunct="1">
              <a:lnSpc>
                <a:spcPct val="140000"/>
              </a:lnSpc>
              <a:spcBef>
                <a:spcPct val="35000"/>
              </a:spcBef>
            </a:pPr>
            <a:r>
              <a:rPr lang="pt-BR" sz="2400" b="1" dirty="0" smtClean="0"/>
              <a:t>Definição do período de preenchimentos dos questionários pelo municípios: </a:t>
            </a:r>
            <a:r>
              <a:rPr lang="pt-BR" sz="2400" dirty="0" smtClean="0"/>
              <a:t>Outubro a final de Novembro/2012. Prorrogados mais 30 dias</a:t>
            </a:r>
            <a:r>
              <a:rPr lang="pt-BR" sz="2400" b="1" dirty="0" smtClean="0"/>
              <a:t>.</a:t>
            </a:r>
          </a:p>
          <a:p>
            <a:pPr algn="just" eaLnBrk="1" hangingPunct="1">
              <a:lnSpc>
                <a:spcPct val="140000"/>
              </a:lnSpc>
              <a:spcBef>
                <a:spcPct val="35000"/>
              </a:spcBef>
            </a:pPr>
            <a:r>
              <a:rPr lang="pt-BR" sz="2400" b="1" dirty="0" smtClean="0"/>
              <a:t> Janeiro a Julho / 2013: </a:t>
            </a:r>
            <a:r>
              <a:rPr lang="pt-BR" sz="2400" dirty="0" smtClean="0"/>
              <a:t>Correção no Banco de Dados.</a:t>
            </a:r>
          </a:p>
        </p:txBody>
      </p:sp>
      <p:sp>
        <p:nvSpPr>
          <p:cNvPr id="4" name="Retângulo 3"/>
          <p:cNvSpPr/>
          <p:nvPr/>
        </p:nvSpPr>
        <p:spPr>
          <a:xfrm>
            <a:off x="1785918" y="12676"/>
            <a:ext cx="60722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000" b="1" dirty="0" smtClean="0">
                <a:latin typeface="Arial" charset="0"/>
              </a:rPr>
              <a:t>Metodologia para Aplicação dos Questionários</a:t>
            </a:r>
            <a:endParaRPr lang="pt-BR" sz="30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453268" y="190006"/>
            <a:ext cx="254749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200" b="1" dirty="0" smtClean="0">
                <a:latin typeface="Arial" charset="0"/>
              </a:rPr>
              <a:t>Planilhas</a:t>
            </a:r>
            <a:endParaRPr lang="pt-BR" sz="4200" dirty="0"/>
          </a:p>
        </p:txBody>
      </p:sp>
      <p:pic>
        <p:nvPicPr>
          <p:cNvPr id="35850" name="Picture 10"/>
          <p:cNvPicPr>
            <a:picLocks noChangeAspect="1" noChangeArrowheads="1"/>
          </p:cNvPicPr>
          <p:nvPr/>
        </p:nvPicPr>
        <p:blipFill>
          <a:blip r:embed="rId2"/>
          <a:srcRect t="18478" r="42257" b="18898"/>
          <a:stretch>
            <a:fillRect/>
          </a:stretch>
        </p:blipFill>
        <p:spPr bwMode="auto">
          <a:xfrm>
            <a:off x="611976" y="1203501"/>
            <a:ext cx="7920048" cy="5368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453268" y="190006"/>
            <a:ext cx="254749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200" b="1" dirty="0" smtClean="0">
                <a:latin typeface="Arial" charset="0"/>
              </a:rPr>
              <a:t>Planilhas</a:t>
            </a:r>
            <a:endParaRPr lang="pt-BR" sz="4200" dirty="0"/>
          </a:p>
        </p:txBody>
      </p:sp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2"/>
          <a:srcRect t="18478" r="46719" b="10499"/>
          <a:stretch>
            <a:fillRect/>
          </a:stretch>
        </p:blipFill>
        <p:spPr bwMode="auto">
          <a:xfrm>
            <a:off x="1571604" y="1214422"/>
            <a:ext cx="6572296" cy="5476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ES 02\Desktop\Grande Florianópolis\MAC Atenção Especializada\1.3A Pré-Natal de Alto Risc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Espaço Reservado para Texto 2"/>
          <p:cNvSpPr txBox="1">
            <a:spLocks/>
          </p:cNvSpPr>
          <p:nvPr/>
        </p:nvSpPr>
        <p:spPr bwMode="auto">
          <a:xfrm>
            <a:off x="179388" y="1285860"/>
            <a:ext cx="8785225" cy="4899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pt-BR" dirty="0">
                <a:latin typeface="Georgia" pitchFamily="18" charset="0"/>
              </a:rPr>
              <a:t>Criação do Grupo Condutor de Implementação do Decreto : Portaria n° 632 de 20/07/2012 SES e COSEMS;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pt-BR" dirty="0" smtClean="0">
                <a:latin typeface="Georgia" pitchFamily="18" charset="0"/>
              </a:rPr>
              <a:t>Oficinas </a:t>
            </a:r>
            <a:r>
              <a:rPr lang="pt-BR" dirty="0">
                <a:latin typeface="Georgia" pitchFamily="18" charset="0"/>
              </a:rPr>
              <a:t>para redefinição das Regiões de Saúde no Primeiro semestre de 2012.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dirty="0" err="1" smtClean="0">
                <a:latin typeface="Georgia" pitchFamily="18" charset="0"/>
              </a:rPr>
              <a:t>Elaborado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en-US" dirty="0">
                <a:latin typeface="Georgia" pitchFamily="18" charset="0"/>
              </a:rPr>
              <a:t>05 </a:t>
            </a:r>
            <a:r>
              <a:rPr lang="en-US" dirty="0" err="1">
                <a:latin typeface="Georgia" pitchFamily="18" charset="0"/>
              </a:rPr>
              <a:t>questionários</a:t>
            </a:r>
            <a:r>
              <a:rPr lang="en-US" dirty="0">
                <a:latin typeface="Georgia" pitchFamily="18" charset="0"/>
              </a:rPr>
              <a:t> </a:t>
            </a:r>
            <a:r>
              <a:rPr lang="en-US" dirty="0" err="1">
                <a:latin typeface="Georgia" pitchFamily="18" charset="0"/>
              </a:rPr>
              <a:t>para</a:t>
            </a:r>
            <a:r>
              <a:rPr lang="en-US" dirty="0">
                <a:latin typeface="Georgia" pitchFamily="18" charset="0"/>
              </a:rPr>
              <a:t> </a:t>
            </a:r>
            <a:r>
              <a:rPr lang="en-US" dirty="0" err="1">
                <a:latin typeface="Georgia" pitchFamily="18" charset="0"/>
              </a:rPr>
              <a:t>definição</a:t>
            </a:r>
            <a:r>
              <a:rPr lang="en-US" dirty="0">
                <a:latin typeface="Georgia" pitchFamily="18" charset="0"/>
              </a:rPr>
              <a:t> e </a:t>
            </a:r>
            <a:r>
              <a:rPr lang="en-US" dirty="0" err="1">
                <a:latin typeface="Georgia" pitchFamily="18" charset="0"/>
              </a:rPr>
              <a:t>composição</a:t>
            </a:r>
            <a:r>
              <a:rPr lang="en-US" dirty="0">
                <a:latin typeface="Georgia" pitchFamily="18" charset="0"/>
              </a:rPr>
              <a:t> das novas </a:t>
            </a:r>
            <a:r>
              <a:rPr lang="en-US" dirty="0" err="1">
                <a:latin typeface="Georgia" pitchFamily="18" charset="0"/>
              </a:rPr>
              <a:t>regiões</a:t>
            </a:r>
            <a:r>
              <a:rPr lang="en-US" dirty="0">
                <a:latin typeface="Georgia" pitchFamily="18" charset="0"/>
              </a:rPr>
              <a:t> de </a:t>
            </a:r>
            <a:r>
              <a:rPr lang="en-US" dirty="0" err="1">
                <a:latin typeface="Georgia" pitchFamily="18" charset="0"/>
              </a:rPr>
              <a:t>saúde</a:t>
            </a:r>
            <a:r>
              <a:rPr lang="en-US" dirty="0">
                <a:latin typeface="Georgia" pitchFamily="18" charset="0"/>
              </a:rPr>
              <a:t>.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pt-BR" dirty="0" smtClean="0">
                <a:latin typeface="Georgia" pitchFamily="18" charset="0"/>
              </a:rPr>
              <a:t>Definição </a:t>
            </a:r>
            <a:r>
              <a:rPr lang="pt-BR" dirty="0">
                <a:latin typeface="Georgia" pitchFamily="18" charset="0"/>
              </a:rPr>
              <a:t>do novo desenho territorial das Regiões de Saúde de Santa Catarina, sendo definidas 16 regiões, de acordo com o Decreto 7.508, de 28 de junho de 2011, conforme </a:t>
            </a:r>
            <a:r>
              <a:rPr lang="pt-BR" b="1" dirty="0">
                <a:latin typeface="Georgia" pitchFamily="18" charset="0"/>
              </a:rPr>
              <a:t>Deliberação 348/CIB/12</a:t>
            </a:r>
            <a:r>
              <a:rPr lang="pt-BR" dirty="0">
                <a:latin typeface="Georgia" pitchFamily="18" charset="0"/>
              </a:rPr>
              <a:t> e a </a:t>
            </a:r>
            <a:r>
              <a:rPr lang="pt-BR" b="1" dirty="0">
                <a:latin typeface="Georgia" pitchFamily="18" charset="0"/>
              </a:rPr>
              <a:t>Deliberação n° 457/CIB/2012</a:t>
            </a:r>
            <a:r>
              <a:rPr lang="pt-BR" dirty="0">
                <a:latin typeface="Georgia" pitchFamily="18" charset="0"/>
              </a:rPr>
              <a:t>, que definiu a composição e a Nomenclatura das novas regiões de Saúde.</a:t>
            </a:r>
            <a:endParaRPr lang="pt-BR" dirty="0"/>
          </a:p>
        </p:txBody>
      </p:sp>
      <p:sp>
        <p:nvSpPr>
          <p:cNvPr id="6" name="Retângulo 5"/>
          <p:cNvSpPr/>
          <p:nvPr/>
        </p:nvSpPr>
        <p:spPr>
          <a:xfrm>
            <a:off x="2357422" y="118568"/>
            <a:ext cx="473559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4200" b="1" dirty="0" smtClean="0">
                <a:latin typeface="Arial" charset="0"/>
              </a:rPr>
              <a:t>Ações Realizadas</a:t>
            </a:r>
            <a:endParaRPr lang="pt-BR" sz="42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ço Reservado para Texto 2"/>
          <p:cNvSpPr>
            <a:spLocks noGrp="1"/>
          </p:cNvSpPr>
          <p:nvPr>
            <p:ph type="body" idx="4294967295"/>
          </p:nvPr>
        </p:nvSpPr>
        <p:spPr bwMode="auto">
          <a:xfrm>
            <a:off x="214282" y="1357298"/>
            <a:ext cx="8497887" cy="29511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algn="just" eaLnBrk="1" hangingPunct="1">
              <a:lnSpc>
                <a:spcPct val="140000"/>
              </a:lnSpc>
              <a:spcBef>
                <a:spcPct val="35000"/>
              </a:spcBef>
            </a:pPr>
            <a:r>
              <a:rPr lang="en-US" sz="2400" dirty="0" smtClean="0"/>
              <a:t> </a:t>
            </a:r>
            <a:r>
              <a:rPr lang="pt-BR" sz="2400" dirty="0" smtClean="0"/>
              <a:t>Balizar</a:t>
            </a:r>
            <a:r>
              <a:rPr lang="en-US" sz="2400" dirty="0" smtClean="0"/>
              <a:t> a </a:t>
            </a:r>
            <a:r>
              <a:rPr lang="pt-BR" sz="2400" dirty="0" smtClean="0"/>
              <a:t>elaboração</a:t>
            </a:r>
            <a:r>
              <a:rPr lang="en-US" sz="2400" dirty="0" smtClean="0"/>
              <a:t> </a:t>
            </a:r>
            <a:r>
              <a:rPr lang="pt-BR" sz="2400" dirty="0" smtClean="0"/>
              <a:t>da</a:t>
            </a:r>
            <a:r>
              <a:rPr lang="en-US" sz="2400" dirty="0" smtClean="0"/>
              <a:t> </a:t>
            </a:r>
            <a:r>
              <a:rPr lang="pt-BR" sz="2400" dirty="0" smtClean="0"/>
              <a:t>Programação</a:t>
            </a:r>
            <a:r>
              <a:rPr lang="en-US" sz="2400" dirty="0" smtClean="0"/>
              <a:t> </a:t>
            </a:r>
            <a:r>
              <a:rPr lang="pt-BR" sz="2400" dirty="0" smtClean="0"/>
              <a:t>Geral</a:t>
            </a:r>
            <a:r>
              <a:rPr lang="en-US" sz="2400" dirty="0" smtClean="0"/>
              <a:t> das </a:t>
            </a:r>
            <a:r>
              <a:rPr lang="pt-BR" sz="2400" dirty="0" smtClean="0"/>
              <a:t>Ações</a:t>
            </a:r>
            <a:r>
              <a:rPr lang="en-US" sz="2400" dirty="0" smtClean="0"/>
              <a:t> e </a:t>
            </a:r>
            <a:r>
              <a:rPr lang="pt-BR" sz="2400" dirty="0" smtClean="0"/>
              <a:t>Serviços</a:t>
            </a:r>
            <a:r>
              <a:rPr lang="en-US" sz="2400" dirty="0" smtClean="0"/>
              <a:t> de </a:t>
            </a:r>
            <a:r>
              <a:rPr lang="pt-BR" sz="2400" dirty="0" smtClean="0"/>
              <a:t>Saúde</a:t>
            </a:r>
            <a:r>
              <a:rPr lang="en-US" sz="2400" dirty="0" smtClean="0"/>
              <a:t> - PGASS</a:t>
            </a:r>
          </a:p>
          <a:p>
            <a:pPr lvl="1" algn="just" eaLnBrk="1" hangingPunct="1">
              <a:lnSpc>
                <a:spcPct val="140000"/>
              </a:lnSpc>
              <a:spcBef>
                <a:spcPct val="35000"/>
              </a:spcBef>
            </a:pPr>
            <a:r>
              <a:rPr lang="en-US" sz="2400" dirty="0" smtClean="0"/>
              <a:t>A </a:t>
            </a:r>
            <a:r>
              <a:rPr lang="pt-BR" sz="2400" dirty="0" smtClean="0"/>
              <a:t>Revisão</a:t>
            </a:r>
            <a:r>
              <a:rPr lang="en-US" sz="2400" dirty="0" smtClean="0"/>
              <a:t> </a:t>
            </a:r>
            <a:r>
              <a:rPr lang="pt-BR" sz="2400" dirty="0" smtClean="0"/>
              <a:t>da</a:t>
            </a:r>
            <a:r>
              <a:rPr lang="en-US" sz="2400" dirty="0" smtClean="0"/>
              <a:t> </a:t>
            </a:r>
            <a:r>
              <a:rPr lang="pt-BR" sz="2400" dirty="0" smtClean="0"/>
              <a:t>Programação</a:t>
            </a:r>
            <a:r>
              <a:rPr lang="en-US" sz="2400" dirty="0" smtClean="0"/>
              <a:t> </a:t>
            </a:r>
            <a:r>
              <a:rPr lang="pt-BR" sz="2400" dirty="0" smtClean="0"/>
              <a:t>Pactuada</a:t>
            </a:r>
            <a:r>
              <a:rPr lang="en-US" sz="2400" dirty="0" smtClean="0"/>
              <a:t> e </a:t>
            </a:r>
            <a:r>
              <a:rPr lang="pt-BR" sz="2400" dirty="0" smtClean="0"/>
              <a:t>Integrada</a:t>
            </a:r>
            <a:r>
              <a:rPr lang="en-US" sz="2400" dirty="0" smtClean="0"/>
              <a:t> - PPI</a:t>
            </a:r>
            <a:endParaRPr lang="pt-BR" sz="2400" dirty="0" smtClean="0"/>
          </a:p>
          <a:p>
            <a:pPr lvl="1" algn="just" eaLnBrk="1" hangingPunct="1">
              <a:lnSpc>
                <a:spcPct val="140000"/>
              </a:lnSpc>
              <a:spcBef>
                <a:spcPct val="35000"/>
              </a:spcBef>
            </a:pPr>
            <a:r>
              <a:rPr lang="pt-BR" sz="2400" dirty="0" smtClean="0"/>
              <a:t>A Necessidade de investimentos nas regiões de Saúde – PDI</a:t>
            </a:r>
          </a:p>
          <a:p>
            <a:pPr lvl="1" algn="just" eaLnBrk="1" hangingPunct="1">
              <a:lnSpc>
                <a:spcPct val="140000"/>
              </a:lnSpc>
              <a:spcBef>
                <a:spcPct val="35000"/>
              </a:spcBef>
            </a:pPr>
            <a:r>
              <a:rPr lang="pt-BR" sz="2400" dirty="0" smtClean="0"/>
              <a:t>Verificar a necessidade de Revisão das regiões de Saúde. </a:t>
            </a:r>
          </a:p>
          <a:p>
            <a:pPr lvl="1" algn="just" eaLnBrk="1" hangingPunct="1">
              <a:lnSpc>
                <a:spcPct val="140000"/>
              </a:lnSpc>
              <a:spcBef>
                <a:spcPct val="35000"/>
              </a:spcBef>
            </a:pPr>
            <a:endParaRPr lang="pt-BR" sz="2000" dirty="0" smtClean="0"/>
          </a:p>
        </p:txBody>
      </p:sp>
      <p:sp>
        <p:nvSpPr>
          <p:cNvPr id="4" name="Retângulo 3"/>
          <p:cNvSpPr/>
          <p:nvPr/>
        </p:nvSpPr>
        <p:spPr>
          <a:xfrm>
            <a:off x="1764116" y="180124"/>
            <a:ext cx="6165470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800" b="1" dirty="0" smtClean="0">
                <a:latin typeface="Arial" charset="0"/>
              </a:rPr>
              <a:t>Objetivos desta validação</a:t>
            </a:r>
            <a:endParaRPr lang="pt-BR" sz="38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ço Reservado para Texto 2"/>
          <p:cNvSpPr>
            <a:spLocks noGrp="1"/>
          </p:cNvSpPr>
          <p:nvPr>
            <p:ph type="body" idx="4294967295"/>
          </p:nvPr>
        </p:nvSpPr>
        <p:spPr bwMode="auto">
          <a:xfrm>
            <a:off x="142844" y="1357298"/>
            <a:ext cx="8715436" cy="49292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eaLnBrk="1" hangingPunct="1">
              <a:lnSpc>
                <a:spcPct val="140000"/>
              </a:lnSpc>
              <a:spcBef>
                <a:spcPct val="35000"/>
              </a:spcBef>
            </a:pPr>
            <a:r>
              <a:rPr lang="pt-BR" sz="2200" dirty="0" smtClean="0"/>
              <a:t> Cada município deverá verificar as informações dos questionários.</a:t>
            </a:r>
          </a:p>
          <a:p>
            <a:pPr eaLnBrk="1" hangingPunct="1">
              <a:lnSpc>
                <a:spcPct val="140000"/>
              </a:lnSpc>
              <a:spcBef>
                <a:spcPct val="35000"/>
              </a:spcBef>
            </a:pPr>
            <a:r>
              <a:rPr lang="pt-BR" sz="2200" dirty="0" smtClean="0"/>
              <a:t>Caso necessite alterar alguma informação deverá preencher a planilha de correção  disponível na pagina da SES e encaminhar por email após a validação na CIR.  </a:t>
            </a:r>
            <a:r>
              <a:rPr lang="pt-BR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http://portalses.saude.sc.gov.br/index.</a:t>
            </a:r>
            <a:r>
              <a:rPr lang="pt-BR" sz="2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php</a:t>
            </a:r>
            <a:r>
              <a:rPr lang="pt-BR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r>
              <a:rPr lang="pt-BR" sz="2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option</a:t>
            </a:r>
            <a:r>
              <a:rPr lang="pt-BR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</a:t>
            </a:r>
            <a:r>
              <a:rPr lang="pt-BR" sz="2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com_content&amp;view</a:t>
            </a:r>
            <a:r>
              <a:rPr lang="pt-BR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</a:t>
            </a:r>
            <a:r>
              <a:rPr lang="pt-BR" sz="2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article&amp;id</a:t>
            </a:r>
            <a:r>
              <a:rPr lang="pt-BR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=2338&amp;</a:t>
            </a:r>
            <a:r>
              <a:rPr lang="pt-BR" sz="2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Itemid</a:t>
            </a:r>
            <a:r>
              <a:rPr lang="pt-BR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=454</a:t>
            </a:r>
          </a:p>
          <a:p>
            <a:pPr algn="just" eaLnBrk="1" hangingPunct="1">
              <a:lnSpc>
                <a:spcPct val="140000"/>
              </a:lnSpc>
              <a:spcBef>
                <a:spcPct val="35000"/>
              </a:spcBef>
            </a:pPr>
            <a:r>
              <a:rPr lang="pt-BR" sz="2200" dirty="0" smtClean="0"/>
              <a:t>Proposta de prazo para retorno dessas alterações validadas </a:t>
            </a:r>
            <a:r>
              <a:rPr lang="pt-BR" sz="2200" b="1" dirty="0" smtClean="0"/>
              <a:t>30 dias, após a apresentação na CIR</a:t>
            </a:r>
            <a:r>
              <a:rPr lang="pt-BR" sz="2200" b="1" dirty="0" smtClean="0"/>
              <a:t>.</a:t>
            </a:r>
          </a:p>
          <a:p>
            <a:pPr algn="just" eaLnBrk="1" hangingPunct="1">
              <a:lnSpc>
                <a:spcPct val="140000"/>
              </a:lnSpc>
              <a:spcBef>
                <a:spcPct val="35000"/>
              </a:spcBef>
            </a:pPr>
            <a:r>
              <a:rPr lang="pt-BR" sz="2200" dirty="0" smtClean="0"/>
              <a:t>Enviar Ofício de validação das informações </a:t>
            </a:r>
            <a:r>
              <a:rPr lang="pt-BR" sz="1600" dirty="0" smtClean="0"/>
              <a:t>(modelo página da SES)</a:t>
            </a:r>
            <a:endParaRPr lang="pt-BR" sz="1600" dirty="0" smtClean="0"/>
          </a:p>
        </p:txBody>
      </p:sp>
      <p:sp>
        <p:nvSpPr>
          <p:cNvPr id="4" name="Retângulo 3"/>
          <p:cNvSpPr/>
          <p:nvPr/>
        </p:nvSpPr>
        <p:spPr>
          <a:xfrm>
            <a:off x="1764116" y="180124"/>
            <a:ext cx="6248826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800" b="1" dirty="0" smtClean="0">
                <a:latin typeface="Arial" charset="0"/>
              </a:rPr>
              <a:t>Prazo para esse validação</a:t>
            </a:r>
            <a:endParaRPr lang="pt-BR" sz="38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1764116" y="180124"/>
            <a:ext cx="6248826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800" b="1" dirty="0" smtClean="0">
                <a:latin typeface="Arial" charset="0"/>
              </a:rPr>
              <a:t>Prazo para esse validação</a:t>
            </a:r>
            <a:endParaRPr lang="pt-BR" sz="3800" b="1" dirty="0">
              <a:latin typeface="Arial" charset="0"/>
            </a:endParaRPr>
          </a:p>
        </p:txBody>
      </p:sp>
      <p:pic>
        <p:nvPicPr>
          <p:cNvPr id="5" name="Imagem 4"/>
          <p:cNvPicPr/>
          <p:nvPr/>
        </p:nvPicPr>
        <p:blipFill>
          <a:blip r:embed="rId3"/>
          <a:srcRect l="13051" r="14638" b="129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eta para a direita 5"/>
          <p:cNvSpPr/>
          <p:nvPr/>
        </p:nvSpPr>
        <p:spPr bwMode="auto">
          <a:xfrm rot="3306104">
            <a:off x="-35645" y="3875124"/>
            <a:ext cx="714348" cy="28575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23850" y="1436922"/>
            <a:ext cx="8351838" cy="42780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32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Gerência </a:t>
            </a:r>
            <a:r>
              <a:rPr lang="pt-BR" sz="32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de Planejamento do SUS</a:t>
            </a:r>
          </a:p>
          <a:p>
            <a:pPr algn="ctr">
              <a:spcBef>
                <a:spcPct val="50000"/>
              </a:spcBef>
              <a:defRPr/>
            </a:pPr>
            <a:r>
              <a:rPr lang="pt-BR" sz="32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hlinkClick r:id="rId2"/>
              </a:rPr>
              <a:t>gepsa@saude.sc.gov.br</a:t>
            </a:r>
            <a:endParaRPr lang="pt-BR" sz="3200" b="1" dirty="0">
              <a:solidFill>
                <a:srgbClr val="33CC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 algn="ctr">
              <a:spcBef>
                <a:spcPct val="50000"/>
              </a:spcBef>
              <a:defRPr/>
            </a:pPr>
            <a:endParaRPr lang="pt-BR" sz="3200" b="1" dirty="0">
              <a:solidFill>
                <a:srgbClr val="33CC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pt-BR" sz="32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(48) 3221-2095</a:t>
            </a:r>
          </a:p>
          <a:p>
            <a:pPr algn="ctr">
              <a:spcBef>
                <a:spcPct val="50000"/>
              </a:spcBef>
              <a:defRPr/>
            </a:pPr>
            <a:r>
              <a:rPr lang="pt-BR" sz="28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(48)</a:t>
            </a:r>
            <a:r>
              <a:rPr lang="pt-BR" sz="2800" dirty="0">
                <a:latin typeface="Arial Black" pitchFamily="34" charset="0"/>
              </a:rPr>
              <a:t> </a:t>
            </a:r>
            <a:r>
              <a:rPr lang="pt-BR" sz="32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3221-2233</a:t>
            </a:r>
          </a:p>
          <a:p>
            <a:pPr algn="ctr">
              <a:spcBef>
                <a:spcPct val="50000"/>
              </a:spcBef>
              <a:defRPr/>
            </a:pPr>
            <a:r>
              <a:rPr lang="pt-BR" sz="32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FAX: </a:t>
            </a:r>
            <a:r>
              <a:rPr lang="pt-BR" sz="28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(48)</a:t>
            </a:r>
            <a:r>
              <a:rPr lang="pt-BR" sz="32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3221-2387</a:t>
            </a:r>
            <a:r>
              <a:rPr lang="pt-BR" sz="3200" b="1" dirty="0">
                <a:solidFill>
                  <a:srgbClr val="0099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Texto 2"/>
          <p:cNvSpPr txBox="1">
            <a:spLocks/>
          </p:cNvSpPr>
          <p:nvPr/>
        </p:nvSpPr>
        <p:spPr bwMode="auto">
          <a:xfrm>
            <a:off x="323850" y="1268413"/>
            <a:ext cx="8640763" cy="41052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pt-BR" sz="2400" dirty="0" smtClean="0"/>
              <a:t>Aprovamos na CIB a Deliberação nº  372</a:t>
            </a:r>
            <a:r>
              <a:rPr lang="en-US" sz="2400" dirty="0"/>
              <a:t>/</a:t>
            </a:r>
            <a:r>
              <a:rPr lang="pt-BR" sz="2400" dirty="0" smtClean="0"/>
              <a:t>CIB/12, em </a:t>
            </a:r>
            <a:r>
              <a:rPr lang="pt-BR" sz="2400" b="1" dirty="0" smtClean="0"/>
              <a:t>30 </a:t>
            </a:r>
            <a:r>
              <a:rPr lang="pt-BR" sz="2400" b="1" dirty="0"/>
              <a:t>de agosto de </a:t>
            </a:r>
            <a:r>
              <a:rPr lang="pt-BR" sz="2400" b="1" dirty="0" smtClean="0"/>
              <a:t>2012</a:t>
            </a:r>
            <a:r>
              <a:rPr lang="pt-BR" sz="2400" dirty="0" smtClean="0"/>
              <a:t>, as informações </a:t>
            </a:r>
            <a:r>
              <a:rPr lang="pt-BR" sz="2400" dirty="0"/>
              <a:t>referentes às ações e serviços descritas no Art. 5º do Decreto nº 7.508/2011, para elaboração do Contrato Organizativo de Ações Públicas em Saúde – </a:t>
            </a:r>
            <a:r>
              <a:rPr lang="pt-BR" sz="2400" dirty="0" smtClean="0"/>
              <a:t>COAP, seguem:</a:t>
            </a:r>
          </a:p>
          <a:p>
            <a:pPr marL="0" indent="0">
              <a:buFontTx/>
              <a:buNone/>
              <a:defRPr/>
            </a:pPr>
            <a:r>
              <a:rPr lang="pt-BR" sz="2400" b="1" u="sng" dirty="0"/>
              <a:t>1. Atenção Primária (AP)</a:t>
            </a:r>
            <a:endParaRPr lang="pt-BR" sz="2400" dirty="0"/>
          </a:p>
          <a:p>
            <a:pPr marL="0" indent="0">
              <a:buFontTx/>
              <a:buNone/>
              <a:defRPr/>
            </a:pPr>
            <a:r>
              <a:rPr lang="pt-BR" sz="2400" dirty="0"/>
              <a:t>Cobertura de Atenção Básica – AB na região, considerando cobertura de cada município. </a:t>
            </a:r>
          </a:p>
          <a:p>
            <a:pPr marL="0" indent="0">
              <a:buFontTx/>
              <a:buNone/>
              <a:defRPr/>
            </a:pPr>
            <a:endParaRPr lang="pt-BR" sz="2400" dirty="0"/>
          </a:p>
        </p:txBody>
      </p:sp>
      <p:sp>
        <p:nvSpPr>
          <p:cNvPr id="6" name="Retângulo 5"/>
          <p:cNvSpPr/>
          <p:nvPr/>
        </p:nvSpPr>
        <p:spPr>
          <a:xfrm>
            <a:off x="2143108" y="168978"/>
            <a:ext cx="547617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800" dirty="0" smtClean="0"/>
              <a:t>Deliberação nº 372</a:t>
            </a:r>
            <a:r>
              <a:rPr lang="en-US" sz="3800" dirty="0" smtClean="0"/>
              <a:t>/</a:t>
            </a:r>
            <a:r>
              <a:rPr lang="pt-BR" sz="3800" dirty="0" smtClean="0"/>
              <a:t>CIB/12</a:t>
            </a:r>
            <a:endParaRPr lang="pt-BR" sz="3800" b="1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Texto 2"/>
          <p:cNvSpPr txBox="1">
            <a:spLocks/>
          </p:cNvSpPr>
          <p:nvPr/>
        </p:nvSpPr>
        <p:spPr bwMode="auto">
          <a:xfrm>
            <a:off x="323850" y="1173183"/>
            <a:ext cx="8640763" cy="51133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pt-BR" sz="2400" b="1" u="sng" dirty="0" smtClean="0"/>
              <a:t>2</a:t>
            </a:r>
            <a:r>
              <a:rPr lang="pt-BR" sz="2400" b="1" u="sng" dirty="0"/>
              <a:t>. Urgência e Emergência</a:t>
            </a:r>
            <a:endParaRPr lang="pt-BR" sz="2400" dirty="0"/>
          </a:p>
          <a:p>
            <a:pPr>
              <a:defRPr/>
            </a:pPr>
            <a:r>
              <a:rPr lang="pt-BR" sz="2400" b="1" dirty="0"/>
              <a:t>PA 24 horas </a:t>
            </a:r>
            <a:r>
              <a:rPr lang="pt-BR" sz="2400" dirty="0"/>
              <a:t>com equipe mínima referenciando para municípios que compõe a região de saúde e não possuem UPA ou PA 24</a:t>
            </a:r>
            <a:r>
              <a:rPr lang="pt-BR" sz="2400" b="1" dirty="0"/>
              <a:t> </a:t>
            </a:r>
            <a:r>
              <a:rPr lang="pt-BR" sz="2400" dirty="0"/>
              <a:t>horas, considerando distancia e acessibilidade.</a:t>
            </a:r>
          </a:p>
          <a:p>
            <a:pPr>
              <a:defRPr/>
            </a:pPr>
            <a:r>
              <a:rPr lang="pt-BR" sz="2400" b="1" dirty="0"/>
              <a:t>SAMU SB</a:t>
            </a:r>
            <a:r>
              <a:rPr lang="pt-BR" sz="2400" dirty="0"/>
              <a:t> (suporte básico) para cada 80 mil habitantes.</a:t>
            </a:r>
          </a:p>
          <a:p>
            <a:pPr>
              <a:defRPr/>
            </a:pPr>
            <a:r>
              <a:rPr lang="pt-BR" sz="2400" b="1" dirty="0"/>
              <a:t>SAMU SA </a:t>
            </a:r>
            <a:r>
              <a:rPr lang="pt-BR" sz="2400" dirty="0"/>
              <a:t>(suporte avançado) unidade de suporte avançado para cada 300 mil habitantes.</a:t>
            </a:r>
          </a:p>
          <a:p>
            <a:pPr>
              <a:defRPr/>
            </a:pPr>
            <a:r>
              <a:rPr lang="pt-BR" sz="2400" b="1" dirty="0"/>
              <a:t>UPA </a:t>
            </a:r>
            <a:r>
              <a:rPr lang="pt-BR" sz="2400" dirty="0"/>
              <a:t>ou unidade similar cadastrada no CNES que atenda de 50 a 100 mil habitantes.</a:t>
            </a:r>
          </a:p>
          <a:p>
            <a:pPr>
              <a:defRPr/>
            </a:pPr>
            <a:r>
              <a:rPr lang="pt-BR" sz="2400" dirty="0"/>
              <a:t>Hospital de Referência em atendimento de Urgência e Emergência</a:t>
            </a:r>
            <a:r>
              <a:rPr lang="pt-BR" sz="2400" b="1" dirty="0"/>
              <a:t>.	</a:t>
            </a:r>
            <a:endParaRPr lang="pt-BR" sz="2400" dirty="0"/>
          </a:p>
          <a:p>
            <a:pPr>
              <a:defRPr/>
            </a:pPr>
            <a:r>
              <a:rPr lang="pt-BR" sz="2400" dirty="0"/>
              <a:t>Central de Regulação SAMU</a:t>
            </a:r>
            <a:r>
              <a:rPr lang="pt-BR" sz="2400" b="1" dirty="0"/>
              <a:t>.</a:t>
            </a:r>
            <a:endParaRPr lang="pt-BR" sz="2400" dirty="0"/>
          </a:p>
        </p:txBody>
      </p:sp>
      <p:sp>
        <p:nvSpPr>
          <p:cNvPr id="7" name="Retângulo 6"/>
          <p:cNvSpPr/>
          <p:nvPr/>
        </p:nvSpPr>
        <p:spPr>
          <a:xfrm>
            <a:off x="2143108" y="180124"/>
            <a:ext cx="5476179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800" dirty="0" smtClean="0"/>
              <a:t>Deliberação nº 372</a:t>
            </a:r>
            <a:r>
              <a:rPr lang="en-US" sz="3800" dirty="0" smtClean="0"/>
              <a:t>/</a:t>
            </a:r>
            <a:r>
              <a:rPr lang="pt-BR" sz="3800" dirty="0" smtClean="0"/>
              <a:t>CIB/12</a:t>
            </a:r>
            <a:endParaRPr lang="pt-BR" sz="3800" b="1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Texto 2"/>
          <p:cNvSpPr txBox="1">
            <a:spLocks/>
          </p:cNvSpPr>
          <p:nvPr/>
        </p:nvSpPr>
        <p:spPr bwMode="auto">
          <a:xfrm>
            <a:off x="323850" y="1071546"/>
            <a:ext cx="8640763" cy="51133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pt-BR" sz="2400" b="1" u="sng" dirty="0" smtClean="0"/>
              <a:t>3</a:t>
            </a:r>
            <a:r>
              <a:rPr lang="pt-BR" sz="2400" b="1" u="sng" dirty="0"/>
              <a:t>. Atenção Psicossocial</a:t>
            </a:r>
            <a:endParaRPr lang="pt-BR" sz="2400" dirty="0"/>
          </a:p>
          <a:p>
            <a:pPr>
              <a:defRPr/>
            </a:pPr>
            <a:r>
              <a:rPr lang="en-US" sz="2000" dirty="0"/>
              <a:t>CAPS I, II, III, i, ad, ad III.</a:t>
            </a:r>
            <a:endParaRPr lang="pt-BR" sz="2000" dirty="0"/>
          </a:p>
          <a:p>
            <a:pPr>
              <a:defRPr/>
            </a:pPr>
            <a:r>
              <a:rPr lang="pt-BR" sz="2000" dirty="0"/>
              <a:t>Equipes de Redução de Danos.</a:t>
            </a:r>
          </a:p>
          <a:p>
            <a:pPr>
              <a:defRPr/>
            </a:pPr>
            <a:r>
              <a:rPr lang="pt-BR" sz="2000" dirty="0"/>
              <a:t>Equipes de Consultório de Rua.</a:t>
            </a:r>
          </a:p>
          <a:p>
            <a:pPr>
              <a:defRPr/>
            </a:pPr>
            <a:r>
              <a:rPr lang="pt-BR" sz="2000" dirty="0"/>
              <a:t>Serviço Residencial Terapêutico I e II.</a:t>
            </a:r>
          </a:p>
          <a:p>
            <a:pPr>
              <a:defRPr/>
            </a:pPr>
            <a:r>
              <a:rPr lang="pt-BR" sz="2000" dirty="0"/>
              <a:t>Unidade de Acolhimento </a:t>
            </a:r>
            <a:r>
              <a:rPr lang="pt-BR" sz="2000" dirty="0" err="1"/>
              <a:t>Infanto</a:t>
            </a:r>
            <a:r>
              <a:rPr lang="pt-BR" sz="2000" dirty="0"/>
              <a:t> Juvenil (UA).</a:t>
            </a:r>
          </a:p>
          <a:p>
            <a:pPr>
              <a:defRPr/>
            </a:pPr>
            <a:r>
              <a:rPr lang="pt-BR" sz="2000" dirty="0"/>
              <a:t>Unidade de Acolhimento Adulto.</a:t>
            </a:r>
          </a:p>
          <a:p>
            <a:pPr>
              <a:defRPr/>
            </a:pPr>
            <a:r>
              <a:rPr lang="pt-BR" sz="2000" dirty="0"/>
              <a:t>Outros serviços em Atenção Psicossocial (Serviço Ambulatorial, Centro de Convivência, Oficinas de Geração de Renda).</a:t>
            </a:r>
          </a:p>
          <a:p>
            <a:pPr>
              <a:defRPr/>
            </a:pPr>
            <a:r>
              <a:rPr lang="pt-BR" sz="2000" b="1" dirty="0"/>
              <a:t>Hospital Geral com leitos em saúde mental</a:t>
            </a:r>
            <a:r>
              <a:rPr lang="pt-BR" sz="2000" dirty="0"/>
              <a:t> disponíveis para a região, respeitando as portarias vigentes.</a:t>
            </a:r>
          </a:p>
          <a:p>
            <a:pPr>
              <a:defRPr/>
            </a:pPr>
            <a:r>
              <a:rPr lang="en-US" sz="2000" dirty="0"/>
              <a:t>CAPS I </a:t>
            </a:r>
            <a:r>
              <a:rPr lang="en-US" sz="2000" dirty="0" err="1"/>
              <a:t>Microrregional</a:t>
            </a:r>
            <a:r>
              <a:rPr lang="en-US" sz="2000" dirty="0"/>
              <a:t>.</a:t>
            </a:r>
            <a:endParaRPr lang="pt-BR" sz="2000" dirty="0"/>
          </a:p>
          <a:p>
            <a:pPr>
              <a:defRPr/>
            </a:pPr>
            <a:r>
              <a:rPr lang="pt-BR" sz="2000" dirty="0"/>
              <a:t>PA 24 horas, UPA ou Hospital de Referência</a:t>
            </a:r>
            <a:r>
              <a:rPr lang="pt-BR" sz="2000" b="1" dirty="0"/>
              <a:t> </a:t>
            </a:r>
            <a:r>
              <a:rPr lang="pt-BR" sz="2000" dirty="0"/>
              <a:t>com equipe mínima referenciada que atenda urgência e emergência psiquiátricas.</a:t>
            </a:r>
          </a:p>
          <a:p>
            <a:pPr>
              <a:defRPr/>
            </a:pPr>
            <a:endParaRPr lang="pt-BR" sz="2400" dirty="0"/>
          </a:p>
        </p:txBody>
      </p:sp>
      <p:sp>
        <p:nvSpPr>
          <p:cNvPr id="11" name="Retângulo 10"/>
          <p:cNvSpPr/>
          <p:nvPr/>
        </p:nvSpPr>
        <p:spPr>
          <a:xfrm>
            <a:off x="2143108" y="168978"/>
            <a:ext cx="547617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800" dirty="0" smtClean="0"/>
              <a:t>Deliberação nº 372</a:t>
            </a:r>
            <a:r>
              <a:rPr lang="en-US" sz="3800" dirty="0" smtClean="0"/>
              <a:t>/</a:t>
            </a:r>
            <a:r>
              <a:rPr lang="pt-BR" sz="3800" dirty="0" smtClean="0"/>
              <a:t>CIB/12</a:t>
            </a:r>
            <a:endParaRPr lang="pt-BR" sz="3800" b="1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Texto 2"/>
          <p:cNvSpPr txBox="1">
            <a:spLocks/>
          </p:cNvSpPr>
          <p:nvPr/>
        </p:nvSpPr>
        <p:spPr bwMode="auto">
          <a:xfrm>
            <a:off x="323850" y="1214422"/>
            <a:ext cx="8820150" cy="5111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pt-BR" sz="2400" b="1" u="sng" dirty="0"/>
              <a:t>4. Atenção Ambulatorial Especializada e Hospitalar</a:t>
            </a:r>
            <a:endParaRPr lang="pt-BR" sz="2400" dirty="0"/>
          </a:p>
          <a:p>
            <a:pPr marL="0" indent="0">
              <a:buFontTx/>
              <a:buNone/>
              <a:defRPr/>
            </a:pPr>
            <a:r>
              <a:rPr lang="pt-BR" sz="2300" dirty="0"/>
              <a:t>Consulta Especializada nas seguintes especialidades</a:t>
            </a:r>
            <a:r>
              <a:rPr lang="pt-BR" sz="2300" dirty="0" smtClean="0"/>
              <a:t>: </a:t>
            </a:r>
          </a:p>
          <a:p>
            <a:pPr>
              <a:defRPr/>
            </a:pPr>
            <a:r>
              <a:rPr lang="pt-BR" sz="2000" u="sng" dirty="0" smtClean="0"/>
              <a:t>Clínicas </a:t>
            </a:r>
            <a:r>
              <a:rPr lang="pt-BR" sz="2000" u="sng" dirty="0"/>
              <a:t>Básicas</a:t>
            </a:r>
            <a:r>
              <a:rPr lang="pt-BR" sz="2000" dirty="0"/>
              <a:t>: Pediatria, Clínica Médica, Clínica Cirúrgica, Ginecologia e Obstetrícia. </a:t>
            </a:r>
          </a:p>
          <a:p>
            <a:pPr>
              <a:defRPr/>
            </a:pPr>
            <a:r>
              <a:rPr lang="pt-BR" sz="2000" u="sng" dirty="0"/>
              <a:t>Clínicas Especializadas</a:t>
            </a:r>
            <a:r>
              <a:rPr lang="pt-BR" sz="2000" dirty="0"/>
              <a:t>: Cardiologia, </a:t>
            </a:r>
            <a:r>
              <a:rPr lang="pt-BR" sz="2000" dirty="0" err="1"/>
              <a:t>Traumato</a:t>
            </a:r>
            <a:r>
              <a:rPr lang="pt-BR" sz="2000" dirty="0"/>
              <a:t>-ortopedia, Oftalmologia, Neurologia, Psiquiatria, Endocrinologia, Urologia, Otorrinolaringologia, </a:t>
            </a:r>
            <a:r>
              <a:rPr lang="pt-BR" sz="2000" dirty="0" err="1"/>
              <a:t>Proctologia</a:t>
            </a:r>
            <a:r>
              <a:rPr lang="pt-BR" sz="2000" dirty="0"/>
              <a:t>, Cirurgia Vascular, Nefrologia, </a:t>
            </a:r>
            <a:r>
              <a:rPr lang="pt-BR" sz="2000" dirty="0" err="1"/>
              <a:t>Gastroenterologia</a:t>
            </a:r>
            <a:r>
              <a:rPr lang="pt-BR" sz="2000" dirty="0"/>
              <a:t>, Dermatologia, Cirurgia Geral.</a:t>
            </a:r>
          </a:p>
          <a:p>
            <a:pPr>
              <a:defRPr/>
            </a:pPr>
            <a:r>
              <a:rPr lang="pt-BR" sz="2000" u="sng" dirty="0"/>
              <a:t>Serviços Estratégicos</a:t>
            </a:r>
            <a:r>
              <a:rPr lang="pt-BR" sz="2000" dirty="0"/>
              <a:t>: Serviços de vasectomia e laqueadura, pré-natal de alto risco.</a:t>
            </a:r>
          </a:p>
          <a:p>
            <a:pPr>
              <a:defRPr/>
            </a:pPr>
            <a:r>
              <a:rPr lang="pt-BR" sz="2000" u="sng" dirty="0"/>
              <a:t>Serviços de Apoio diagnóstico</a:t>
            </a:r>
            <a:r>
              <a:rPr lang="pt-BR" sz="2000" dirty="0"/>
              <a:t>: Patologia clínica, Ultrassonografia, Radiologia, Biópsia, Mamografia </a:t>
            </a:r>
            <a:r>
              <a:rPr lang="pt-BR" sz="2000" dirty="0" err="1"/>
              <a:t>Ecocardiografia</a:t>
            </a:r>
            <a:r>
              <a:rPr lang="pt-BR" sz="2000" dirty="0"/>
              <a:t>, Tomografia, </a:t>
            </a:r>
            <a:r>
              <a:rPr lang="pt-BR" sz="2000" dirty="0" err="1" smtClean="0"/>
              <a:t>Anatomapotologia</a:t>
            </a:r>
            <a:r>
              <a:rPr lang="pt-BR" sz="2000" dirty="0"/>
              <a:t>, Endoscopia (EDA), </a:t>
            </a:r>
            <a:r>
              <a:rPr lang="pt-BR" sz="2000" dirty="0" err="1"/>
              <a:t>Anatomocitopatologia</a:t>
            </a:r>
            <a:r>
              <a:rPr lang="pt-BR" sz="2000" dirty="0"/>
              <a:t>, </a:t>
            </a:r>
            <a:r>
              <a:rPr lang="pt-BR" sz="2000" dirty="0" err="1"/>
              <a:t>Ecodoppler</a:t>
            </a:r>
            <a:r>
              <a:rPr lang="pt-BR" sz="2000" dirty="0"/>
              <a:t>, Eletroencefalografia, Colonoscopia e demais endoscopias, Ressonância Magnética.</a:t>
            </a:r>
          </a:p>
        </p:txBody>
      </p:sp>
      <p:sp>
        <p:nvSpPr>
          <p:cNvPr id="7" name="Retângulo 6"/>
          <p:cNvSpPr/>
          <p:nvPr/>
        </p:nvSpPr>
        <p:spPr>
          <a:xfrm>
            <a:off x="2143108" y="168978"/>
            <a:ext cx="547617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800" dirty="0" smtClean="0"/>
              <a:t>Deliberação nº 372</a:t>
            </a:r>
            <a:r>
              <a:rPr lang="en-US" sz="3800" dirty="0" smtClean="0"/>
              <a:t>/</a:t>
            </a:r>
            <a:r>
              <a:rPr lang="pt-BR" sz="3800" dirty="0" smtClean="0"/>
              <a:t>CIB/12</a:t>
            </a:r>
            <a:endParaRPr lang="pt-BR" sz="3800" b="1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Espaço Reservado para Texto 2"/>
          <p:cNvSpPr txBox="1">
            <a:spLocks/>
          </p:cNvSpPr>
          <p:nvPr/>
        </p:nvSpPr>
        <p:spPr bwMode="auto">
          <a:xfrm>
            <a:off x="323850" y="1214422"/>
            <a:ext cx="8640763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Serviço de Atenção à Pessoa com Deficiência: Serviços de Reabilitação Física, Intelectual, Auditiva, Visual.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Hospital Porte I com três clínicas básicas (Pediatria, Clínica Médica, Obstetrícia) contemplando os seguintes parâmetros: 19% obstetrícia, 39% médica e 11% pediatria.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Hospital Porte II, III e IV, com 04 clínicas básicas hospitalares contemplando 25% de internações em clínica cirúrgica, sendo que destas 60% devem ser eletivas, 19% obstetrícia, 39% médica e 11% pediatria.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UTI Adulto.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Possuir busca e captação de órgãos para transplantes.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Centro de Especialidades Odontológicas (CEO).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Laboratório Regional de Prótese Dentária (LRPD).</a:t>
            </a:r>
          </a:p>
        </p:txBody>
      </p:sp>
      <p:sp>
        <p:nvSpPr>
          <p:cNvPr id="7" name="Retângulo 6"/>
          <p:cNvSpPr/>
          <p:nvPr/>
        </p:nvSpPr>
        <p:spPr>
          <a:xfrm>
            <a:off x="2143108" y="168978"/>
            <a:ext cx="547617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800" dirty="0" smtClean="0"/>
              <a:t>Deliberação nº 372</a:t>
            </a:r>
            <a:r>
              <a:rPr lang="en-US" sz="3800" dirty="0" smtClean="0"/>
              <a:t>/</a:t>
            </a:r>
            <a:r>
              <a:rPr lang="pt-BR" sz="3800" dirty="0" smtClean="0"/>
              <a:t>CIB/12</a:t>
            </a:r>
            <a:endParaRPr lang="pt-BR" sz="3800" b="1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Espaço Reservado para Texto 2"/>
          <p:cNvSpPr txBox="1">
            <a:spLocks/>
          </p:cNvSpPr>
          <p:nvPr/>
        </p:nvSpPr>
        <p:spPr bwMode="auto">
          <a:xfrm>
            <a:off x="323850" y="1268413"/>
            <a:ext cx="8640763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Serviço de Atenção Especializada (SAE) em DST/HIV/AIDS/HV/tuberculose e hanseníase.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Pólo de Aplicação de medicamentos de hepatites virais.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Unidade dispensadora de Medicamentos </a:t>
            </a:r>
            <a:r>
              <a:rPr lang="pt-BR" sz="2200" dirty="0" err="1"/>
              <a:t>Antirretroviral</a:t>
            </a:r>
            <a:r>
              <a:rPr lang="pt-BR" sz="2200" dirty="0"/>
              <a:t> (</a:t>
            </a:r>
            <a:r>
              <a:rPr lang="pt-BR" sz="2200" dirty="0" err="1"/>
              <a:t>UDMs</a:t>
            </a:r>
            <a:r>
              <a:rPr lang="pt-BR" sz="2200" dirty="0"/>
              <a:t>).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Consultas nas seguintes especialidades: Clínicas Especializadas: Infectologia, Angiologia, reumatologia, Cirurgia Pediátrica, Cirurgia Torácica, Oncologia, Neurocirurgia, Hematologia, Cirurgia de cabeça e pescoço, Ortopedia pediátrica.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Serviço estratégico: TRS, </a:t>
            </a:r>
            <a:r>
              <a:rPr lang="pt-BR" sz="2200" dirty="0" err="1"/>
              <a:t>litotripsia</a:t>
            </a:r>
            <a:r>
              <a:rPr lang="pt-BR" sz="2200" dirty="0"/>
              <a:t>, </a:t>
            </a:r>
            <a:r>
              <a:rPr lang="pt-BR" sz="2200" dirty="0" err="1"/>
              <a:t>cintilografia</a:t>
            </a:r>
            <a:r>
              <a:rPr lang="pt-BR" sz="2200" dirty="0"/>
              <a:t>, </a:t>
            </a:r>
            <a:r>
              <a:rPr lang="pt-BR" sz="2200" dirty="0" err="1"/>
              <a:t>eletroneuromiografia</a:t>
            </a:r>
            <a:r>
              <a:rPr lang="pt-BR" sz="2200" dirty="0"/>
              <a:t>, estudo </a:t>
            </a:r>
            <a:r>
              <a:rPr lang="pt-BR" sz="2200" dirty="0" err="1"/>
              <a:t>urodinâmico</a:t>
            </a:r>
            <a:r>
              <a:rPr lang="pt-BR" sz="2200" dirty="0"/>
              <a:t>, (CACON/UNACON).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UTI Pediátrica e obstétrica.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pt-BR" sz="2200" dirty="0"/>
              <a:t>UTI neonatal.</a:t>
            </a:r>
          </a:p>
        </p:txBody>
      </p:sp>
      <p:sp>
        <p:nvSpPr>
          <p:cNvPr id="7" name="Retângulo 6"/>
          <p:cNvSpPr/>
          <p:nvPr/>
        </p:nvSpPr>
        <p:spPr>
          <a:xfrm>
            <a:off x="2143108" y="168978"/>
            <a:ext cx="547617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FF0000"/>
              </a:buClr>
              <a:buSzPct val="165000"/>
              <a:defRPr/>
            </a:pPr>
            <a:r>
              <a:rPr lang="pt-BR" sz="3800" dirty="0" smtClean="0"/>
              <a:t>Deliberação nº 372</a:t>
            </a:r>
            <a:r>
              <a:rPr lang="en-US" sz="3800" dirty="0" smtClean="0"/>
              <a:t>/</a:t>
            </a:r>
            <a:r>
              <a:rPr lang="pt-BR" sz="3800" dirty="0" smtClean="0"/>
              <a:t>CIB/12</a:t>
            </a:r>
            <a:endParaRPr lang="pt-BR" sz="3800" b="1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rutura padrão">
  <a:themeElements>
    <a:clrScheme name="Estrutura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trutura padrã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Estrutura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trutura padrã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4088</TotalTime>
  <Words>2316</Words>
  <Application>Microsoft Office PowerPoint</Application>
  <PresentationFormat>Apresentação na tela (4:3)</PresentationFormat>
  <Paragraphs>328</Paragraphs>
  <Slides>33</Slides>
  <Notes>20</Notes>
  <HiddenSlides>1</HiddenSlides>
  <MMClips>0</MMClips>
  <ScaleCrop>false</ScaleCrop>
  <HeadingPairs>
    <vt:vector size="8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33</vt:i4>
      </vt:variant>
    </vt:vector>
  </HeadingPairs>
  <TitlesOfParts>
    <vt:vector size="40" baseType="lpstr">
      <vt:lpstr>Arial</vt:lpstr>
      <vt:lpstr>Times New Roman</vt:lpstr>
      <vt:lpstr>Georgia</vt:lpstr>
      <vt:lpstr>Calibri</vt:lpstr>
      <vt:lpstr>Arial Black</vt:lpstr>
      <vt:lpstr>Estrutura padrão</vt:lpstr>
      <vt:lpstr>CorelPhotoPaint.Image.10</vt:lpstr>
      <vt:lpstr>Gerência de Planejamento do SUS - GEPSA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</vt:vector>
  </TitlesOfParts>
  <Company>SPG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sem título</dc:title>
  <dc:creator>SPG</dc:creator>
  <cp:lastModifiedBy> </cp:lastModifiedBy>
  <cp:revision>352</cp:revision>
  <dcterms:created xsi:type="dcterms:W3CDTF">2007-11-07T20:16:34Z</dcterms:created>
  <dcterms:modified xsi:type="dcterms:W3CDTF">2014-05-09T16:17:11Z</dcterms:modified>
</cp:coreProperties>
</file>