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6" r:id="rId4"/>
    <p:sldId id="274" r:id="rId5"/>
    <p:sldId id="259" r:id="rId6"/>
    <p:sldId id="267" r:id="rId7"/>
    <p:sldId id="261" r:id="rId8"/>
    <p:sldId id="268" r:id="rId9"/>
    <p:sldId id="262" r:id="rId10"/>
    <p:sldId id="263" r:id="rId11"/>
    <p:sldId id="307" r:id="rId12"/>
    <p:sldId id="272" r:id="rId13"/>
    <p:sldId id="275" r:id="rId14"/>
    <p:sldId id="303" r:id="rId15"/>
    <p:sldId id="304" r:id="rId16"/>
    <p:sldId id="305" r:id="rId17"/>
    <p:sldId id="289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B00"/>
    <a:srgbClr val="FF860D"/>
    <a:srgbClr val="FF7979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832" autoAdjust="0"/>
    <p:restoredTop sz="96134" autoAdjust="0"/>
  </p:normalViewPr>
  <p:slideViewPr>
    <p:cSldViewPr>
      <p:cViewPr>
        <p:scale>
          <a:sx n="140" d="100"/>
          <a:sy n="140" d="100"/>
        </p:scale>
        <p:origin x="-1038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678F2-55A0-446B-8C74-89893CEB31C8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8D957-CBDF-4D92-81EF-A4EE505391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448113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7B127-6450-4734-B56B-BFD329926DDE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6A21-E70D-4EF1-8290-6E5305C87C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0737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DAE3A1-4634-41B3-ABC3-289ED148F51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83A9B2-4300-4C03-A9BA-D4AA4C26EFF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2795D5-1C25-4909-BF23-3D8A1B15CE5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88D2D4-0F17-489E-9341-08C0E5BF86B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246EEC-1940-474A-A804-0518B4620F8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36A21-E70D-4EF1-8290-6E5305C87CA9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ângulo de cantos arredondado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ângulo de cantos arredondado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ângulo de cantos arredondado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ângulo de cantos arredondado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A7722A-B16F-4C6C-8EC1-C2D08DD517F4}" type="datetimeFigureOut">
              <a:rPr lang="pt-BR" smtClean="0"/>
              <a:pPr/>
              <a:t>15/07/2013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CF664D3-1B67-4441-B491-558804C1D63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6.gif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6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14.gif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4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6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929198"/>
            <a:ext cx="1771650" cy="161925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285852" y="1760513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SISTEMA DE COMUNICAÇÃO VISUAL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357950" y="5929330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</a:t>
            </a:r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ulho, 2013</a:t>
            </a:r>
          </a:p>
          <a:p>
            <a:pPr algn="r"/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Seal Telecom</a:t>
            </a:r>
            <a:endParaRPr lang="pt-B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57158" y="688943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Guia Intuitivo</a:t>
            </a:r>
            <a:endParaRPr lang="pt-BR" altLang="ja-JP" sz="2400" i="1" u="sng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970880"/>
            <a:ext cx="4857784" cy="36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9B5E23-FA65-413E-A356-8DF41D4280CF}" type="slidenum">
              <a:rPr lang="pt-BR" smtClean="0"/>
              <a:pPr/>
              <a:t>11</a:t>
            </a:fld>
            <a:endParaRPr lang="pt-BR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pt-BR" smtClean="0"/>
              <a:t>Operando a videoconferência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79525" y="1143000"/>
            <a:ext cx="357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Chamando um local remoto</a:t>
            </a: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 flipV="1">
            <a:off x="1676400" y="1524000"/>
            <a:ext cx="304800" cy="457200"/>
          </a:xfrm>
          <a:custGeom>
            <a:avLst/>
            <a:gdLst>
              <a:gd name="T0" fmla="*/ 42501903 w 21600"/>
              <a:gd name="T1" fmla="*/ 0 h 21600"/>
              <a:gd name="T2" fmla="*/ 42501903 w 21600"/>
              <a:gd name="T3" fmla="*/ 115297205 h 21600"/>
              <a:gd name="T4" fmla="*/ 9095557 w 21600"/>
              <a:gd name="T5" fmla="*/ 204838141 h 21600"/>
              <a:gd name="T6" fmla="*/ 60692798 w 21600"/>
              <a:gd name="T7" fmla="*/ 5764860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31750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4865688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Rectangle 20"/>
          <p:cNvSpPr>
            <a:spLocks noChangeArrowheads="1"/>
          </p:cNvSpPr>
          <p:nvPr/>
        </p:nvSpPr>
        <p:spPr bwMode="auto">
          <a:xfrm>
            <a:off x="2362200" y="4648200"/>
            <a:ext cx="990600" cy="381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1295400" y="4876800"/>
            <a:ext cx="9906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1295400" y="4876800"/>
            <a:ext cx="0" cy="762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381000" y="5791200"/>
            <a:ext cx="2514600" cy="609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304800" y="5853113"/>
            <a:ext cx="2673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600"/>
              <a:t>Tipo de linha: Automático, IP,</a:t>
            </a:r>
          </a:p>
          <a:p>
            <a:r>
              <a:rPr lang="pt-BR" sz="1600"/>
              <a:t> ISDN, TEL ou SIP</a:t>
            </a:r>
          </a:p>
        </p:txBody>
      </p:sp>
      <p:sp>
        <p:nvSpPr>
          <p:cNvPr id="31756" name="Rectangle 26"/>
          <p:cNvSpPr>
            <a:spLocks noChangeArrowheads="1"/>
          </p:cNvSpPr>
          <p:nvPr/>
        </p:nvSpPr>
        <p:spPr bwMode="auto">
          <a:xfrm>
            <a:off x="3429000" y="4648200"/>
            <a:ext cx="2133600" cy="381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3422650" y="5943600"/>
            <a:ext cx="2673350" cy="609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3346450" y="6005513"/>
            <a:ext cx="2824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600"/>
              <a:t>Número de linha ou endereço IP</a:t>
            </a:r>
          </a:p>
        </p:txBody>
      </p:sp>
      <p:sp>
        <p:nvSpPr>
          <p:cNvPr id="27677" name="Line 29"/>
          <p:cNvSpPr>
            <a:spLocks noChangeShapeType="1"/>
          </p:cNvSpPr>
          <p:nvPr/>
        </p:nvSpPr>
        <p:spPr bwMode="auto">
          <a:xfrm flipV="1">
            <a:off x="4419600" y="4953000"/>
            <a:ext cx="0" cy="914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5638800" y="4648200"/>
            <a:ext cx="1143000" cy="381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1761" name="Text Box 31"/>
          <p:cNvSpPr txBox="1">
            <a:spLocks noChangeArrowheads="1"/>
          </p:cNvSpPr>
          <p:nvPr/>
        </p:nvSpPr>
        <p:spPr bwMode="auto">
          <a:xfrm>
            <a:off x="2117725" y="1638300"/>
            <a:ext cx="3289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800"/>
              <a:t>Inserindo um número diretamente</a:t>
            </a:r>
          </a:p>
        </p:txBody>
      </p:sp>
      <p:pic>
        <p:nvPicPr>
          <p:cNvPr id="31762" name="Picture 32" descr="image001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15275" y="95250"/>
            <a:ext cx="1228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0" grpId="0" animBg="1"/>
      <p:bldP spid="27671" grpId="0" animBg="1"/>
      <p:bldP spid="27672" grpId="0" animBg="1"/>
      <p:bldP spid="27673" grpId="0" autoUpdateAnimBg="0"/>
      <p:bldP spid="27675" grpId="0" animBg="1"/>
      <p:bldP spid="27676" grpId="0" autoUpdateAnimBg="0"/>
      <p:bldP spid="27677" grpId="0" animBg="1"/>
      <p:bldP spid="276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57158" y="688943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Iniciando uma conferência</a:t>
            </a:r>
            <a:endParaRPr lang="pt-BR" altLang="ja-JP" sz="2400" i="1" u="sng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14488"/>
            <a:ext cx="3429024" cy="259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571736" y="2266944"/>
            <a:ext cx="1066800" cy="304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2786058"/>
            <a:ext cx="48387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3643306" y="2428868"/>
            <a:ext cx="1843094" cy="118585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57158" y="688943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Menu Avançado</a:t>
            </a:r>
            <a:endParaRPr lang="pt-BR" altLang="ja-JP" sz="2400" i="1" u="sng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000240"/>
            <a:ext cx="4857784" cy="366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5CD9A0-6683-4BD2-A2C4-FC6E2C7A7855}" type="slidenum">
              <a:rPr lang="pt-BR" smtClean="0"/>
              <a:pPr/>
              <a:t>14</a:t>
            </a:fld>
            <a:endParaRPr lang="pt-BR" smtClean="0"/>
          </a:p>
        </p:txBody>
      </p:sp>
      <p:pic>
        <p:nvPicPr>
          <p:cNvPr id="24579" name="Picture 7" descr="image001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5275" y="95250"/>
            <a:ext cx="1228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pt-BR" smtClean="0"/>
              <a:t>Menu de configuração avançada</a:t>
            </a: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1279525" y="1143000"/>
            <a:ext cx="196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Menu de LAN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905000"/>
            <a:ext cx="46910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305BD7-DD50-449D-9264-38446EC18851}" type="slidenum">
              <a:rPr lang="pt-BR" smtClean="0"/>
              <a:pPr/>
              <a:t>15</a:t>
            </a:fld>
            <a:endParaRPr lang="pt-BR" smtClean="0"/>
          </a:p>
        </p:txBody>
      </p:sp>
      <p:pic>
        <p:nvPicPr>
          <p:cNvPr id="25603" name="Picture 9" descr="image001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5275" y="95250"/>
            <a:ext cx="1228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pt-BR" smtClean="0"/>
              <a:t>Menu de configuração avançada</a:t>
            </a:r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1279525" y="1143000"/>
            <a:ext cx="196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Menu de LAN</a:t>
            </a:r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133600"/>
            <a:ext cx="427672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1965325" y="1614488"/>
            <a:ext cx="185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000"/>
              <a:t>Sub-menu Geral</a:t>
            </a:r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 flipV="1">
            <a:off x="1676400" y="1524000"/>
            <a:ext cx="304800" cy="457200"/>
          </a:xfrm>
          <a:custGeom>
            <a:avLst/>
            <a:gdLst>
              <a:gd name="T0" fmla="*/ 42501903 w 21600"/>
              <a:gd name="T1" fmla="*/ 0 h 21600"/>
              <a:gd name="T2" fmla="*/ 42501903 w 21600"/>
              <a:gd name="T3" fmla="*/ 115297205 h 21600"/>
              <a:gd name="T4" fmla="*/ 9095557 w 21600"/>
              <a:gd name="T5" fmla="*/ 204838141 h 21600"/>
              <a:gd name="T6" fmla="*/ 60692798 w 21600"/>
              <a:gd name="T7" fmla="*/ 5764860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2560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48213" y="2198688"/>
            <a:ext cx="4243387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D5C474-E809-4AE4-9E8A-10BBF642F986}" type="slidenum">
              <a:rPr lang="pt-BR" smtClean="0"/>
              <a:pPr/>
              <a:t>16</a:t>
            </a:fld>
            <a:endParaRPr lang="pt-BR" smtClean="0"/>
          </a:p>
        </p:txBody>
      </p:sp>
      <p:pic>
        <p:nvPicPr>
          <p:cNvPr id="26627" name="Picture 21" descr="image001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5275" y="95250"/>
            <a:ext cx="1228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pt-BR" smtClean="0"/>
              <a:t>Menu de configuração avançada</a:t>
            </a: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279525" y="1143000"/>
            <a:ext cx="196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Menu de LAN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965325" y="1614488"/>
            <a:ext cx="2446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000"/>
              <a:t>Sub-menu Gatekeeper</a:t>
            </a: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 flipV="1">
            <a:off x="1676400" y="1524000"/>
            <a:ext cx="304800" cy="457200"/>
          </a:xfrm>
          <a:custGeom>
            <a:avLst/>
            <a:gdLst>
              <a:gd name="T0" fmla="*/ 42501903 w 21600"/>
              <a:gd name="T1" fmla="*/ 0 h 21600"/>
              <a:gd name="T2" fmla="*/ 42501903 w 21600"/>
              <a:gd name="T3" fmla="*/ 115297205 h 21600"/>
              <a:gd name="T4" fmla="*/ 9095557 w 21600"/>
              <a:gd name="T5" fmla="*/ 204838141 h 21600"/>
              <a:gd name="T6" fmla="*/ 60692798 w 21600"/>
              <a:gd name="T7" fmla="*/ 5764860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2484438"/>
            <a:ext cx="4662487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76200" y="2133600"/>
            <a:ext cx="36052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600" b="1"/>
              <a:t>Automático</a:t>
            </a:r>
            <a:r>
              <a:rPr lang="pt-BR" sz="1600"/>
              <a:t>:</a:t>
            </a:r>
            <a:r>
              <a:rPr lang="pt-BR"/>
              <a:t> </a:t>
            </a:r>
            <a:r>
              <a:rPr lang="pt-BR" sz="1600"/>
              <a:t>Detecta automaticamente o </a:t>
            </a:r>
          </a:p>
          <a:p>
            <a:r>
              <a:rPr lang="pt-BR" sz="1600"/>
              <a:t>                     Gatekeeper e o utiliza</a:t>
            </a:r>
          </a:p>
          <a:p>
            <a:r>
              <a:rPr lang="pt-BR" sz="1600" b="1"/>
              <a:t>Ativado</a:t>
            </a:r>
            <a:r>
              <a:rPr lang="pt-BR" sz="1600"/>
              <a:t>: Ativa o GK</a:t>
            </a:r>
          </a:p>
          <a:p>
            <a:r>
              <a:rPr lang="pt-BR" sz="1600" b="1"/>
              <a:t>Desativado:</a:t>
            </a:r>
            <a:r>
              <a:rPr lang="pt-BR" sz="1600"/>
              <a:t> Desativa o GK</a:t>
            </a:r>
            <a:endParaRPr lang="pt-BR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152400" y="2286000"/>
            <a:ext cx="3505200" cy="1066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657600" y="2362200"/>
            <a:ext cx="2971800" cy="1143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6096000" y="3581400"/>
            <a:ext cx="1981200" cy="304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096000" y="4114800"/>
            <a:ext cx="1981200" cy="304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152400" y="3762375"/>
            <a:ext cx="243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600"/>
              <a:t>Introduz o nome do usuário</a:t>
            </a:r>
          </a:p>
          <a:p>
            <a:r>
              <a:rPr lang="pt-BR" sz="1600"/>
              <a:t> registrado no GK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152400" y="3733800"/>
            <a:ext cx="2514600" cy="76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2667000" y="3962400"/>
            <a:ext cx="33528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6096000" y="4419600"/>
            <a:ext cx="1981200" cy="304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152400" y="5257800"/>
            <a:ext cx="2667000" cy="76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V="1">
            <a:off x="2819400" y="4572000"/>
            <a:ext cx="3276600" cy="1143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152400" y="5286375"/>
            <a:ext cx="2671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600"/>
              <a:t>Introduz o número (E.164) do </a:t>
            </a:r>
          </a:p>
          <a:p>
            <a:r>
              <a:rPr lang="pt-BR" sz="1600"/>
              <a:t>usuário registrado no GK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4F4995-BFC5-421D-958A-599AD4A6A51A}" type="slidenum">
              <a:rPr lang="pt-BR" smtClean="0"/>
              <a:pPr/>
              <a:t>17</a:t>
            </a:fld>
            <a:endParaRPr lang="pt-BR" smtClean="0"/>
          </a:p>
        </p:txBody>
      </p:sp>
      <p:pic>
        <p:nvPicPr>
          <p:cNvPr id="21507" name="Picture 7" descr="image001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5275" y="95250"/>
            <a:ext cx="1228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pt-BR" smtClean="0"/>
              <a:t>Menu de configuração avançada</a:t>
            </a:r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1279525" y="1143000"/>
            <a:ext cx="2097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Menu de Áudio</a:t>
            </a: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005013"/>
            <a:ext cx="4086225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2975" y="2014538"/>
            <a:ext cx="401002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Sony PCS-G50 </a:t>
            </a:r>
          </a:p>
          <a:p>
            <a:pPr algn="ctr"/>
            <a:r>
              <a:rPr lang="pt-BR" sz="2400" b="1" i="1" u="sng" dirty="0" smtClean="0"/>
              <a:t>Sistema de Comunicação Visual</a:t>
            </a:r>
            <a:endParaRPr lang="pt-BR" sz="2400" b="1" u="sng" dirty="0"/>
          </a:p>
        </p:txBody>
      </p:sp>
      <p:pic>
        <p:nvPicPr>
          <p:cNvPr id="7" name="Imagem 6" descr="ScreenHunter_03 Mar. 25 11.0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9875" y="2229917"/>
            <a:ext cx="1418207" cy="1341959"/>
          </a:xfrm>
          <a:prstGeom prst="rect">
            <a:avLst/>
          </a:prstGeom>
        </p:spPr>
      </p:pic>
      <p:pic>
        <p:nvPicPr>
          <p:cNvPr id="8" name="Imagem 7" descr="ScreenHunter_04 Mar. 25 11.0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4353450"/>
            <a:ext cx="1500198" cy="861500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9" name="Imagem 8" descr="ScreenHunter_05 Mar. 25 11.0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4143380"/>
            <a:ext cx="1714500" cy="904875"/>
          </a:xfrm>
          <a:prstGeom prst="rect">
            <a:avLst/>
          </a:prstGeom>
        </p:spPr>
      </p:pic>
      <p:pic>
        <p:nvPicPr>
          <p:cNvPr id="10" name="Imagem 9" descr="ScreenHunter_02 Mar. 25 11.0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224" y="2357430"/>
            <a:ext cx="3729047" cy="1669834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1857356" y="4929198"/>
            <a:ext cx="3571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ja-JP" sz="1100" b="1" i="1" spc="300" dirty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PCS-A1</a:t>
            </a:r>
          </a:p>
          <a:p>
            <a:pPr algn="ctr"/>
            <a:r>
              <a:rPr lang="pt-BR" altLang="ja-JP" sz="1100" b="1" i="1" spc="300" dirty="0" smtClean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Microfone </a:t>
            </a:r>
            <a:r>
              <a:rPr lang="pt-BR" altLang="ja-JP" sz="1100" b="1" i="1" spc="300" dirty="0" err="1" smtClean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Omnidirecional</a:t>
            </a:r>
            <a:endParaRPr lang="pt-BR" altLang="ja-JP" sz="1100" b="1" i="1" spc="300" dirty="0">
              <a:solidFill>
                <a:srgbClr val="FF86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5429256" y="3571876"/>
            <a:ext cx="2500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ja-JP" sz="1100" b="1" i="1" spc="300" dirty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PCSA-CG70</a:t>
            </a:r>
          </a:p>
          <a:p>
            <a:pPr algn="ctr"/>
            <a:r>
              <a:rPr lang="pt-BR" altLang="ja-JP" sz="1100" b="1" i="1" spc="300" dirty="0" smtClean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Unidade de Câmera</a:t>
            </a:r>
            <a:endParaRPr lang="pt-BR" altLang="ja-JP" sz="1100" b="1" i="1" spc="300" dirty="0">
              <a:solidFill>
                <a:srgbClr val="FF86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4714876" y="5214950"/>
            <a:ext cx="3571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ja-JP" sz="1100" b="1" i="1" spc="300" dirty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PCSA-RG1</a:t>
            </a:r>
          </a:p>
          <a:p>
            <a:pPr algn="ctr"/>
            <a:r>
              <a:rPr lang="pt-BR" altLang="ja-JP" sz="1100" b="1" i="1" spc="300" dirty="0" smtClean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Controle Remoto</a:t>
            </a:r>
            <a:endParaRPr lang="pt-BR" altLang="ja-JP" sz="1100" b="1" i="1" spc="300" dirty="0">
              <a:solidFill>
                <a:srgbClr val="FF86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2285984" y="3500438"/>
            <a:ext cx="3571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ja-JP" sz="1100" b="1" i="1" spc="300" dirty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  <a:p>
            <a:pPr algn="ctr"/>
            <a:r>
              <a:rPr lang="pt-BR" altLang="ja-JP" sz="1100" b="1" i="1" spc="300" dirty="0" smtClean="0">
                <a:solidFill>
                  <a:srgbClr val="FF86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CODEC</a:t>
            </a:r>
            <a:endParaRPr lang="pt-BR" altLang="ja-JP" sz="1100" b="1" i="1" spc="300" dirty="0">
              <a:solidFill>
                <a:srgbClr val="FF86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357686" y="6143644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Realidade, Inteligência e Praticidade!</a:t>
            </a:r>
            <a:endParaRPr lang="pt-B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Sony PCS-G50 </a:t>
            </a:r>
          </a:p>
          <a:p>
            <a:pPr algn="ctr"/>
            <a:r>
              <a:rPr lang="pt-BR" sz="2400" b="1" i="1" u="sng" dirty="0" smtClean="0"/>
              <a:t>Painel Frontal</a:t>
            </a:r>
            <a:endParaRPr lang="pt-BR" sz="2400" b="1" u="sng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7500" b="37500"/>
          <a:stretch>
            <a:fillRect/>
          </a:stretch>
        </p:blipFill>
        <p:spPr bwMode="auto">
          <a:xfrm>
            <a:off x="714348" y="2821346"/>
            <a:ext cx="7786742" cy="146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785918" y="1928802"/>
            <a:ext cx="1714512" cy="642942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/>
          <p:cNvCxnSpPr/>
          <p:nvPr/>
        </p:nvCxnSpPr>
        <p:spPr>
          <a:xfrm rot="5400000" flipH="1" flipV="1">
            <a:off x="4107256" y="2821380"/>
            <a:ext cx="107157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/>
          <p:cNvCxnSpPr/>
          <p:nvPr/>
        </p:nvCxnSpPr>
        <p:spPr>
          <a:xfrm rot="10800000">
            <a:off x="3571868" y="228599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1785918" y="2000240"/>
            <a:ext cx="171451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Led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Power/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Standby</a:t>
            </a:r>
            <a:endParaRPr lang="pt-BR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(Verde/Laranja)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1071538" y="4643446"/>
            <a:ext cx="1714512" cy="642942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/>
          <p:cNvSpPr txBox="1"/>
          <p:nvPr/>
        </p:nvSpPr>
        <p:spPr>
          <a:xfrm>
            <a:off x="1071538" y="4714884"/>
            <a:ext cx="171451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LED</a:t>
            </a:r>
          </a:p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(Azul)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3214678" y="4643446"/>
            <a:ext cx="1714512" cy="642942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CaixaDeTexto 31"/>
          <p:cNvSpPr txBox="1"/>
          <p:nvPr/>
        </p:nvSpPr>
        <p:spPr>
          <a:xfrm>
            <a:off x="3214678" y="4643446"/>
            <a:ext cx="171451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LED de Alerta na LAN</a:t>
            </a:r>
          </a:p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(Amarelo)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6572264" y="4643446"/>
            <a:ext cx="1714512" cy="642942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CaixaDeTexto 33"/>
          <p:cNvSpPr txBox="1"/>
          <p:nvPr/>
        </p:nvSpPr>
        <p:spPr>
          <a:xfrm>
            <a:off x="6572264" y="4786322"/>
            <a:ext cx="17145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Slot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Memory 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Stick</a:t>
            </a:r>
            <a:endParaRPr lang="pt-BR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5214942" y="1928802"/>
            <a:ext cx="1714512" cy="642942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/>
          <p:cNvSpPr txBox="1"/>
          <p:nvPr/>
        </p:nvSpPr>
        <p:spPr>
          <a:xfrm>
            <a:off x="5214942" y="2000240"/>
            <a:ext cx="171451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Botão</a:t>
            </a:r>
          </a:p>
          <a:p>
            <a:pPr algn="ctr"/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/Off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Conector reto 39"/>
          <p:cNvCxnSpPr/>
          <p:nvPr/>
        </p:nvCxnSpPr>
        <p:spPr>
          <a:xfrm rot="5400000">
            <a:off x="3679025" y="3964785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/>
          <p:cNvCxnSpPr/>
          <p:nvPr/>
        </p:nvCxnSpPr>
        <p:spPr>
          <a:xfrm rot="10800000">
            <a:off x="2000232" y="4286256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/>
          <p:nvPr/>
        </p:nvCxnSpPr>
        <p:spPr>
          <a:xfrm rot="5400000">
            <a:off x="1857356" y="442913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>
          <a:xfrm rot="5400000">
            <a:off x="4572794" y="4286256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48"/>
          <p:cNvCxnSpPr/>
          <p:nvPr/>
        </p:nvCxnSpPr>
        <p:spPr>
          <a:xfrm rot="10800000">
            <a:off x="5000628" y="4929198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/>
          <p:cNvCxnSpPr/>
          <p:nvPr/>
        </p:nvCxnSpPr>
        <p:spPr>
          <a:xfrm rot="5400000">
            <a:off x="5572132" y="435769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/>
          <p:nvPr/>
        </p:nvCxnSpPr>
        <p:spPr>
          <a:xfrm>
            <a:off x="6215074" y="500063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rot="5400000" flipH="1" flipV="1">
            <a:off x="6858016" y="278605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/>
          <p:nvPr/>
        </p:nvCxnSpPr>
        <p:spPr>
          <a:xfrm rot="10800000">
            <a:off x="7000892" y="22859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9583" b="38542"/>
          <a:stretch>
            <a:fillRect/>
          </a:stretch>
        </p:blipFill>
        <p:spPr bwMode="auto">
          <a:xfrm>
            <a:off x="179512" y="2857496"/>
            <a:ext cx="866446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Sony PCS-G50 </a:t>
            </a:r>
          </a:p>
          <a:p>
            <a:pPr algn="ctr"/>
            <a:r>
              <a:rPr lang="pt-BR" sz="2400" b="1" i="1" u="sng" dirty="0" smtClean="0"/>
              <a:t>Painel Frontal</a:t>
            </a:r>
            <a:endParaRPr lang="pt-BR" sz="2400" b="1" u="sng" dirty="0"/>
          </a:p>
        </p:txBody>
      </p:sp>
      <p:sp>
        <p:nvSpPr>
          <p:cNvPr id="6" name="Retângulo 5"/>
          <p:cNvSpPr/>
          <p:nvPr/>
        </p:nvSpPr>
        <p:spPr>
          <a:xfrm>
            <a:off x="1428728" y="1785926"/>
            <a:ext cx="1714512" cy="928694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428728" y="1857364"/>
            <a:ext cx="17145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Saída de Áudio (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e Saída Mixada de Áudio (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Near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para VCR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572132" y="1785926"/>
            <a:ext cx="1714512" cy="857256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5572132" y="1785926"/>
            <a:ext cx="17145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Entrada de Áudio Auxiliar (VCR) e Entrada de Áudio da Linha (MIC)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428728" y="4643446"/>
            <a:ext cx="2071702" cy="1143008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1500166" y="4714884"/>
            <a:ext cx="19288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Saída Principal de  Vídeo (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S-Video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para TV / RCA para VCR), Saída Sub-vídeo (</a:t>
            </a:r>
            <a:r>
              <a:rPr lang="pt-BR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S-Video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para 2</a:t>
            </a:r>
            <a:r>
              <a:rPr lang="pt-BR" sz="12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TV)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715008" y="4572008"/>
            <a:ext cx="1714512" cy="714380"/>
          </a:xfrm>
          <a:prstGeom prst="rect">
            <a:avLst/>
          </a:prstGeom>
          <a:solidFill>
            <a:schemeClr val="accent1">
              <a:tint val="66000"/>
              <a:satMod val="160000"/>
            </a:schemeClr>
          </a:solidFill>
          <a:ln cmpd="dbl">
            <a:solidFill>
              <a:schemeClr val="accent1">
                <a:shade val="50000"/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715008" y="4640057"/>
            <a:ext cx="171451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Saída RGB para Monitor/Projetor RGB</a:t>
            </a:r>
            <a:endParaRPr lang="pt-B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Conector reto 14"/>
          <p:cNvCxnSpPr/>
          <p:nvPr/>
        </p:nvCxnSpPr>
        <p:spPr>
          <a:xfrm rot="5400000" flipH="1" flipV="1">
            <a:off x="3464711" y="2678901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 rot="5400000" flipH="1" flipV="1">
            <a:off x="3929058" y="271462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 rot="5400000">
            <a:off x="3357554" y="4500570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 rot="5400000">
            <a:off x="4714876" y="442913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rot="10800000">
            <a:off x="3214678" y="221455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>
            <a:off x="4429124" y="2214554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/>
          <p:nvPr/>
        </p:nvCxnSpPr>
        <p:spPr>
          <a:xfrm rot="10800000">
            <a:off x="3571868" y="51435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>
            <a:off x="5286380" y="500063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en-US" altLang="ja-JP" sz="2400" i="1" u="sng" dirty="0" err="1" smtClean="0"/>
              <a:t>Conferência</a:t>
            </a:r>
            <a:r>
              <a:rPr lang="en-US" altLang="ja-JP" sz="2400" i="1" u="sng" dirty="0" smtClean="0"/>
              <a:t> com um </a:t>
            </a:r>
            <a:r>
              <a:rPr lang="en-US" altLang="ja-JP" sz="2400" i="1" u="sng" dirty="0" err="1" smtClean="0"/>
              <a:t>único</a:t>
            </a:r>
            <a:r>
              <a:rPr lang="en-US" altLang="ja-JP" sz="2400" i="1" u="sng" dirty="0" smtClean="0"/>
              <a:t> monitor</a:t>
            </a:r>
            <a:endParaRPr lang="pt-BR" altLang="ja-JP" sz="2400" i="1" u="sng" dirty="0" err="1"/>
          </a:p>
        </p:txBody>
      </p:sp>
      <p:sp>
        <p:nvSpPr>
          <p:cNvPr id="6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857224" y="2000240"/>
            <a:ext cx="8072494" cy="1000132"/>
          </a:xfrm>
        </p:spPr>
        <p:txBody>
          <a:bodyPr>
            <a:normAutofit/>
          </a:bodyPr>
          <a:lstStyle/>
          <a:p>
            <a:r>
              <a:rPr lang="en-US" altLang="ja-JP" sz="1600" dirty="0" err="1" smtClean="0"/>
              <a:t>Opções</a:t>
            </a:r>
            <a:r>
              <a:rPr lang="en-US" altLang="ja-JP" sz="1600" dirty="0" smtClean="0"/>
              <a:t> de Layout: Full Screen / </a:t>
            </a:r>
            <a:r>
              <a:rPr lang="en-US" altLang="ja-JP" sz="1600" dirty="0" err="1" smtClean="0"/>
              <a:t>PinP</a:t>
            </a:r>
            <a:r>
              <a:rPr lang="en-US" altLang="ja-JP" sz="1600" dirty="0" smtClean="0"/>
              <a:t> / </a:t>
            </a:r>
            <a:r>
              <a:rPr lang="en-US" altLang="ja-JP" sz="1600" dirty="0" err="1" smtClean="0"/>
              <a:t>PandP</a:t>
            </a:r>
            <a:r>
              <a:rPr lang="en-US" altLang="ja-JP" sz="1600" dirty="0" smtClean="0"/>
              <a:t> / Side by Side</a:t>
            </a:r>
          </a:p>
          <a:p>
            <a:r>
              <a:rPr lang="en-US" altLang="ja-JP" sz="1600" dirty="0" err="1" smtClean="0"/>
              <a:t>Apresenta</a:t>
            </a:r>
            <a:r>
              <a:rPr lang="en-US" altLang="ja-JP" sz="1600" dirty="0" smtClean="0"/>
              <a:t> FAR Video e NEAR Video, </a:t>
            </a:r>
            <a:r>
              <a:rPr lang="en-US" altLang="ja-JP" sz="1600" dirty="0" err="1" smtClean="0"/>
              <a:t>ou</a:t>
            </a:r>
            <a:r>
              <a:rPr lang="en-US" altLang="ja-JP" sz="1600" dirty="0" smtClean="0"/>
              <a:t> FAR Video e </a:t>
            </a:r>
            <a:r>
              <a:rPr lang="en-US" altLang="ja-JP" sz="1600" dirty="0" err="1" smtClean="0"/>
              <a:t>Apresentação</a:t>
            </a:r>
            <a:r>
              <a:rPr lang="en-US" altLang="ja-JP" sz="1600" dirty="0" smtClean="0"/>
              <a:t> do PC (H.239)</a:t>
            </a:r>
          </a:p>
          <a:p>
            <a:pPr eaLnBrk="1" hangingPunct="1">
              <a:buNone/>
            </a:pPr>
            <a:endParaRPr lang="en-US" altLang="ja-JP" sz="2400" dirty="0" smtClean="0">
              <a:solidFill>
                <a:srgbClr val="FF9933"/>
              </a:solidFill>
            </a:endParaRPr>
          </a:p>
        </p:txBody>
      </p:sp>
      <p:grpSp>
        <p:nvGrpSpPr>
          <p:cNvPr id="54" name="Group 37"/>
          <p:cNvGrpSpPr>
            <a:grpSpLocks/>
          </p:cNvGrpSpPr>
          <p:nvPr/>
        </p:nvGrpSpPr>
        <p:grpSpPr bwMode="auto">
          <a:xfrm>
            <a:off x="1171588" y="3333768"/>
            <a:ext cx="3124200" cy="2209800"/>
            <a:chOff x="240" y="1380"/>
            <a:chExt cx="1968" cy="1392"/>
          </a:xfrm>
        </p:grpSpPr>
        <p:pic>
          <p:nvPicPr>
            <p:cNvPr id="55" name="Picture 4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1289" y="1562"/>
              <a:ext cx="919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5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1288" y="2279"/>
              <a:ext cx="919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Rectangle 6"/>
            <p:cNvSpPr>
              <a:spLocks noChangeArrowheads="1"/>
            </p:cNvSpPr>
            <p:nvPr/>
          </p:nvSpPr>
          <p:spPr bwMode="auto">
            <a:xfrm>
              <a:off x="1308" y="1648"/>
              <a:ext cx="633" cy="32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b="1">
                <a:solidFill>
                  <a:srgbClr val="F67B00"/>
                </a:solidFill>
              </a:endParaRPr>
            </a:p>
          </p:txBody>
        </p:sp>
        <p:sp>
          <p:nvSpPr>
            <p:cNvPr id="58" name="Rectangle 7"/>
            <p:cNvSpPr>
              <a:spLocks noChangeArrowheads="1"/>
            </p:cNvSpPr>
            <p:nvPr/>
          </p:nvSpPr>
          <p:spPr bwMode="auto">
            <a:xfrm>
              <a:off x="1941" y="1648"/>
              <a:ext cx="243" cy="129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b="1">
                <a:solidFill>
                  <a:srgbClr val="F67B00"/>
                </a:solidFill>
              </a:endParaRPr>
            </a:p>
          </p:txBody>
        </p:sp>
        <p:sp>
          <p:nvSpPr>
            <p:cNvPr id="59" name="Rectangle 8"/>
            <p:cNvSpPr>
              <a:spLocks noChangeArrowheads="1"/>
            </p:cNvSpPr>
            <p:nvPr/>
          </p:nvSpPr>
          <p:spPr bwMode="auto">
            <a:xfrm>
              <a:off x="1748" y="2410"/>
              <a:ext cx="438" cy="238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b="1">
                <a:solidFill>
                  <a:srgbClr val="F67B00"/>
                </a:solidFill>
              </a:endParaRPr>
            </a:p>
          </p:txBody>
        </p:sp>
        <p:sp>
          <p:nvSpPr>
            <p:cNvPr id="60" name="Rectangle 9"/>
            <p:cNvSpPr>
              <a:spLocks noChangeArrowheads="1"/>
            </p:cNvSpPr>
            <p:nvPr/>
          </p:nvSpPr>
          <p:spPr bwMode="auto">
            <a:xfrm>
              <a:off x="1313" y="2410"/>
              <a:ext cx="437" cy="23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ja-JP" b="1">
                <a:solidFill>
                  <a:srgbClr val="F67B00"/>
                </a:solidFill>
              </a:endParaRPr>
            </a:p>
          </p:txBody>
        </p:sp>
        <p:pic>
          <p:nvPicPr>
            <p:cNvPr id="61" name="Picture 10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240" y="1562"/>
              <a:ext cx="919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Rectangle 11"/>
            <p:cNvSpPr>
              <a:spLocks noChangeArrowheads="1"/>
            </p:cNvSpPr>
            <p:nvPr/>
          </p:nvSpPr>
          <p:spPr bwMode="auto">
            <a:xfrm>
              <a:off x="268" y="1599"/>
              <a:ext cx="860" cy="41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pic>
          <p:nvPicPr>
            <p:cNvPr id="63" name="Picture 12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240" y="2282"/>
              <a:ext cx="919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Rectangle 13"/>
            <p:cNvSpPr>
              <a:spLocks noChangeArrowheads="1"/>
            </p:cNvSpPr>
            <p:nvPr/>
          </p:nvSpPr>
          <p:spPr bwMode="auto">
            <a:xfrm>
              <a:off x="268" y="2319"/>
              <a:ext cx="860" cy="41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sp>
          <p:nvSpPr>
            <p:cNvPr id="65" name="Rectangle 14"/>
            <p:cNvSpPr>
              <a:spLocks noChangeArrowheads="1"/>
            </p:cNvSpPr>
            <p:nvPr/>
          </p:nvSpPr>
          <p:spPr bwMode="auto">
            <a:xfrm>
              <a:off x="321" y="2368"/>
              <a:ext cx="243" cy="130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sp>
          <p:nvSpPr>
            <p:cNvPr id="66" name="Rectangle 15"/>
            <p:cNvSpPr>
              <a:spLocks noChangeArrowheads="1"/>
            </p:cNvSpPr>
            <p:nvPr/>
          </p:nvSpPr>
          <p:spPr bwMode="auto">
            <a:xfrm>
              <a:off x="839" y="2362"/>
              <a:ext cx="243" cy="129"/>
            </a:xfrm>
            <a:prstGeom prst="rect">
              <a:avLst/>
            </a:prstGeom>
            <a:solidFill>
              <a:srgbClr val="0099CC">
                <a:alpha val="70195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843" y="2577"/>
              <a:ext cx="243" cy="130"/>
            </a:xfrm>
            <a:prstGeom prst="rect">
              <a:avLst/>
            </a:prstGeom>
            <a:solidFill>
              <a:srgbClr val="0099CC">
                <a:alpha val="70195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sp>
          <p:nvSpPr>
            <p:cNvPr id="68" name="Rectangle 17"/>
            <p:cNvSpPr>
              <a:spLocks noChangeArrowheads="1"/>
            </p:cNvSpPr>
            <p:nvPr/>
          </p:nvSpPr>
          <p:spPr bwMode="auto">
            <a:xfrm>
              <a:off x="324" y="2577"/>
              <a:ext cx="243" cy="130"/>
            </a:xfrm>
            <a:prstGeom prst="rect">
              <a:avLst/>
            </a:prstGeom>
            <a:solidFill>
              <a:srgbClr val="0099CC">
                <a:alpha val="70195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b="1">
                <a:solidFill>
                  <a:srgbClr val="F67B00"/>
                </a:solidFill>
              </a:endParaRPr>
            </a:p>
          </p:txBody>
        </p:sp>
        <p:sp>
          <p:nvSpPr>
            <p:cNvPr id="69" name="Text Box 29"/>
            <p:cNvSpPr txBox="1">
              <a:spLocks noChangeArrowheads="1"/>
            </p:cNvSpPr>
            <p:nvPr/>
          </p:nvSpPr>
          <p:spPr bwMode="auto">
            <a:xfrm>
              <a:off x="375" y="1387"/>
              <a:ext cx="70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F67B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Full Screen</a:t>
              </a:r>
            </a:p>
          </p:txBody>
        </p:sp>
        <p:sp>
          <p:nvSpPr>
            <p:cNvPr id="70" name="Text Box 30"/>
            <p:cNvSpPr txBox="1">
              <a:spLocks noChangeArrowheads="1"/>
            </p:cNvSpPr>
            <p:nvPr/>
          </p:nvSpPr>
          <p:spPr bwMode="auto">
            <a:xfrm>
              <a:off x="1536" y="1380"/>
              <a:ext cx="4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F67B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PandP</a:t>
              </a:r>
            </a:p>
          </p:txBody>
        </p:sp>
        <p:sp>
          <p:nvSpPr>
            <p:cNvPr id="71" name="Text Box 31"/>
            <p:cNvSpPr txBox="1">
              <a:spLocks noChangeArrowheads="1"/>
            </p:cNvSpPr>
            <p:nvPr/>
          </p:nvSpPr>
          <p:spPr bwMode="auto">
            <a:xfrm>
              <a:off x="511" y="2100"/>
              <a:ext cx="3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F67B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PinP</a:t>
              </a:r>
            </a:p>
          </p:txBody>
        </p:sp>
        <p:sp>
          <p:nvSpPr>
            <p:cNvPr id="72" name="Text Box 32"/>
            <p:cNvSpPr txBox="1">
              <a:spLocks noChangeArrowheads="1"/>
            </p:cNvSpPr>
            <p:nvPr/>
          </p:nvSpPr>
          <p:spPr bwMode="auto">
            <a:xfrm>
              <a:off x="1368" y="2100"/>
              <a:ext cx="77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F67B00"/>
                  </a:solidFill>
                </a:rPr>
                <a:t>Side by Side</a:t>
              </a:r>
            </a:p>
          </p:txBody>
        </p:sp>
      </p:grpSp>
      <p:grpSp>
        <p:nvGrpSpPr>
          <p:cNvPr id="73" name="Group 39"/>
          <p:cNvGrpSpPr>
            <a:grpSpLocks/>
          </p:cNvGrpSpPr>
          <p:nvPr/>
        </p:nvGrpSpPr>
        <p:grpSpPr bwMode="auto">
          <a:xfrm>
            <a:off x="4524388" y="4933968"/>
            <a:ext cx="1905000" cy="1066800"/>
            <a:chOff x="3280" y="3056"/>
            <a:chExt cx="1483" cy="832"/>
          </a:xfrm>
        </p:grpSpPr>
        <p:pic>
          <p:nvPicPr>
            <p:cNvPr id="74" name="Picture 40"/>
            <p:cNvPicPr>
              <a:picLocks noChangeAspect="1" noChangeArrowheads="1"/>
            </p:cNvPicPr>
            <p:nvPr/>
          </p:nvPicPr>
          <p:blipFill>
            <a:blip r:embed="rId5"/>
            <a:srcRect l="1149" t="13721" r="1173" b="11490"/>
            <a:stretch>
              <a:fillRect/>
            </a:stretch>
          </p:blipFill>
          <p:spPr bwMode="auto">
            <a:xfrm>
              <a:off x="3280" y="3056"/>
              <a:ext cx="1483" cy="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" name="Rectangle 41"/>
            <p:cNvSpPr>
              <a:spLocks noChangeArrowheads="1"/>
            </p:cNvSpPr>
            <p:nvPr/>
          </p:nvSpPr>
          <p:spPr bwMode="auto">
            <a:xfrm>
              <a:off x="4362" y="3198"/>
              <a:ext cx="372" cy="19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rgbClr val="F67B00"/>
                  </a:solidFill>
                </a:rPr>
                <a:t>NEAR</a:t>
              </a:r>
            </a:p>
          </p:txBody>
        </p:sp>
        <p:sp>
          <p:nvSpPr>
            <p:cNvPr id="76" name="Rectangle 42"/>
            <p:cNvSpPr>
              <a:spLocks noChangeArrowheads="1"/>
            </p:cNvSpPr>
            <p:nvPr/>
          </p:nvSpPr>
          <p:spPr bwMode="auto">
            <a:xfrm>
              <a:off x="3312" y="3198"/>
              <a:ext cx="1056" cy="576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200" b="1" dirty="0">
                  <a:solidFill>
                    <a:srgbClr val="F67B00"/>
                  </a:solidFill>
                </a:rPr>
                <a:t>FAR</a:t>
              </a:r>
            </a:p>
          </p:txBody>
        </p:sp>
      </p:grpSp>
      <p:grpSp>
        <p:nvGrpSpPr>
          <p:cNvPr id="77" name="Group 43"/>
          <p:cNvGrpSpPr>
            <a:grpSpLocks/>
          </p:cNvGrpSpPr>
          <p:nvPr/>
        </p:nvGrpSpPr>
        <p:grpSpPr bwMode="auto">
          <a:xfrm>
            <a:off x="4524388" y="3384568"/>
            <a:ext cx="1905000" cy="1092200"/>
            <a:chOff x="3275" y="1776"/>
            <a:chExt cx="1490" cy="832"/>
          </a:xfrm>
        </p:grpSpPr>
        <p:pic>
          <p:nvPicPr>
            <p:cNvPr id="78" name="Picture 44"/>
            <p:cNvPicPr>
              <a:picLocks noChangeAspect="1" noChangeArrowheads="1"/>
            </p:cNvPicPr>
            <p:nvPr/>
          </p:nvPicPr>
          <p:blipFill>
            <a:blip r:embed="rId6"/>
            <a:srcRect l="1149" t="13721" r="1173" b="11490"/>
            <a:stretch>
              <a:fillRect/>
            </a:stretch>
          </p:blipFill>
          <p:spPr bwMode="auto">
            <a:xfrm>
              <a:off x="3275" y="1776"/>
              <a:ext cx="1490" cy="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Rectangle 45"/>
            <p:cNvSpPr>
              <a:spLocks noChangeArrowheads="1"/>
            </p:cNvSpPr>
            <p:nvPr/>
          </p:nvSpPr>
          <p:spPr bwMode="auto">
            <a:xfrm>
              <a:off x="3315" y="1920"/>
              <a:ext cx="1053" cy="5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rgbClr val="F67B00"/>
                  </a:solidFill>
                </a:rPr>
                <a:t>PC</a:t>
              </a:r>
            </a:p>
          </p:txBody>
        </p:sp>
        <p:sp>
          <p:nvSpPr>
            <p:cNvPr id="80" name="Rectangle 46"/>
            <p:cNvSpPr>
              <a:spLocks noChangeArrowheads="1"/>
            </p:cNvSpPr>
            <p:nvPr/>
          </p:nvSpPr>
          <p:spPr bwMode="auto">
            <a:xfrm>
              <a:off x="4368" y="1920"/>
              <a:ext cx="366" cy="192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200" b="1">
                  <a:solidFill>
                    <a:srgbClr val="F67B00"/>
                  </a:solidFill>
                </a:rPr>
                <a:t>FAR</a:t>
              </a:r>
            </a:p>
          </p:txBody>
        </p:sp>
      </p:grpSp>
      <p:sp>
        <p:nvSpPr>
          <p:cNvPr id="81" name="Text Box 11"/>
          <p:cNvSpPr txBox="1">
            <a:spLocks noChangeArrowheads="1"/>
          </p:cNvSpPr>
          <p:nvPr/>
        </p:nvSpPr>
        <p:spPr bwMode="auto">
          <a:xfrm>
            <a:off x="6401950" y="3786190"/>
            <a:ext cx="23839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C00000"/>
                </a:solidFill>
              </a:rPr>
              <a:t>H.239 </a:t>
            </a:r>
            <a:r>
              <a:rPr lang="en-US" altLang="ja-JP" sz="1400" i="1" dirty="0" smtClean="0">
                <a:solidFill>
                  <a:srgbClr val="C00000"/>
                </a:solidFill>
              </a:rPr>
              <a:t>Com </a:t>
            </a:r>
            <a:r>
              <a:rPr lang="en-US" altLang="ja-JP" sz="1400" i="1" dirty="0" err="1" smtClean="0">
                <a:solidFill>
                  <a:srgbClr val="C00000"/>
                </a:solidFill>
              </a:rPr>
              <a:t>apresentação</a:t>
            </a:r>
            <a:endParaRPr lang="en-US" altLang="ja-JP" sz="1400" i="1" dirty="0">
              <a:solidFill>
                <a:srgbClr val="C00000"/>
              </a:solidFill>
            </a:endParaRPr>
          </a:p>
        </p:txBody>
      </p:sp>
      <p:sp>
        <p:nvSpPr>
          <p:cNvPr id="82" name="Text Box 18"/>
          <p:cNvSpPr txBox="1">
            <a:spLocks noChangeArrowheads="1"/>
          </p:cNvSpPr>
          <p:nvPr/>
        </p:nvSpPr>
        <p:spPr bwMode="auto">
          <a:xfrm>
            <a:off x="6401950" y="5335801"/>
            <a:ext cx="23455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C00000"/>
                </a:solidFill>
              </a:rPr>
              <a:t>H.239 </a:t>
            </a:r>
            <a:r>
              <a:rPr lang="en-US" altLang="ja-JP" sz="1400" i="1" dirty="0" err="1" smtClean="0">
                <a:solidFill>
                  <a:srgbClr val="C00000"/>
                </a:solidFill>
              </a:rPr>
              <a:t>Sem</a:t>
            </a:r>
            <a:r>
              <a:rPr lang="en-US" altLang="ja-JP" sz="1400" i="1" dirty="0" smtClean="0">
                <a:solidFill>
                  <a:srgbClr val="C00000"/>
                </a:solidFill>
              </a:rPr>
              <a:t> </a:t>
            </a:r>
            <a:r>
              <a:rPr lang="en-US" altLang="ja-JP" sz="1400" i="1" dirty="0" err="1" smtClean="0">
                <a:solidFill>
                  <a:srgbClr val="C00000"/>
                </a:solidFill>
              </a:rPr>
              <a:t>apresentação</a:t>
            </a:r>
            <a:endParaRPr lang="en-US" altLang="ja-JP" sz="1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en-US" altLang="ja-JP" sz="2400" i="1" u="sng" dirty="0" smtClean="0"/>
              <a:t>Dual </a:t>
            </a:r>
            <a:r>
              <a:rPr lang="en-US" altLang="ja-JP" sz="2400" i="1" u="sng" dirty="0"/>
              <a:t>Monitor Mode</a:t>
            </a:r>
            <a:endParaRPr lang="pt-BR" sz="2400" i="1" u="sng" dirty="0" err="1"/>
          </a:p>
        </p:txBody>
      </p:sp>
      <p:sp>
        <p:nvSpPr>
          <p:cNvPr id="6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857224" y="2000240"/>
            <a:ext cx="7315200" cy="785818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1600" dirty="0" smtClean="0"/>
              <a:t>Monitor Principal: HDMI (FAR Video e NEAR Video)</a:t>
            </a:r>
          </a:p>
          <a:p>
            <a:pPr>
              <a:buNone/>
            </a:pPr>
            <a:endParaRPr lang="en-US" altLang="ja-JP" sz="1600" dirty="0" smtClean="0"/>
          </a:p>
          <a:p>
            <a:r>
              <a:rPr lang="en-US" altLang="ja-JP" sz="1600" dirty="0" smtClean="0"/>
              <a:t>Monitor </a:t>
            </a:r>
            <a:r>
              <a:rPr lang="en-US" altLang="ja-JP" sz="1600" dirty="0" err="1" smtClean="0"/>
              <a:t>auxiliar</a:t>
            </a:r>
            <a:r>
              <a:rPr lang="en-US" altLang="ja-JP" sz="1600" dirty="0" smtClean="0"/>
              <a:t> : RGB (</a:t>
            </a:r>
            <a:r>
              <a:rPr lang="en-US" altLang="ja-JP" sz="1600" dirty="0" err="1" smtClean="0"/>
              <a:t>Apresentação</a:t>
            </a:r>
            <a:r>
              <a:rPr lang="en-US" altLang="ja-JP" sz="1600" dirty="0" smtClean="0"/>
              <a:t> do PC </a:t>
            </a:r>
            <a:r>
              <a:rPr lang="en-US" altLang="ja-JP" sz="1600" dirty="0" err="1" smtClean="0"/>
              <a:t>ou</a:t>
            </a:r>
            <a:r>
              <a:rPr lang="en-US" altLang="ja-JP" sz="1600" dirty="0" smtClean="0"/>
              <a:t> NEAR Video)</a:t>
            </a:r>
          </a:p>
          <a:p>
            <a:pPr eaLnBrk="1" hangingPunct="1">
              <a:buNone/>
            </a:pPr>
            <a:endParaRPr lang="en-US" altLang="ja-JP" sz="2400" dirty="0" smtClean="0">
              <a:solidFill>
                <a:srgbClr val="FF9933"/>
              </a:solidFill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652590" y="4579953"/>
            <a:ext cx="3276600" cy="992187"/>
            <a:chOff x="1300" y="1293"/>
            <a:chExt cx="2064" cy="625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1300" y="1293"/>
              <a:ext cx="10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/>
            <a:srcRect l="1149" t="13721" r="1173" b="11490"/>
            <a:stretch>
              <a:fillRect/>
            </a:stretch>
          </p:blipFill>
          <p:spPr bwMode="auto">
            <a:xfrm>
              <a:off x="2332" y="1293"/>
              <a:ext cx="10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364" y="1338"/>
              <a:ext cx="964" cy="533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400" dirty="0" smtClean="0">
                  <a:solidFill>
                    <a:schemeClr val="bg1"/>
                  </a:solidFill>
                </a:rPr>
                <a:t>NEAR</a:t>
              </a:r>
              <a:endParaRPr lang="en-US" altLang="ja-JP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330" y="1334"/>
              <a:ext cx="965" cy="533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400">
                  <a:solidFill>
                    <a:schemeClr val="bg1"/>
                  </a:solidFill>
                </a:rPr>
                <a:t>FAR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1652590" y="3143248"/>
            <a:ext cx="3276600" cy="1066800"/>
            <a:chOff x="1300" y="2253"/>
            <a:chExt cx="2064" cy="672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5"/>
            <a:srcRect l="1149" t="13721" r="1173" b="11490"/>
            <a:stretch>
              <a:fillRect/>
            </a:stretch>
          </p:blipFill>
          <p:spPr bwMode="auto">
            <a:xfrm>
              <a:off x="1300" y="2253"/>
              <a:ext cx="1032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5"/>
            <a:srcRect l="1149" t="13721" r="1173" b="11490"/>
            <a:stretch>
              <a:fillRect/>
            </a:stretch>
          </p:blipFill>
          <p:spPr bwMode="auto">
            <a:xfrm>
              <a:off x="2332" y="2253"/>
              <a:ext cx="1032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2364" y="2302"/>
              <a:ext cx="964" cy="5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PC</a:t>
              </a: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327" y="2302"/>
              <a:ext cx="965" cy="572"/>
            </a:xfrm>
            <a:prstGeom prst="rect">
              <a:avLst/>
            </a:prstGeom>
            <a:solidFill>
              <a:srgbClr val="00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400">
                  <a:solidFill>
                    <a:schemeClr val="bg1"/>
                  </a:solidFill>
                </a:rPr>
                <a:t>FAR</a:t>
              </a: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382" y="2366"/>
              <a:ext cx="273" cy="177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000">
                  <a:solidFill>
                    <a:schemeClr val="bg1"/>
                  </a:solidFill>
                </a:rPr>
                <a:t>NEAR</a:t>
              </a:r>
            </a:p>
          </p:txBody>
        </p:sp>
      </p:grp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143504" y="3500438"/>
            <a:ext cx="2313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C00000"/>
                </a:solidFill>
              </a:rPr>
              <a:t>H.239 Presentation Start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5143504" y="4907173"/>
            <a:ext cx="2295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C00000"/>
                </a:solidFill>
              </a:rPr>
              <a:t>H.239 </a:t>
            </a:r>
            <a:r>
              <a:rPr lang="en-US" altLang="ja-JP" sz="1400" i="1" dirty="0" smtClean="0">
                <a:solidFill>
                  <a:srgbClr val="C00000"/>
                </a:solidFill>
              </a:rPr>
              <a:t>Presentation Stop</a:t>
            </a:r>
            <a:endParaRPr lang="en-US" altLang="ja-JP" sz="1400" i="1" dirty="0">
              <a:solidFill>
                <a:srgbClr val="C00000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857356" y="4286256"/>
            <a:ext cx="12410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: HDMI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594081" y="4286256"/>
            <a:ext cx="1033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 : RGB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6429388" y="41433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IPELA</a:t>
            </a:r>
            <a:endParaRPr lang="pt-B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71472" y="688943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Configuração </a:t>
            </a:r>
            <a:r>
              <a:rPr lang="pt-BR" altLang="ja-JP" sz="2400" i="1" u="sng" dirty="0" err="1" smtClean="0"/>
              <a:t>Ponto-a-Ponto</a:t>
            </a:r>
            <a:endParaRPr lang="pt-BR" altLang="ja-JP" sz="2400" i="1" u="sng" dirty="0"/>
          </a:p>
        </p:txBody>
      </p:sp>
      <p:pic>
        <p:nvPicPr>
          <p:cNvPr id="24" name="Imagem 23" descr="ScreenHunter_07 Mar. 25 14.5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4670357"/>
            <a:ext cx="1357322" cy="901783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2000232" y="5500702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pic>
        <p:nvPicPr>
          <p:cNvPr id="26" name="Imagem 25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166" y="3071811"/>
            <a:ext cx="1571636" cy="703764"/>
          </a:xfrm>
          <a:prstGeom prst="rect">
            <a:avLst/>
          </a:prstGeom>
        </p:spPr>
      </p:pic>
      <p:pic>
        <p:nvPicPr>
          <p:cNvPr id="27" name="Imagem 26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5852" y="2571744"/>
            <a:ext cx="603976" cy="571504"/>
          </a:xfrm>
          <a:prstGeom prst="rect">
            <a:avLst/>
          </a:prstGeom>
        </p:spPr>
      </p:pic>
      <p:pic>
        <p:nvPicPr>
          <p:cNvPr id="28" name="Imagem 27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3571876"/>
            <a:ext cx="785818" cy="451261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29" name="Imagem 28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8926" y="2857496"/>
            <a:ext cx="676779" cy="357190"/>
          </a:xfrm>
          <a:prstGeom prst="rect">
            <a:avLst/>
          </a:prstGeom>
        </p:spPr>
      </p:pic>
      <p:sp>
        <p:nvSpPr>
          <p:cNvPr id="30" name="CaixaDeTexto 29"/>
          <p:cNvSpPr txBox="1"/>
          <p:nvPr/>
        </p:nvSpPr>
        <p:spPr>
          <a:xfrm>
            <a:off x="2000232" y="271462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pic>
        <p:nvPicPr>
          <p:cNvPr id="32" name="Imagem 31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419" y="3071811"/>
            <a:ext cx="1571636" cy="703764"/>
          </a:xfrm>
          <a:prstGeom prst="rect">
            <a:avLst/>
          </a:prstGeom>
        </p:spPr>
      </p:pic>
      <p:pic>
        <p:nvPicPr>
          <p:cNvPr id="33" name="Imagem 32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105" y="2571744"/>
            <a:ext cx="603976" cy="571504"/>
          </a:xfrm>
          <a:prstGeom prst="rect">
            <a:avLst/>
          </a:prstGeom>
        </p:spPr>
      </p:pic>
      <p:pic>
        <p:nvPicPr>
          <p:cNvPr id="34" name="Imagem 33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8427" y="3571876"/>
            <a:ext cx="785818" cy="451261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35" name="Imagem 34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4179" y="2857496"/>
            <a:ext cx="676779" cy="357190"/>
          </a:xfrm>
          <a:prstGeom prst="rect">
            <a:avLst/>
          </a:prstGeom>
        </p:spPr>
      </p:pic>
      <p:sp>
        <p:nvSpPr>
          <p:cNvPr id="36" name="CaixaDeTexto 35"/>
          <p:cNvSpPr txBox="1"/>
          <p:nvPr/>
        </p:nvSpPr>
        <p:spPr>
          <a:xfrm>
            <a:off x="5895485" y="2714620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pic>
        <p:nvPicPr>
          <p:cNvPr id="37" name="Imagem 36" descr="ScreenHunter_07 Mar. 25 14.5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670357"/>
            <a:ext cx="1357322" cy="901783"/>
          </a:xfrm>
          <a:prstGeom prst="rect">
            <a:avLst/>
          </a:prstGeom>
        </p:spPr>
      </p:pic>
      <p:sp>
        <p:nvSpPr>
          <p:cNvPr id="38" name="CaixaDeTexto 37"/>
          <p:cNvSpPr txBox="1"/>
          <p:nvPr/>
        </p:nvSpPr>
        <p:spPr>
          <a:xfrm>
            <a:off x="6072198" y="5500702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cxnSp>
        <p:nvCxnSpPr>
          <p:cNvPr id="40" name="Conector de seta reta 39"/>
          <p:cNvCxnSpPr/>
          <p:nvPr/>
        </p:nvCxnSpPr>
        <p:spPr>
          <a:xfrm>
            <a:off x="3428992" y="3355974"/>
            <a:ext cx="18573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/>
          <p:nvPr/>
        </p:nvCxnSpPr>
        <p:spPr>
          <a:xfrm rot="5400000">
            <a:off x="2035157" y="432197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 rot="5400000">
            <a:off x="6037273" y="432118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m 38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643446"/>
            <a:ext cx="857256" cy="383871"/>
          </a:xfrm>
          <a:prstGeom prst="rect">
            <a:avLst/>
          </a:prstGeom>
        </p:spPr>
      </p:pic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57158" y="688943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Configurado como MCU </a:t>
            </a:r>
            <a:r>
              <a:rPr lang="en-US" altLang="ja-JP" sz="2400" i="1" u="sng" dirty="0" smtClean="0"/>
              <a:t>(</a:t>
            </a:r>
            <a:r>
              <a:rPr lang="en-US" altLang="ja-JP" sz="2400" i="1" u="sng" dirty="0" err="1" smtClean="0"/>
              <a:t>opcional</a:t>
            </a:r>
            <a:r>
              <a:rPr lang="en-US" altLang="ja-JP" sz="2400" i="1" u="sng" dirty="0" smtClean="0"/>
              <a:t>)-6 sites</a:t>
            </a:r>
            <a:endParaRPr lang="pt-BR" altLang="ja-JP" sz="2400" i="1" u="sng" dirty="0" err="1"/>
          </a:p>
        </p:txBody>
      </p:sp>
      <p:pic>
        <p:nvPicPr>
          <p:cNvPr id="23" name="Imagem 22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1928802"/>
            <a:ext cx="857256" cy="569547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5143504" y="2000240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214282" y="464344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pic>
        <p:nvPicPr>
          <p:cNvPr id="40" name="Imagem 39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426" y="4429132"/>
            <a:ext cx="301988" cy="285752"/>
          </a:xfrm>
          <a:prstGeom prst="rect">
            <a:avLst/>
          </a:prstGeom>
        </p:spPr>
      </p:pic>
      <p:pic>
        <p:nvPicPr>
          <p:cNvPr id="41" name="Imagem 40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1604" y="4929198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42" name="Imagem 41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5918" y="4564070"/>
            <a:ext cx="285752" cy="150814"/>
          </a:xfrm>
          <a:prstGeom prst="rect">
            <a:avLst/>
          </a:prstGeom>
        </p:spPr>
      </p:pic>
      <p:pic>
        <p:nvPicPr>
          <p:cNvPr id="55" name="Imagem 54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116567"/>
            <a:ext cx="857256" cy="383871"/>
          </a:xfrm>
          <a:prstGeom prst="rect">
            <a:avLst/>
          </a:prstGeom>
        </p:spPr>
      </p:pic>
      <p:pic>
        <p:nvPicPr>
          <p:cNvPr id="56" name="Imagem 55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8574" y="2902253"/>
            <a:ext cx="301988" cy="285752"/>
          </a:xfrm>
          <a:prstGeom prst="rect">
            <a:avLst/>
          </a:prstGeom>
        </p:spPr>
      </p:pic>
      <p:pic>
        <p:nvPicPr>
          <p:cNvPr id="57" name="Imagem 56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7752" y="3429000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58" name="Imagem 57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2066" y="3000372"/>
            <a:ext cx="285752" cy="150814"/>
          </a:xfrm>
          <a:prstGeom prst="rect">
            <a:avLst/>
          </a:prstGeom>
        </p:spPr>
      </p:pic>
      <p:pic>
        <p:nvPicPr>
          <p:cNvPr id="59" name="Imagem 58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4643446"/>
            <a:ext cx="857256" cy="383871"/>
          </a:xfrm>
          <a:prstGeom prst="rect">
            <a:avLst/>
          </a:prstGeom>
        </p:spPr>
      </p:pic>
      <p:pic>
        <p:nvPicPr>
          <p:cNvPr id="60" name="Imagem 59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500" y="4429132"/>
            <a:ext cx="301988" cy="285752"/>
          </a:xfrm>
          <a:prstGeom prst="rect">
            <a:avLst/>
          </a:prstGeom>
        </p:spPr>
      </p:pic>
      <p:pic>
        <p:nvPicPr>
          <p:cNvPr id="61" name="Imagem 60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4678" y="4929198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62" name="Imagem 61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8992" y="4564070"/>
            <a:ext cx="285752" cy="150814"/>
          </a:xfrm>
          <a:prstGeom prst="rect">
            <a:avLst/>
          </a:prstGeom>
        </p:spPr>
      </p:pic>
      <p:pic>
        <p:nvPicPr>
          <p:cNvPr id="63" name="Imagem 62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4643446"/>
            <a:ext cx="857256" cy="383871"/>
          </a:xfrm>
          <a:prstGeom prst="rect">
            <a:avLst/>
          </a:prstGeom>
        </p:spPr>
      </p:pic>
      <p:pic>
        <p:nvPicPr>
          <p:cNvPr id="64" name="Imagem 63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7136" y="4429132"/>
            <a:ext cx="301988" cy="285752"/>
          </a:xfrm>
          <a:prstGeom prst="rect">
            <a:avLst/>
          </a:prstGeom>
        </p:spPr>
      </p:pic>
      <p:pic>
        <p:nvPicPr>
          <p:cNvPr id="65" name="Imagem 64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314" y="4929198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66" name="Imagem 65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628" y="4564070"/>
            <a:ext cx="285752" cy="150814"/>
          </a:xfrm>
          <a:prstGeom prst="rect">
            <a:avLst/>
          </a:prstGeom>
        </p:spPr>
      </p:pic>
      <p:pic>
        <p:nvPicPr>
          <p:cNvPr id="67" name="Imagem 66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244" y="4643446"/>
            <a:ext cx="857256" cy="383871"/>
          </a:xfrm>
          <a:prstGeom prst="rect">
            <a:avLst/>
          </a:prstGeom>
        </p:spPr>
      </p:pic>
      <p:pic>
        <p:nvPicPr>
          <p:cNvPr id="68" name="Imagem 67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4429132"/>
            <a:ext cx="301988" cy="285752"/>
          </a:xfrm>
          <a:prstGeom prst="rect">
            <a:avLst/>
          </a:prstGeom>
        </p:spPr>
      </p:pic>
      <p:pic>
        <p:nvPicPr>
          <p:cNvPr id="69" name="Imagem 68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2748" y="4929198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70" name="Imagem 69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7062" y="4564070"/>
            <a:ext cx="285752" cy="150814"/>
          </a:xfrm>
          <a:prstGeom prst="rect">
            <a:avLst/>
          </a:prstGeom>
        </p:spPr>
      </p:pic>
      <p:pic>
        <p:nvPicPr>
          <p:cNvPr id="71" name="Imagem 70" descr="ScreenHunter_02 Mar. 25 11.0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4643446"/>
            <a:ext cx="857256" cy="383871"/>
          </a:xfrm>
          <a:prstGeom prst="rect">
            <a:avLst/>
          </a:prstGeom>
        </p:spPr>
      </p:pic>
      <p:pic>
        <p:nvPicPr>
          <p:cNvPr id="72" name="Imagem 71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7532" y="4429132"/>
            <a:ext cx="301988" cy="285752"/>
          </a:xfrm>
          <a:prstGeom prst="rect">
            <a:avLst/>
          </a:prstGeom>
        </p:spPr>
      </p:pic>
      <p:pic>
        <p:nvPicPr>
          <p:cNvPr id="73" name="Imagem 72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6710" y="4929198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74" name="Imagem 73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1024" y="4564070"/>
            <a:ext cx="285752" cy="150814"/>
          </a:xfrm>
          <a:prstGeom prst="rect">
            <a:avLst/>
          </a:prstGeom>
        </p:spPr>
      </p:pic>
      <p:pic>
        <p:nvPicPr>
          <p:cNvPr id="75" name="Imagem 74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5502659"/>
            <a:ext cx="857256" cy="569547"/>
          </a:xfrm>
          <a:prstGeom prst="rect">
            <a:avLst/>
          </a:prstGeom>
        </p:spPr>
      </p:pic>
      <p:pic>
        <p:nvPicPr>
          <p:cNvPr id="76" name="Imagem 75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5500702"/>
            <a:ext cx="857256" cy="569547"/>
          </a:xfrm>
          <a:prstGeom prst="rect">
            <a:avLst/>
          </a:prstGeom>
        </p:spPr>
      </p:pic>
      <p:pic>
        <p:nvPicPr>
          <p:cNvPr id="77" name="Imagem 76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5500702"/>
            <a:ext cx="857256" cy="569547"/>
          </a:xfrm>
          <a:prstGeom prst="rect">
            <a:avLst/>
          </a:prstGeom>
        </p:spPr>
      </p:pic>
      <p:pic>
        <p:nvPicPr>
          <p:cNvPr id="78" name="Imagem 77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5500702"/>
            <a:ext cx="857256" cy="569547"/>
          </a:xfrm>
          <a:prstGeom prst="rect">
            <a:avLst/>
          </a:prstGeom>
        </p:spPr>
      </p:pic>
      <p:pic>
        <p:nvPicPr>
          <p:cNvPr id="79" name="Imagem 78" descr="ScreenHunter_07 Mar. 25 14.5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644" y="5500702"/>
            <a:ext cx="857256" cy="569547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>
          <a:xfrm>
            <a:off x="5143504" y="321468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PCS-G50 - MCU</a:t>
            </a:r>
            <a:endParaRPr lang="pt-BR" sz="1100" dirty="0">
              <a:solidFill>
                <a:srgbClr val="F67B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CaixaDeTexto 80"/>
          <p:cNvSpPr txBox="1"/>
          <p:nvPr/>
        </p:nvSpPr>
        <p:spPr>
          <a:xfrm>
            <a:off x="1928794" y="464344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3500430" y="464344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sp>
        <p:nvSpPr>
          <p:cNvPr id="83" name="CaixaDeTexto 82"/>
          <p:cNvSpPr txBox="1"/>
          <p:nvPr/>
        </p:nvSpPr>
        <p:spPr>
          <a:xfrm>
            <a:off x="5000628" y="464344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sp>
        <p:nvSpPr>
          <p:cNvPr id="84" name="CaixaDeTexto 83"/>
          <p:cNvSpPr txBox="1"/>
          <p:nvPr/>
        </p:nvSpPr>
        <p:spPr>
          <a:xfrm>
            <a:off x="6500826" y="4643446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</a:t>
            </a:r>
          </a:p>
        </p:txBody>
      </p:sp>
      <p:sp>
        <p:nvSpPr>
          <p:cNvPr id="85" name="CaixaDeTexto 84"/>
          <p:cNvSpPr txBox="1"/>
          <p:nvPr/>
        </p:nvSpPr>
        <p:spPr>
          <a:xfrm>
            <a:off x="285720" y="564357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sp>
        <p:nvSpPr>
          <p:cNvPr id="86" name="CaixaDeTexto 85"/>
          <p:cNvSpPr txBox="1"/>
          <p:nvPr/>
        </p:nvSpPr>
        <p:spPr>
          <a:xfrm>
            <a:off x="2071670" y="564357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sp>
        <p:nvSpPr>
          <p:cNvPr id="87" name="CaixaDeTexto 86"/>
          <p:cNvSpPr txBox="1"/>
          <p:nvPr/>
        </p:nvSpPr>
        <p:spPr>
          <a:xfrm>
            <a:off x="3714744" y="564357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sp>
        <p:nvSpPr>
          <p:cNvPr id="88" name="CaixaDeTexto 87"/>
          <p:cNvSpPr txBox="1"/>
          <p:nvPr/>
        </p:nvSpPr>
        <p:spPr>
          <a:xfrm>
            <a:off x="5214942" y="564357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sp>
        <p:nvSpPr>
          <p:cNvPr id="89" name="CaixaDeTexto 88"/>
          <p:cNvSpPr txBox="1"/>
          <p:nvPr/>
        </p:nvSpPr>
        <p:spPr>
          <a:xfrm>
            <a:off x="6715140" y="564357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cxnSp>
        <p:nvCxnSpPr>
          <p:cNvPr id="91" name="Conector de seta reta 90"/>
          <p:cNvCxnSpPr/>
          <p:nvPr/>
        </p:nvCxnSpPr>
        <p:spPr>
          <a:xfrm rot="5400000" flipH="1" flipV="1">
            <a:off x="4357686" y="278605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de seta reta 92"/>
          <p:cNvCxnSpPr>
            <a:endCxn id="75" idx="0"/>
          </p:cNvCxnSpPr>
          <p:nvPr/>
        </p:nvCxnSpPr>
        <p:spPr>
          <a:xfrm rot="5400000">
            <a:off x="1141999" y="5287367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de seta reta 94"/>
          <p:cNvCxnSpPr/>
          <p:nvPr/>
        </p:nvCxnSpPr>
        <p:spPr>
          <a:xfrm rot="5400000">
            <a:off x="2855716" y="528657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de seta reta 95"/>
          <p:cNvCxnSpPr/>
          <p:nvPr/>
        </p:nvCxnSpPr>
        <p:spPr>
          <a:xfrm rot="5400000">
            <a:off x="4498790" y="528657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/>
          <p:nvPr/>
        </p:nvCxnSpPr>
        <p:spPr>
          <a:xfrm rot="5400000">
            <a:off x="5998988" y="5284616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/>
          <p:cNvCxnSpPr/>
          <p:nvPr/>
        </p:nvCxnSpPr>
        <p:spPr>
          <a:xfrm rot="5400000">
            <a:off x="7499186" y="528657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de seta reta 98"/>
          <p:cNvCxnSpPr/>
          <p:nvPr/>
        </p:nvCxnSpPr>
        <p:spPr>
          <a:xfrm rot="5400000">
            <a:off x="1141204" y="4213046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de seta reta 99"/>
          <p:cNvCxnSpPr/>
          <p:nvPr/>
        </p:nvCxnSpPr>
        <p:spPr>
          <a:xfrm rot="5400000">
            <a:off x="7499186" y="421500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to 102"/>
          <p:cNvCxnSpPr/>
          <p:nvPr/>
        </p:nvCxnSpPr>
        <p:spPr>
          <a:xfrm>
            <a:off x="1357290" y="4000504"/>
            <a:ext cx="63579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de seta reta 103"/>
          <p:cNvCxnSpPr/>
          <p:nvPr/>
        </p:nvCxnSpPr>
        <p:spPr>
          <a:xfrm rot="5400000">
            <a:off x="2855716" y="421500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de seta reta 104"/>
          <p:cNvCxnSpPr/>
          <p:nvPr/>
        </p:nvCxnSpPr>
        <p:spPr>
          <a:xfrm rot="5400000">
            <a:off x="4427352" y="421500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de seta reta 105"/>
          <p:cNvCxnSpPr/>
          <p:nvPr/>
        </p:nvCxnSpPr>
        <p:spPr>
          <a:xfrm rot="5400000">
            <a:off x="5927550" y="4215002"/>
            <a:ext cx="43058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de seta reta 107"/>
          <p:cNvCxnSpPr/>
          <p:nvPr/>
        </p:nvCxnSpPr>
        <p:spPr>
          <a:xfrm rot="5400000">
            <a:off x="4428730" y="3785794"/>
            <a:ext cx="428625" cy="79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m 161" descr="ScreenHunter_07 Mar. 25 14.5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7012" y="5288345"/>
            <a:ext cx="857256" cy="569547"/>
          </a:xfrm>
          <a:prstGeom prst="rect">
            <a:avLst/>
          </a:prstGeom>
        </p:spPr>
      </p:pic>
      <p:pic>
        <p:nvPicPr>
          <p:cNvPr id="4" name="Imagem 3" descr="ScreenHunter_01 Mar. 25 10.4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394" y="214290"/>
            <a:ext cx="1250585" cy="1143008"/>
          </a:xfrm>
          <a:prstGeom prst="rect">
            <a:avLst/>
          </a:prstGeom>
        </p:spPr>
      </p:pic>
      <p:pic>
        <p:nvPicPr>
          <p:cNvPr id="23" name="Imagem 22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600" y="2738762"/>
            <a:ext cx="857256" cy="569547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3088038" y="2524448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pic>
        <p:nvPicPr>
          <p:cNvPr id="55" name="Imagem 54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8038" y="3926527"/>
            <a:ext cx="857256" cy="383871"/>
          </a:xfrm>
          <a:prstGeom prst="rect">
            <a:avLst/>
          </a:prstGeom>
        </p:spPr>
      </p:pic>
      <p:pic>
        <p:nvPicPr>
          <p:cNvPr id="56" name="Imagem 55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3712213"/>
            <a:ext cx="301988" cy="285752"/>
          </a:xfrm>
          <a:prstGeom prst="rect">
            <a:avLst/>
          </a:prstGeom>
        </p:spPr>
      </p:pic>
      <p:pic>
        <p:nvPicPr>
          <p:cNvPr id="57" name="Imagem 56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9542" y="4238960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58" name="Imagem 57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3856" y="3810332"/>
            <a:ext cx="285752" cy="150814"/>
          </a:xfrm>
          <a:prstGeom prst="rect">
            <a:avLst/>
          </a:prstGeom>
        </p:spPr>
      </p:pic>
      <p:sp>
        <p:nvSpPr>
          <p:cNvPr id="80" name="CaixaDeTexto 79"/>
          <p:cNvSpPr txBox="1"/>
          <p:nvPr/>
        </p:nvSpPr>
        <p:spPr>
          <a:xfrm>
            <a:off x="3088038" y="4524712"/>
            <a:ext cx="1571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  - MCU</a:t>
            </a:r>
            <a:endParaRPr lang="pt-BR" sz="1100" dirty="0">
              <a:solidFill>
                <a:srgbClr val="F67B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1" name="Conector de seta reta 90"/>
          <p:cNvCxnSpPr/>
          <p:nvPr/>
        </p:nvCxnSpPr>
        <p:spPr>
          <a:xfrm rot="5400000" flipH="1" flipV="1">
            <a:off x="3159476" y="359601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ixaDeTexto 109"/>
          <p:cNvSpPr txBox="1"/>
          <p:nvPr/>
        </p:nvSpPr>
        <p:spPr>
          <a:xfrm>
            <a:off x="357158" y="688943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Sony PCS-G50 </a:t>
            </a:r>
          </a:p>
          <a:p>
            <a:pPr algn="ctr"/>
            <a:r>
              <a:rPr lang="pt-BR" altLang="ja-JP" sz="2400" i="1" u="sng" dirty="0" smtClean="0"/>
              <a:t>Configurado como MCU </a:t>
            </a:r>
            <a:r>
              <a:rPr lang="en-US" altLang="ja-JP" sz="2400" i="1" u="sng" dirty="0" smtClean="0"/>
              <a:t>(</a:t>
            </a:r>
            <a:r>
              <a:rPr lang="en-US" altLang="ja-JP" sz="2400" i="1" u="sng" dirty="0" err="1" smtClean="0"/>
              <a:t>opcional</a:t>
            </a:r>
            <a:r>
              <a:rPr lang="en-US" altLang="ja-JP" sz="2400" i="1" u="sng" dirty="0" smtClean="0"/>
              <a:t>) -10 sites </a:t>
            </a:r>
            <a:r>
              <a:rPr lang="en-US" altLang="ja-JP" sz="2400" i="1" u="sng" dirty="0" err="1" smtClean="0"/>
              <a:t>conectados</a:t>
            </a:r>
            <a:endParaRPr lang="pt-BR" altLang="ja-JP" sz="2400" i="1" u="sng" dirty="0" err="1"/>
          </a:p>
        </p:txBody>
      </p:sp>
      <p:pic>
        <p:nvPicPr>
          <p:cNvPr id="119" name="Imagem 118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6256" y="3214686"/>
            <a:ext cx="857256" cy="383871"/>
          </a:xfrm>
          <a:prstGeom prst="rect">
            <a:avLst/>
          </a:prstGeom>
        </p:spPr>
      </p:pic>
      <p:pic>
        <p:nvPicPr>
          <p:cNvPr id="120" name="Imagem 119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8582" y="3000372"/>
            <a:ext cx="301988" cy="285752"/>
          </a:xfrm>
          <a:prstGeom prst="rect">
            <a:avLst/>
          </a:prstGeom>
        </p:spPr>
      </p:pic>
      <p:pic>
        <p:nvPicPr>
          <p:cNvPr id="121" name="Imagem 120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7760" y="3527119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22" name="Imagem 121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2074" y="3098491"/>
            <a:ext cx="285752" cy="150814"/>
          </a:xfrm>
          <a:prstGeom prst="rect">
            <a:avLst/>
          </a:prstGeom>
        </p:spPr>
      </p:pic>
      <p:pic>
        <p:nvPicPr>
          <p:cNvPr id="123" name="Imagem 122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92" y="2071678"/>
            <a:ext cx="857256" cy="383871"/>
          </a:xfrm>
          <a:prstGeom prst="rect">
            <a:avLst/>
          </a:prstGeom>
        </p:spPr>
      </p:pic>
      <p:pic>
        <p:nvPicPr>
          <p:cNvPr id="124" name="Imagem 123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4818" y="1857364"/>
            <a:ext cx="301988" cy="285752"/>
          </a:xfrm>
          <a:prstGeom prst="rect">
            <a:avLst/>
          </a:prstGeom>
        </p:spPr>
      </p:pic>
      <p:pic>
        <p:nvPicPr>
          <p:cNvPr id="125" name="Imagem 124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3996" y="2384111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26" name="Imagem 125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8310" y="1955483"/>
            <a:ext cx="285752" cy="150814"/>
          </a:xfrm>
          <a:prstGeom prst="rect">
            <a:avLst/>
          </a:prstGeom>
        </p:spPr>
      </p:pic>
      <p:pic>
        <p:nvPicPr>
          <p:cNvPr id="127" name="Imagem 126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92" y="5381364"/>
            <a:ext cx="857256" cy="383871"/>
          </a:xfrm>
          <a:prstGeom prst="rect">
            <a:avLst/>
          </a:prstGeom>
        </p:spPr>
      </p:pic>
      <p:pic>
        <p:nvPicPr>
          <p:cNvPr id="128" name="Imagem 127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4818" y="5167050"/>
            <a:ext cx="301988" cy="285752"/>
          </a:xfrm>
          <a:prstGeom prst="rect">
            <a:avLst/>
          </a:prstGeom>
        </p:spPr>
      </p:pic>
      <p:pic>
        <p:nvPicPr>
          <p:cNvPr id="129" name="Imagem 128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3996" y="5693797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30" name="Imagem 129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8310" y="5265169"/>
            <a:ext cx="285752" cy="150814"/>
          </a:xfrm>
          <a:prstGeom prst="rect">
            <a:avLst/>
          </a:prstGeom>
        </p:spPr>
      </p:pic>
      <p:pic>
        <p:nvPicPr>
          <p:cNvPr id="131" name="Imagem 130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4238356"/>
            <a:ext cx="857256" cy="383871"/>
          </a:xfrm>
          <a:prstGeom prst="rect">
            <a:avLst/>
          </a:prstGeom>
        </p:spPr>
      </p:pic>
      <p:pic>
        <p:nvPicPr>
          <p:cNvPr id="132" name="Imagem 131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054" y="4024042"/>
            <a:ext cx="301988" cy="285752"/>
          </a:xfrm>
          <a:prstGeom prst="rect">
            <a:avLst/>
          </a:prstGeom>
        </p:spPr>
      </p:pic>
      <p:pic>
        <p:nvPicPr>
          <p:cNvPr id="133" name="Imagem 132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32" y="4550789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34" name="Imagem 133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4546" y="4122161"/>
            <a:ext cx="285752" cy="150814"/>
          </a:xfrm>
          <a:prstGeom prst="rect">
            <a:avLst/>
          </a:prstGeom>
        </p:spPr>
      </p:pic>
      <p:pic>
        <p:nvPicPr>
          <p:cNvPr id="135" name="Imagem 134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662" y="2738762"/>
            <a:ext cx="857256" cy="569547"/>
          </a:xfrm>
          <a:prstGeom prst="rect">
            <a:avLst/>
          </a:prstGeom>
        </p:spPr>
      </p:pic>
      <p:sp>
        <p:nvSpPr>
          <p:cNvPr id="136" name="CaixaDeTexto 135"/>
          <p:cNvSpPr txBox="1"/>
          <p:nvPr/>
        </p:nvSpPr>
        <p:spPr>
          <a:xfrm>
            <a:off x="5055830" y="2500306"/>
            <a:ext cx="785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TV LCD</a:t>
            </a:r>
          </a:p>
        </p:txBody>
      </p:sp>
      <p:pic>
        <p:nvPicPr>
          <p:cNvPr id="137" name="Imagem 136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3100" y="3926527"/>
            <a:ext cx="857256" cy="383871"/>
          </a:xfrm>
          <a:prstGeom prst="rect">
            <a:avLst/>
          </a:prstGeom>
        </p:spPr>
      </p:pic>
      <p:pic>
        <p:nvPicPr>
          <p:cNvPr id="138" name="Imagem 137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5426" y="3712213"/>
            <a:ext cx="301988" cy="285752"/>
          </a:xfrm>
          <a:prstGeom prst="rect">
            <a:avLst/>
          </a:prstGeom>
        </p:spPr>
      </p:pic>
      <p:pic>
        <p:nvPicPr>
          <p:cNvPr id="139" name="Imagem 138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4604" y="4238960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40" name="Imagem 139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18918" y="3810332"/>
            <a:ext cx="285752" cy="150814"/>
          </a:xfrm>
          <a:prstGeom prst="rect">
            <a:avLst/>
          </a:prstGeom>
        </p:spPr>
      </p:pic>
      <p:sp>
        <p:nvSpPr>
          <p:cNvPr id="141" name="CaixaDeTexto 140"/>
          <p:cNvSpPr txBox="1"/>
          <p:nvPr/>
        </p:nvSpPr>
        <p:spPr>
          <a:xfrm>
            <a:off x="5033100" y="4524712"/>
            <a:ext cx="1571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solidFill>
                  <a:srgbClr val="F67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PCS-G50  - MCU</a:t>
            </a:r>
            <a:endParaRPr lang="pt-BR" sz="1100" dirty="0">
              <a:solidFill>
                <a:srgbClr val="F67B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2" name="Conector de seta reta 141"/>
          <p:cNvCxnSpPr/>
          <p:nvPr/>
        </p:nvCxnSpPr>
        <p:spPr>
          <a:xfrm rot="5400000" flipH="1" flipV="1">
            <a:off x="5104538" y="359601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Imagem 158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2" y="1928802"/>
            <a:ext cx="857256" cy="569547"/>
          </a:xfrm>
          <a:prstGeom prst="rect">
            <a:avLst/>
          </a:prstGeom>
        </p:spPr>
      </p:pic>
      <p:pic>
        <p:nvPicPr>
          <p:cNvPr id="160" name="Imagem 159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2" y="3071810"/>
            <a:ext cx="857256" cy="569547"/>
          </a:xfrm>
          <a:prstGeom prst="rect">
            <a:avLst/>
          </a:prstGeom>
        </p:spPr>
      </p:pic>
      <p:pic>
        <p:nvPicPr>
          <p:cNvPr id="161" name="Imagem 160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2" y="4145337"/>
            <a:ext cx="857256" cy="569547"/>
          </a:xfrm>
          <a:prstGeom prst="rect">
            <a:avLst/>
          </a:prstGeom>
        </p:spPr>
      </p:pic>
      <p:pic>
        <p:nvPicPr>
          <p:cNvPr id="183" name="Imagem 182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4252" y="3214686"/>
            <a:ext cx="857256" cy="383871"/>
          </a:xfrm>
          <a:prstGeom prst="rect">
            <a:avLst/>
          </a:prstGeom>
        </p:spPr>
      </p:pic>
      <p:pic>
        <p:nvPicPr>
          <p:cNvPr id="184" name="Imagem 183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578" y="3000372"/>
            <a:ext cx="301988" cy="285752"/>
          </a:xfrm>
          <a:prstGeom prst="rect">
            <a:avLst/>
          </a:prstGeom>
        </p:spPr>
      </p:pic>
      <p:pic>
        <p:nvPicPr>
          <p:cNvPr id="185" name="Imagem 184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5756" y="3527119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86" name="Imagem 185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0070" y="3098491"/>
            <a:ext cx="285752" cy="150814"/>
          </a:xfrm>
          <a:prstGeom prst="rect">
            <a:avLst/>
          </a:prstGeom>
        </p:spPr>
      </p:pic>
      <p:pic>
        <p:nvPicPr>
          <p:cNvPr id="187" name="Imagem 186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0488" y="2071678"/>
            <a:ext cx="857256" cy="383871"/>
          </a:xfrm>
          <a:prstGeom prst="rect">
            <a:avLst/>
          </a:prstGeom>
        </p:spPr>
      </p:pic>
      <p:pic>
        <p:nvPicPr>
          <p:cNvPr id="188" name="Imagem 187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2814" y="1857364"/>
            <a:ext cx="301988" cy="285752"/>
          </a:xfrm>
          <a:prstGeom prst="rect">
            <a:avLst/>
          </a:prstGeom>
        </p:spPr>
      </p:pic>
      <p:pic>
        <p:nvPicPr>
          <p:cNvPr id="189" name="Imagem 188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1992" y="2384111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90" name="Imagem 189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76306" y="1955483"/>
            <a:ext cx="285752" cy="150814"/>
          </a:xfrm>
          <a:prstGeom prst="rect">
            <a:avLst/>
          </a:prstGeom>
        </p:spPr>
      </p:pic>
      <p:pic>
        <p:nvPicPr>
          <p:cNvPr id="191" name="Imagem 190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0488" y="5381364"/>
            <a:ext cx="857256" cy="383871"/>
          </a:xfrm>
          <a:prstGeom prst="rect">
            <a:avLst/>
          </a:prstGeom>
        </p:spPr>
      </p:pic>
      <p:pic>
        <p:nvPicPr>
          <p:cNvPr id="192" name="Imagem 191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2814" y="5167050"/>
            <a:ext cx="301988" cy="285752"/>
          </a:xfrm>
          <a:prstGeom prst="rect">
            <a:avLst/>
          </a:prstGeom>
        </p:spPr>
      </p:pic>
      <p:pic>
        <p:nvPicPr>
          <p:cNvPr id="193" name="Imagem 192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1992" y="5693797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94" name="Imagem 193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76306" y="5265169"/>
            <a:ext cx="285752" cy="150814"/>
          </a:xfrm>
          <a:prstGeom prst="rect">
            <a:avLst/>
          </a:prstGeom>
        </p:spPr>
      </p:pic>
      <p:pic>
        <p:nvPicPr>
          <p:cNvPr id="195" name="Imagem 194" descr="ScreenHunter_02 Mar. 25 11.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724" y="4238356"/>
            <a:ext cx="857256" cy="383871"/>
          </a:xfrm>
          <a:prstGeom prst="rect">
            <a:avLst/>
          </a:prstGeom>
        </p:spPr>
      </p:pic>
      <p:pic>
        <p:nvPicPr>
          <p:cNvPr id="196" name="Imagem 195" descr="ScreenHunter_03 Mar. 25 11.0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9050" y="4024042"/>
            <a:ext cx="301988" cy="285752"/>
          </a:xfrm>
          <a:prstGeom prst="rect">
            <a:avLst/>
          </a:prstGeom>
        </p:spPr>
      </p:pic>
      <p:pic>
        <p:nvPicPr>
          <p:cNvPr id="197" name="Imagem 196" descr="ScreenHunter_04 Mar. 25 11.0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8228" y="4550789"/>
            <a:ext cx="285752" cy="164095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98" name="Imagem 197" descr="ScreenHunter_05 Mar. 25 11.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2542" y="4122161"/>
            <a:ext cx="285752" cy="150814"/>
          </a:xfrm>
          <a:prstGeom prst="rect">
            <a:avLst/>
          </a:prstGeom>
        </p:spPr>
      </p:pic>
      <p:pic>
        <p:nvPicPr>
          <p:cNvPr id="199" name="Imagem 198" descr="ScreenHunter_07 Mar. 25 14.5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43900" y="5288345"/>
            <a:ext cx="857256" cy="569547"/>
          </a:xfrm>
          <a:prstGeom prst="rect">
            <a:avLst/>
          </a:prstGeom>
        </p:spPr>
      </p:pic>
      <p:pic>
        <p:nvPicPr>
          <p:cNvPr id="200" name="Imagem 199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00" y="1928802"/>
            <a:ext cx="857256" cy="569547"/>
          </a:xfrm>
          <a:prstGeom prst="rect">
            <a:avLst/>
          </a:prstGeom>
        </p:spPr>
      </p:pic>
      <p:pic>
        <p:nvPicPr>
          <p:cNvPr id="201" name="Imagem 200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00" y="3071810"/>
            <a:ext cx="857256" cy="569547"/>
          </a:xfrm>
          <a:prstGeom prst="rect">
            <a:avLst/>
          </a:prstGeom>
        </p:spPr>
      </p:pic>
      <p:pic>
        <p:nvPicPr>
          <p:cNvPr id="202" name="Imagem 201" descr="ScreenHunter_07 Mar. 25 14.5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00" y="4145337"/>
            <a:ext cx="857256" cy="569547"/>
          </a:xfrm>
          <a:prstGeom prst="rect">
            <a:avLst/>
          </a:prstGeom>
        </p:spPr>
      </p:pic>
      <p:cxnSp>
        <p:nvCxnSpPr>
          <p:cNvPr id="204" name="Conector de seta reta 203"/>
          <p:cNvCxnSpPr/>
          <p:nvPr/>
        </p:nvCxnSpPr>
        <p:spPr>
          <a:xfrm>
            <a:off x="4071934" y="4141792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ector de seta reta 205"/>
          <p:cNvCxnSpPr/>
          <p:nvPr/>
        </p:nvCxnSpPr>
        <p:spPr>
          <a:xfrm rot="10800000">
            <a:off x="2357422" y="221455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de seta reta 206"/>
          <p:cNvCxnSpPr/>
          <p:nvPr/>
        </p:nvCxnSpPr>
        <p:spPr>
          <a:xfrm rot="10800000">
            <a:off x="2357422" y="335756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de seta reta 207"/>
          <p:cNvCxnSpPr/>
          <p:nvPr/>
        </p:nvCxnSpPr>
        <p:spPr>
          <a:xfrm rot="10800000">
            <a:off x="2357423" y="442754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ector de seta reta 208"/>
          <p:cNvCxnSpPr/>
          <p:nvPr/>
        </p:nvCxnSpPr>
        <p:spPr>
          <a:xfrm rot="10800000">
            <a:off x="2357423" y="557055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ector reto 210"/>
          <p:cNvCxnSpPr/>
          <p:nvPr/>
        </p:nvCxnSpPr>
        <p:spPr>
          <a:xfrm rot="5400000">
            <a:off x="1035025" y="3893347"/>
            <a:ext cx="335838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ector de seta reta 211"/>
          <p:cNvCxnSpPr/>
          <p:nvPr/>
        </p:nvCxnSpPr>
        <p:spPr>
          <a:xfrm>
            <a:off x="2714612" y="4141792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ector reto 220"/>
          <p:cNvCxnSpPr/>
          <p:nvPr/>
        </p:nvCxnSpPr>
        <p:spPr>
          <a:xfrm rot="5400000">
            <a:off x="4749801" y="3893347"/>
            <a:ext cx="335838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ector de seta reta 221"/>
          <p:cNvCxnSpPr/>
          <p:nvPr/>
        </p:nvCxnSpPr>
        <p:spPr>
          <a:xfrm>
            <a:off x="6072198" y="4143380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ector de seta reta 224"/>
          <p:cNvCxnSpPr/>
          <p:nvPr/>
        </p:nvCxnSpPr>
        <p:spPr>
          <a:xfrm>
            <a:off x="6429388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ector de seta reta 225"/>
          <p:cNvCxnSpPr/>
          <p:nvPr/>
        </p:nvCxnSpPr>
        <p:spPr>
          <a:xfrm>
            <a:off x="6429388" y="33575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ector de seta reta 226"/>
          <p:cNvCxnSpPr/>
          <p:nvPr/>
        </p:nvCxnSpPr>
        <p:spPr>
          <a:xfrm>
            <a:off x="6429388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ector de seta reta 227"/>
          <p:cNvCxnSpPr/>
          <p:nvPr/>
        </p:nvCxnSpPr>
        <p:spPr>
          <a:xfrm>
            <a:off x="6429388" y="557055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CaixaDeTexto 228"/>
          <p:cNvSpPr txBox="1"/>
          <p:nvPr/>
        </p:nvSpPr>
        <p:spPr>
          <a:xfrm>
            <a:off x="1428728" y="2468399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CaixaDeTexto 230"/>
          <p:cNvSpPr txBox="1"/>
          <p:nvPr/>
        </p:nvSpPr>
        <p:spPr>
          <a:xfrm>
            <a:off x="1428728" y="361140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CaixaDeTexto 231"/>
          <p:cNvSpPr txBox="1"/>
          <p:nvPr/>
        </p:nvSpPr>
        <p:spPr>
          <a:xfrm>
            <a:off x="1428728" y="468297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CaixaDeTexto 232"/>
          <p:cNvSpPr txBox="1"/>
          <p:nvPr/>
        </p:nvSpPr>
        <p:spPr>
          <a:xfrm>
            <a:off x="1428728" y="575454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CaixaDeTexto 233"/>
          <p:cNvSpPr txBox="1"/>
          <p:nvPr/>
        </p:nvSpPr>
        <p:spPr>
          <a:xfrm>
            <a:off x="357158" y="242886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CaixaDeTexto 234"/>
          <p:cNvSpPr txBox="1"/>
          <p:nvPr/>
        </p:nvSpPr>
        <p:spPr>
          <a:xfrm>
            <a:off x="357158" y="357187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CaixaDeTexto 235"/>
          <p:cNvSpPr txBox="1"/>
          <p:nvPr/>
        </p:nvSpPr>
        <p:spPr>
          <a:xfrm>
            <a:off x="357158" y="468297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CaixaDeTexto 236"/>
          <p:cNvSpPr txBox="1"/>
          <p:nvPr/>
        </p:nvSpPr>
        <p:spPr>
          <a:xfrm>
            <a:off x="357158" y="5825985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CaixaDeTexto 245"/>
          <p:cNvSpPr txBox="1"/>
          <p:nvPr/>
        </p:nvSpPr>
        <p:spPr>
          <a:xfrm>
            <a:off x="6929454" y="2468399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CaixaDeTexto 246"/>
          <p:cNvSpPr txBox="1"/>
          <p:nvPr/>
        </p:nvSpPr>
        <p:spPr>
          <a:xfrm>
            <a:off x="6929454" y="361140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CaixaDeTexto 247"/>
          <p:cNvSpPr txBox="1"/>
          <p:nvPr/>
        </p:nvSpPr>
        <p:spPr>
          <a:xfrm>
            <a:off x="6929454" y="468297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CaixaDeTexto 248"/>
          <p:cNvSpPr txBox="1"/>
          <p:nvPr/>
        </p:nvSpPr>
        <p:spPr>
          <a:xfrm>
            <a:off x="6929454" y="575454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PCS-G50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CaixaDeTexto 249"/>
          <p:cNvSpPr txBox="1"/>
          <p:nvPr/>
        </p:nvSpPr>
        <p:spPr>
          <a:xfrm>
            <a:off x="8286776" y="242886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CaixaDeTexto 250"/>
          <p:cNvSpPr txBox="1"/>
          <p:nvPr/>
        </p:nvSpPr>
        <p:spPr>
          <a:xfrm>
            <a:off x="8286776" y="357187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CaixaDeTexto 251"/>
          <p:cNvSpPr txBox="1"/>
          <p:nvPr/>
        </p:nvSpPr>
        <p:spPr>
          <a:xfrm>
            <a:off x="8286776" y="4682977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CaixaDeTexto 252"/>
          <p:cNvSpPr txBox="1"/>
          <p:nvPr/>
        </p:nvSpPr>
        <p:spPr>
          <a:xfrm>
            <a:off x="8286776" y="5825985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67B00"/>
                </a:solidFill>
                <a:latin typeface="Arial" pitchFamily="34" charset="0"/>
                <a:cs typeface="Arial" pitchFamily="34" charset="0"/>
              </a:rPr>
              <a:t>TV LCD </a:t>
            </a:r>
            <a:endParaRPr lang="pt-BR" sz="1000" b="1" dirty="0">
              <a:solidFill>
                <a:srgbClr val="F67B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trimônio Líquido">
  <a:themeElements>
    <a:clrScheme name="Patrimônio Líquid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atrimônio Líquid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trimônio Líquid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1353</TotalTime>
  <Words>449</Words>
  <Application>Microsoft Office PowerPoint</Application>
  <PresentationFormat>Apresentação na tela (4:3)</PresentationFormat>
  <Paragraphs>155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Patrimônio Líquido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Operando a videoconferência</vt:lpstr>
      <vt:lpstr>Slide 12</vt:lpstr>
      <vt:lpstr>Slide 13</vt:lpstr>
      <vt:lpstr>Menu de configuração avançada</vt:lpstr>
      <vt:lpstr>Menu de configuração avançada</vt:lpstr>
      <vt:lpstr>Menu de configuração avançada</vt:lpstr>
      <vt:lpstr>Menu de configuração avançada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Seal Telecom</dc:creator>
  <cp:lastModifiedBy>DaniKuerten</cp:lastModifiedBy>
  <cp:revision>81</cp:revision>
  <dcterms:created xsi:type="dcterms:W3CDTF">2009-03-25T13:41:29Z</dcterms:created>
  <dcterms:modified xsi:type="dcterms:W3CDTF">2013-07-15T18:08:03Z</dcterms:modified>
</cp:coreProperties>
</file>