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82" r:id="rId2"/>
    <p:sldId id="626" r:id="rId3"/>
    <p:sldId id="634" r:id="rId4"/>
    <p:sldId id="647" r:id="rId5"/>
    <p:sldId id="624" r:id="rId6"/>
    <p:sldId id="649" r:id="rId7"/>
    <p:sldId id="650" r:id="rId8"/>
    <p:sldId id="660" r:id="rId9"/>
    <p:sldId id="648" r:id="rId10"/>
    <p:sldId id="635" r:id="rId11"/>
    <p:sldId id="651" r:id="rId12"/>
    <p:sldId id="646" r:id="rId13"/>
    <p:sldId id="658" r:id="rId14"/>
    <p:sldId id="661" r:id="rId15"/>
    <p:sldId id="662" r:id="rId16"/>
    <p:sldId id="663" r:id="rId17"/>
    <p:sldId id="664" r:id="rId18"/>
    <p:sldId id="665" r:id="rId19"/>
    <p:sldId id="666" r:id="rId20"/>
    <p:sldId id="636" r:id="rId21"/>
    <p:sldId id="644" r:id="rId22"/>
    <p:sldId id="637" r:id="rId23"/>
    <p:sldId id="659" r:id="rId24"/>
    <p:sldId id="643" r:id="rId25"/>
  </p:sldIdLst>
  <p:sldSz cx="9144000" cy="6858000" type="screen4x3"/>
  <p:notesSz cx="6858000" cy="9144000"/>
  <p:embeddedFontLst>
    <p:embeddedFont>
      <p:font typeface="Arial Black" pitchFamily="34" charset="0"/>
      <p:bold r:id="rId28"/>
    </p:embeddedFont>
  </p:embeddedFontLst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80"/>
    <a:srgbClr val="FFCC00"/>
    <a:srgbClr val="FCDEFB"/>
    <a:srgbClr val="E02261"/>
    <a:srgbClr val="99CCFF"/>
    <a:srgbClr val="FFCC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 horzBarState="maximized">
    <p:restoredLeft sz="13854" autoAdjust="0"/>
    <p:restoredTop sz="94660" autoAdjust="0"/>
  </p:normalViewPr>
  <p:slideViewPr>
    <p:cSldViewPr>
      <p:cViewPr varScale="1">
        <p:scale>
          <a:sx n="91" d="100"/>
          <a:sy n="91" d="100"/>
        </p:scale>
        <p:origin x="-150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0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613429-6758-4F2C-B6B7-964A9C0483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9C9BD8-D7E9-43AE-AB84-F56DB9DEEEE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E0311-C479-4178-AC13-B0749F24C120}" type="slidenum">
              <a:rPr lang="pt-BR" smtClean="0"/>
              <a:pPr/>
              <a:t>1</a:t>
            </a:fld>
            <a:endParaRPr lang="pt-BR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1026" name="CorelPhotoPaint.Image.10" r:id="rId16" imgW="1028571" imgH="800000" progId="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27" name="CorelPhotoPaint.Image.10" r:id="rId17" imgW="1638095" imgH="314286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ude.sc.gov.br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395288" y="1773238"/>
            <a:ext cx="4392612" cy="1570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SECRETARIA DE ESTADO DA SAÚDE</a:t>
            </a:r>
          </a:p>
        </p:txBody>
      </p:sp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7667625" y="0"/>
            <a:ext cx="1476375" cy="11255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grpSp>
        <p:nvGrpSpPr>
          <p:cNvPr id="2052" name="Group 14"/>
          <p:cNvGrpSpPr>
            <a:grpSpLocks/>
          </p:cNvGrpSpPr>
          <p:nvPr/>
        </p:nvGrpSpPr>
        <p:grpSpPr bwMode="auto">
          <a:xfrm>
            <a:off x="395288" y="3716338"/>
            <a:ext cx="8497887" cy="1298575"/>
            <a:chOff x="657" y="2750"/>
            <a:chExt cx="4283" cy="772"/>
          </a:xfrm>
        </p:grpSpPr>
        <p:pic>
          <p:nvPicPr>
            <p:cNvPr id="2056" name="Picture 2"/>
            <p:cNvPicPr>
              <a:picLocks noChangeAspect="1" noChangeArrowheads="1"/>
            </p:cNvPicPr>
            <p:nvPr/>
          </p:nvPicPr>
          <p:blipFill>
            <a:blip r:embed="rId3"/>
            <a:srcRect r="67236"/>
            <a:stretch>
              <a:fillRect/>
            </a:stretch>
          </p:blipFill>
          <p:spPr bwMode="auto">
            <a:xfrm>
              <a:off x="1337" y="2750"/>
              <a:ext cx="750" cy="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3" descr="velhinhos"/>
            <p:cNvPicPr>
              <a:picLocks noChangeAspect="1" noChangeArrowheads="1"/>
            </p:cNvPicPr>
            <p:nvPr/>
          </p:nvPicPr>
          <p:blipFill>
            <a:blip r:embed="rId4"/>
            <a:srcRect l="20924" t="15335" r="17949"/>
            <a:stretch>
              <a:fillRect/>
            </a:stretch>
          </p:blipFill>
          <p:spPr bwMode="auto">
            <a:xfrm>
              <a:off x="657" y="2750"/>
              <a:ext cx="680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4" descr="familia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40" y="2768"/>
              <a:ext cx="700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5" descr="laborat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43" y="2768"/>
              <a:ext cx="791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6" descr="20040826100519040826_computer20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15" y="2768"/>
              <a:ext cx="744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11" descr="cerebro"/>
            <p:cNvPicPr>
              <a:picLocks noChangeAspect="1" noChangeArrowheads="1"/>
            </p:cNvPicPr>
            <p:nvPr/>
          </p:nvPicPr>
          <p:blipFill>
            <a:blip r:embed="rId8"/>
            <a:srcRect t="7634" b="19254"/>
            <a:stretch>
              <a:fillRect/>
            </a:stretch>
          </p:blipFill>
          <p:spPr bwMode="auto">
            <a:xfrm>
              <a:off x="2063" y="2750"/>
              <a:ext cx="681" cy="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8263" y="333375"/>
            <a:ext cx="356393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16013" y="296863"/>
            <a:ext cx="29511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00563" y="3716338"/>
            <a:ext cx="15843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200" b="1" u="sng" dirty="0" smtClean="0"/>
              <a:t>Envio de </a:t>
            </a:r>
            <a:r>
              <a:rPr lang="pt-BR" sz="3200" b="1" u="sng" dirty="0" err="1" smtClean="0"/>
              <a:t>Palivizumabe</a:t>
            </a:r>
            <a:r>
              <a:rPr lang="pt-BR" sz="3200" b="1" u="sng" dirty="0" smtClean="0"/>
              <a:t> à Regional de Saúde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424862" cy="4608512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Vigilância Epidemiológica junto com o caminhão das vacinas, no início de cada mês: </a:t>
            </a:r>
            <a:r>
              <a:rPr lang="pt-BR" sz="2500" b="1" i="1" dirty="0" smtClean="0">
                <a:solidFill>
                  <a:srgbClr val="000000"/>
                </a:solidFill>
                <a:cs typeface="Times New Roman" pitchFamily="18" charset="0"/>
              </a:rPr>
              <a:t>planilha do mês correspondente, </a:t>
            </a:r>
            <a:r>
              <a:rPr lang="pt-BR" sz="2500" b="1" i="1" dirty="0" err="1" smtClean="0">
                <a:solidFill>
                  <a:srgbClr val="000000"/>
                </a:solidFill>
                <a:cs typeface="Times New Roman" pitchFamily="18" charset="0"/>
              </a:rPr>
              <a:t>Palivizumabe</a:t>
            </a:r>
            <a:r>
              <a:rPr lang="pt-BR" sz="2500" b="1" i="1" dirty="0" smtClean="0">
                <a:solidFill>
                  <a:srgbClr val="000000"/>
                </a:solidFill>
                <a:cs typeface="Times New Roman" pitchFamily="18" charset="0"/>
              </a:rPr>
              <a:t>,  água destilada (10mL) e nota/guia de remessa;</a:t>
            </a: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10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10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Quantidade a mais – ajuste de dose de </a:t>
            </a:r>
            <a:r>
              <a:rPr lang="pt-BR" sz="2500" dirty="0" err="1" smtClean="0">
                <a:solidFill>
                  <a:srgbClr val="000000"/>
                </a:solidFill>
                <a:cs typeface="Times New Roman" pitchFamily="18" charset="0"/>
              </a:rPr>
              <a:t>vido</a:t>
            </a: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 à variação de peso e pacientes novos (conforme contato telefônico/email da DIAF)</a:t>
            </a: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A quantidade enviada considera o “</a:t>
            </a:r>
            <a:r>
              <a:rPr lang="pt-BR" sz="2500" i="1" dirty="0" smtClean="0">
                <a:solidFill>
                  <a:srgbClr val="000000"/>
                </a:solidFill>
                <a:cs typeface="Times New Roman" pitchFamily="18" charset="0"/>
              </a:rPr>
              <a:t>Saldo atual”</a:t>
            </a: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 da planilha do mês anterior – preenchimento correto da planilha.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200" b="1" u="sng" dirty="0" smtClean="0"/>
              <a:t>Envio de </a:t>
            </a:r>
            <a:r>
              <a:rPr lang="pt-BR" sz="3200" b="1" u="sng" dirty="0" err="1" smtClean="0"/>
              <a:t>Palivizumabe</a:t>
            </a:r>
            <a:r>
              <a:rPr lang="pt-BR" sz="3200" b="1" u="sng" dirty="0" smtClean="0"/>
              <a:t> à Regional de Saúde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424862" cy="4608512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400" dirty="0" smtClean="0">
                <a:solidFill>
                  <a:srgbClr val="000000"/>
                </a:solidFill>
                <a:cs typeface="Times New Roman" pitchFamily="18" charset="0"/>
              </a:rPr>
              <a:t>O técnico da Imunização na GESA recebe e faz a conferência da Nota/Guia de remessa. </a:t>
            </a: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pt-BR" sz="2200" b="1" i="1" dirty="0" smtClean="0">
                <a:solidFill>
                  <a:srgbClr val="000000"/>
                </a:solidFill>
                <a:cs typeface="Times New Roman" pitchFamily="18" charset="0"/>
              </a:rPr>
              <a:t>A quantidade da Nota/Guia de remessa deve ser a mesma da planilha do mês correspondente (“Frascos enviados”). Se houver diferença, contatar o almoxarifado da DIAF no tel. (48)3247-6529.</a:t>
            </a:r>
          </a:p>
          <a:p>
            <a:pPr algn="ctr">
              <a:spcBef>
                <a:spcPct val="0"/>
              </a:spcBef>
              <a:buNone/>
            </a:pPr>
            <a:endParaRPr lang="pt-BR" sz="1200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buNone/>
            </a:pPr>
            <a:endParaRPr lang="pt-BR" sz="1200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400" dirty="0" smtClean="0">
                <a:solidFill>
                  <a:srgbClr val="000000"/>
                </a:solidFill>
                <a:cs typeface="Times New Roman" pitchFamily="18" charset="0"/>
              </a:rPr>
              <a:t>Após conferência e recebimento, assinar as duas vias da Nota/Guia de remessa e devolver a 1ª via ao motorista para encaminhar ao almoxarifado da DIAF.</a:t>
            </a: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endParaRPr lang="pt-BR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400" dirty="0" smtClean="0">
                <a:solidFill>
                  <a:srgbClr val="000000"/>
                </a:solidFill>
                <a:cs typeface="Times New Roman" pitchFamily="18" charset="0"/>
              </a:rPr>
              <a:t>A 2ª via (assinada) deve encaminhar para o farmacêutico da GESA, para arquivar junto aos processos de </a:t>
            </a:r>
            <a:r>
              <a:rPr lang="pt-BR" sz="2400" dirty="0" err="1" smtClean="0">
                <a:solidFill>
                  <a:srgbClr val="000000"/>
                </a:solidFill>
                <a:cs typeface="Times New Roman" pitchFamily="18" charset="0"/>
              </a:rPr>
              <a:t>Palivizumabe</a:t>
            </a:r>
            <a:r>
              <a:rPr lang="pt-BR" sz="2400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200" b="1" u="sng" dirty="0" smtClean="0"/>
              <a:t>Envio de </a:t>
            </a:r>
            <a:r>
              <a:rPr lang="pt-BR" sz="3200" b="1" u="sng" dirty="0" err="1" smtClean="0"/>
              <a:t>Palivizumabe</a:t>
            </a:r>
            <a:r>
              <a:rPr lang="pt-BR" sz="3200" b="1" u="sng" dirty="0" smtClean="0"/>
              <a:t> ao local de aplicação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00175"/>
            <a:ext cx="8424862" cy="4367226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O técnico da Imunização deve encaminhar ao responsável pela aplicação no município: planilha do mês correspondente + </a:t>
            </a:r>
            <a:r>
              <a:rPr lang="pt-BR" sz="2500" dirty="0" err="1" smtClean="0">
                <a:solidFill>
                  <a:srgbClr val="000000"/>
                </a:solidFill>
                <a:cs typeface="Times New Roman" pitchFamily="18" charset="0"/>
              </a:rPr>
              <a:t>Palivizumabe</a:t>
            </a: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 + água destilada + Ofício informando a quantidade enviada.</a:t>
            </a:r>
          </a:p>
          <a:p>
            <a:pPr algn="just">
              <a:spcBef>
                <a:spcPct val="0"/>
              </a:spcBef>
            </a:pPr>
            <a:endParaRPr lang="pt-BR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pt-BR" sz="2500" i="1" dirty="0" smtClean="0">
                <a:solidFill>
                  <a:srgbClr val="000000"/>
                </a:solidFill>
                <a:cs typeface="Times New Roman" pitchFamily="18" charset="0"/>
              </a:rPr>
              <a:t>Antes de enviar a planilha para o município, deve-se verificar no e-mail do técnico da Imunização e do farmacêutico da GESA se não há outra planilha atualizada.</a:t>
            </a:r>
          </a:p>
          <a:p>
            <a:pPr algn="ctr">
              <a:spcBef>
                <a:spcPct val="0"/>
              </a:spcBef>
              <a:buNone/>
            </a:pPr>
            <a:endParaRPr lang="pt-BR" sz="2500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71500" indent="-571500" algn="ctr">
              <a:spcBef>
                <a:spcPct val="0"/>
              </a:spcBef>
              <a:buNone/>
            </a:pPr>
            <a:endParaRPr lang="pt-BR" sz="800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71500" indent="-571500" algn="just">
              <a:spcBef>
                <a:spcPct val="0"/>
              </a:spcBef>
            </a:pPr>
            <a:r>
              <a:rPr lang="pt-BR" sz="2500" dirty="0" smtClean="0">
                <a:solidFill>
                  <a:srgbClr val="000000"/>
                </a:solidFill>
                <a:cs typeface="Times New Roman" pitchFamily="18" charset="0"/>
              </a:rPr>
              <a:t>O Ofício deve ser recebido, assinado e uma cópia devolvida à GESA.</a:t>
            </a:r>
          </a:p>
          <a:p>
            <a:pPr marL="571500" indent="-571500">
              <a:spcBef>
                <a:spcPct val="0"/>
              </a:spcBef>
            </a:pPr>
            <a:endParaRPr lang="pt-BR" sz="27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t-BR" sz="2700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200" b="1" u="sng" dirty="0" smtClean="0"/>
              <a:t>Aplicação de </a:t>
            </a:r>
            <a:r>
              <a:rPr lang="pt-BR" sz="3200" b="1" u="sng" dirty="0" err="1" smtClean="0"/>
              <a:t>Palivizumabe</a:t>
            </a:r>
            <a:endParaRPr lang="pt-BR" sz="3200" b="1" u="sng" dirty="0" smtClean="0"/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00175"/>
            <a:ext cx="8424862" cy="4367226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indent="-571500" algn="just">
              <a:spcBef>
                <a:spcPct val="0"/>
              </a:spcBef>
            </a:pPr>
            <a:r>
              <a:rPr lang="pt-BR" sz="2700" dirty="0" smtClean="0">
                <a:solidFill>
                  <a:srgbClr val="000000"/>
                </a:solidFill>
                <a:cs typeface="Times New Roman" pitchFamily="18" charset="0"/>
              </a:rPr>
              <a:t>A aplicação deve ocorrer em local adequado, acordado previamente entre Regional de Saúde e Município sede da Regional;</a:t>
            </a:r>
          </a:p>
          <a:p>
            <a:pPr marL="571500" indent="-571500" algn="just">
              <a:spcBef>
                <a:spcPct val="0"/>
              </a:spcBef>
            </a:pPr>
            <a:endParaRPr lang="pt-BR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71500" indent="-571500" algn="just">
              <a:spcBef>
                <a:spcPct val="0"/>
              </a:spcBef>
            </a:pPr>
            <a:endParaRPr lang="pt-BR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571500" indent="-571500" algn="just">
              <a:spcBef>
                <a:spcPct val="0"/>
              </a:spcBef>
            </a:pPr>
            <a:r>
              <a:rPr lang="pt-BR" sz="2700" dirty="0" smtClean="0">
                <a:solidFill>
                  <a:srgbClr val="000000"/>
                </a:solidFill>
                <a:cs typeface="Times New Roman" pitchFamily="18" charset="0"/>
              </a:rPr>
              <a:t>O técnico da Imunização na GESA deve fazer o contato com o responsável pela criança informado na planilha informando que o processo foi aprovado e que está convocado a fazer a aplicação informando dia e horário da aplicação.</a:t>
            </a:r>
          </a:p>
          <a:p>
            <a:pPr>
              <a:spcBef>
                <a:spcPct val="0"/>
              </a:spcBef>
            </a:pPr>
            <a:endParaRPr lang="pt-BR" sz="2700" i="1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341438"/>
            <a:ext cx="8569325" cy="4679950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400" b="1" i="1" smtClean="0">
                <a:solidFill>
                  <a:srgbClr val="000000"/>
                </a:solidFill>
                <a:cs typeface="Times New Roman" pitchFamily="18" charset="0"/>
              </a:rPr>
              <a:t>Considerações Operacionais: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b="1" i="1" smtClean="0">
                <a:solidFill>
                  <a:srgbClr val="000000"/>
                </a:solidFill>
                <a:cs typeface="Times New Roman" pitchFamily="18" charset="0"/>
              </a:rPr>
              <a:t>Identificar um ou dois profissionais</a:t>
            </a: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, que serão os contatos com os pais, informar telefone e horário;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18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Ao realizar o </a:t>
            </a:r>
            <a:r>
              <a:rPr lang="en-US" sz="1800" b="1" i="1" smtClean="0">
                <a:solidFill>
                  <a:srgbClr val="000000"/>
                </a:solidFill>
                <a:cs typeface="Times New Roman" pitchFamily="18" charset="0"/>
              </a:rPr>
              <a:t>1º contato por telefone</a:t>
            </a: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, tentar fazê-lo com o responsável pela criança indicado na Planilha: 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informar que foi autorizado a aplicação do Palivizumabe para a criança,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o local e o responsável pela aplicação,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data e horário que será feito,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o tempo estimado para a aplicação, 20 minutos para o preparo e 30 minutos em observação após a aplicação, 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orientar para trazer a Caderneta de Vacinas da criança,            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18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indagar o peso estimado (quando houver mais crianças para compartilhamento de doses)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1800" i="1" smtClean="0">
                <a:solidFill>
                  <a:srgbClr val="000000"/>
                </a:solidFill>
                <a:cs typeface="Times New Roman" pitchFamily="18" charset="0"/>
              </a:rPr>
              <a:t>condições da criança receber o imunobiológico - a</a:t>
            </a:r>
            <a:r>
              <a:rPr lang="pt-BR" sz="1800" i="1" smtClean="0"/>
              <a:t> presença de uma infecção aguda, moderada a grave, ou doença febril pode justificar o adiamento da utilização de palivizumabe, o médico assistente poderá ser contactado pelos pais;</a:t>
            </a:r>
            <a:endParaRPr lang="en-US" sz="18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18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18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18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pt-BR" sz="1800" i="1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endParaRPr lang="en-US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000" i="1" smtClean="0">
                <a:solidFill>
                  <a:srgbClr val="000000"/>
                </a:solidFill>
                <a:cs typeface="Times New Roman" pitchFamily="18" charset="0"/>
              </a:rPr>
              <a:t>Ao receber a </a:t>
            </a:r>
            <a:r>
              <a:rPr lang="en-US" sz="2000" b="1" i="1" smtClean="0">
                <a:solidFill>
                  <a:srgbClr val="000000"/>
                </a:solidFill>
                <a:cs typeface="Times New Roman" pitchFamily="18" charset="0"/>
              </a:rPr>
              <a:t>Planilha</a:t>
            </a:r>
            <a:r>
              <a:rPr lang="en-US" sz="2000" i="1" smtClean="0">
                <a:solidFill>
                  <a:srgbClr val="000000"/>
                </a:solidFill>
                <a:cs typeface="Times New Roman" pitchFamily="18" charset="0"/>
              </a:rPr>
              <a:t>, sugerimos fazer uma </a:t>
            </a:r>
            <a:r>
              <a:rPr lang="en-US" sz="2000" b="1" i="1" smtClean="0">
                <a:solidFill>
                  <a:srgbClr val="000000"/>
                </a:solidFill>
                <a:cs typeface="Times New Roman" pitchFamily="18" charset="0"/>
              </a:rPr>
              <a:t>cópia para registrar (a lápis) informações</a:t>
            </a:r>
            <a:r>
              <a:rPr lang="en-US" sz="2000" i="1" smtClean="0">
                <a:solidFill>
                  <a:srgbClr val="000000"/>
                </a:solidFill>
                <a:cs typeface="Times New Roman" pitchFamily="18" charset="0"/>
              </a:rPr>
              <a:t> de cada criança no </a:t>
            </a:r>
            <a:r>
              <a:rPr lang="en-US" sz="2000" b="1" i="1" smtClean="0">
                <a:solidFill>
                  <a:srgbClr val="000000"/>
                </a:solidFill>
                <a:cs typeface="Times New Roman" pitchFamily="18" charset="0"/>
              </a:rPr>
              <a:t>contato telefônico:</a:t>
            </a:r>
            <a:r>
              <a:rPr lang="en-US" sz="2000" i="1" smtClean="0">
                <a:solidFill>
                  <a:srgbClr val="000000"/>
                </a:solidFill>
                <a:cs typeface="Times New Roman" pitchFamily="18" charset="0"/>
              </a:rPr>
              <a:t>                    aprazamento, data e hora marcados,                                                                      peso referido,                                                                                           nome do pai ou mãe que recebeu a ligação,                                  necessidade de voltar a fazer a ligação,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000" b="1" i="1" smtClean="0">
                <a:solidFill>
                  <a:srgbClr val="000000"/>
                </a:solidFill>
                <a:cs typeface="Times New Roman" pitchFamily="18" charset="0"/>
              </a:rPr>
              <a:t>Registrar</a:t>
            </a:r>
            <a:r>
              <a:rPr lang="en-US" sz="2000" i="1" smtClean="0">
                <a:solidFill>
                  <a:srgbClr val="000000"/>
                </a:solidFill>
                <a:cs typeface="Times New Roman" pitchFamily="18" charset="0"/>
              </a:rPr>
              <a:t> data e horário do agendamento do </a:t>
            </a:r>
            <a:r>
              <a:rPr lang="en-US" sz="2000" b="1" i="1" smtClean="0">
                <a:solidFill>
                  <a:srgbClr val="000000"/>
                </a:solidFill>
                <a:cs typeface="Times New Roman" pitchFamily="18" charset="0"/>
              </a:rPr>
              <a:t>próximo mês</a:t>
            </a:r>
            <a:r>
              <a:rPr lang="en-US" sz="2000" i="1" smtClean="0">
                <a:solidFill>
                  <a:srgbClr val="000000"/>
                </a:solidFill>
                <a:cs typeface="Times New Roman" pitchFamily="18" charset="0"/>
              </a:rPr>
              <a:t> - já fica agendado, não será feito contato telefônico para as próximas aplicações;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2000" smtClean="0"/>
          </a:p>
          <a:p>
            <a:pPr algn="ctr">
              <a:lnSpc>
                <a:spcPct val="80000"/>
              </a:lnSpc>
              <a:spcBef>
                <a:spcPct val="0"/>
              </a:spcBef>
            </a:pPr>
            <a:endParaRPr lang="pt-BR" sz="2000" i="1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i="1" smtClean="0"/>
              <a:t>Ao receber os pais na US</a:t>
            </a:r>
            <a:r>
              <a:rPr lang="en-US" sz="2400" i="1" smtClean="0"/>
              <a:t>: </a:t>
            </a:r>
          </a:p>
          <a:p>
            <a:pPr>
              <a:lnSpc>
                <a:spcPct val="80000"/>
              </a:lnSpc>
            </a:pPr>
            <a:endParaRPr lang="en-US" sz="1800" i="1" smtClean="0"/>
          </a:p>
          <a:p>
            <a:pPr>
              <a:lnSpc>
                <a:spcPct val="80000"/>
              </a:lnSpc>
            </a:pPr>
            <a:r>
              <a:rPr lang="en-US" sz="1800" i="1" smtClean="0"/>
              <a:t>Informar o </a:t>
            </a:r>
            <a:r>
              <a:rPr lang="en-US" sz="1800" b="1" i="1" smtClean="0"/>
              <a:t>número de aplicações/meses</a:t>
            </a:r>
            <a:r>
              <a:rPr lang="en-US" sz="1800" i="1" smtClean="0"/>
              <a:t> que a criança retornará para receber o palivizumabe,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Intervalo de 30 dias entre as doses (pode passar alguns dias, se necessário),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Importância de fazerem contato caso ocorra algum problema sério com a criança impedindo, de vir receber a próxima dose,</a:t>
            </a:r>
          </a:p>
          <a:p>
            <a:pPr>
              <a:lnSpc>
                <a:spcPct val="80000"/>
              </a:lnSpc>
            </a:pPr>
            <a:endParaRPr lang="pt-BR" sz="1800" i="1" smtClean="0"/>
          </a:p>
          <a:p>
            <a:pPr>
              <a:lnSpc>
                <a:spcPct val="80000"/>
              </a:lnSpc>
            </a:pPr>
            <a:r>
              <a:rPr lang="pt-BR" sz="1800" i="1" smtClean="0"/>
              <a:t>Os pais já são informados pelo médico assistente, as </a:t>
            </a:r>
            <a:r>
              <a:rPr lang="pt-BR" sz="1800" b="1" i="1" smtClean="0"/>
              <a:t>possíveis reações indesejáveis</a:t>
            </a:r>
            <a:r>
              <a:rPr lang="pt-BR" sz="1800" i="1" smtClean="0"/>
              <a:t>: febre, irritabilidade, reação local, diarréia, rash, elevação de enzimas hepáticas, função hepática anormal, doença do trato respiratório superior, leucopenia, vômito, tosse e rinite, descritas no </a:t>
            </a:r>
            <a:r>
              <a:rPr lang="pt-BR" sz="1800" b="1" i="1" smtClean="0"/>
              <a:t>Termo de Consentimento Informado;</a:t>
            </a:r>
            <a:endParaRPr lang="en-US" sz="1800" b="1" i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i="1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i="1" smtClean="0"/>
              <a:t>Pesar a criança</a:t>
            </a:r>
            <a:r>
              <a:rPr lang="en-US" sz="1800" i="1" smtClean="0"/>
              <a:t>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40963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 i="1" smtClean="0"/>
              <a:t>Preparo:</a:t>
            </a:r>
          </a:p>
          <a:p>
            <a:pPr>
              <a:lnSpc>
                <a:spcPct val="80000"/>
              </a:lnSpc>
            </a:pPr>
            <a:r>
              <a:rPr lang="en-US" sz="1800" b="1" i="1" smtClean="0"/>
              <a:t>Frasco 100 mg – após reconstituição 1 ml.</a:t>
            </a:r>
          </a:p>
          <a:p>
            <a:pPr>
              <a:lnSpc>
                <a:spcPct val="80000"/>
              </a:lnSpc>
            </a:pPr>
            <a:endParaRPr lang="en-US" sz="1800" i="1" smtClean="0"/>
          </a:p>
          <a:p>
            <a:pPr>
              <a:lnSpc>
                <a:spcPct val="80000"/>
              </a:lnSpc>
            </a:pPr>
            <a:r>
              <a:rPr lang="en-US" sz="1800" i="1" smtClean="0"/>
              <a:t>fazer o cálculo: </a:t>
            </a:r>
            <a:r>
              <a:rPr lang="en-US" sz="1800" b="1" i="1" smtClean="0"/>
              <a:t>15mg X peso aferido = Mg à serem administradas</a:t>
            </a:r>
            <a:r>
              <a:rPr lang="en-US" sz="1800" i="1" smtClean="0"/>
              <a:t>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fazer o preparo, reconstituição do pó liofilizado adicionando 1,0 ml de </a:t>
            </a:r>
            <a:r>
              <a:rPr lang="en-US" sz="1800" b="1" i="1" smtClean="0"/>
              <a:t>água estéril</a:t>
            </a:r>
            <a:r>
              <a:rPr lang="en-US" sz="1800" i="1" smtClean="0"/>
              <a:t>, 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o frasco do liófilo deve ser apoiado em pé sobre o balcão, injetar a água muito lentamente ao longo da  parede interna do frasco – esse procedimento minimizará a formação de espuma, para que se consiga retirar 1,0 ml no total,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girar o frasco suavemente por aproximadamente 30 segundos para homogeinização, </a:t>
            </a:r>
          </a:p>
          <a:p>
            <a:pPr>
              <a:lnSpc>
                <a:spcPct val="80000"/>
              </a:lnSpc>
            </a:pPr>
            <a:r>
              <a:rPr lang="pt-BR" sz="1800" i="1" smtClean="0"/>
              <a:t>deixar em temperatura ambiente no mínimo por 20 minutos até que a solução fique clara,</a:t>
            </a:r>
          </a:p>
          <a:p>
            <a:pPr>
              <a:lnSpc>
                <a:spcPct val="80000"/>
              </a:lnSpc>
            </a:pPr>
            <a:r>
              <a:rPr lang="pt-BR" sz="1800" i="1" smtClean="0">
                <a:solidFill>
                  <a:srgbClr val="000000"/>
                </a:solidFill>
                <a:cs typeface="Times New Roman" pitchFamily="18" charset="0"/>
              </a:rPr>
              <a:t>Após a reconstituição pode ser aplicado num intervalo de 6 horas;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sz="1800" i="1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i="1" smtClean="0"/>
              <a:t>Aplicação: 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Fazer a aplicação </a:t>
            </a:r>
            <a:r>
              <a:rPr lang="en-US" sz="1800" b="1" i="1" smtClean="0"/>
              <a:t>Intra Muscular</a:t>
            </a:r>
            <a:r>
              <a:rPr lang="en-US" sz="1800" i="1" smtClean="0"/>
              <a:t> na face </a:t>
            </a:r>
            <a:r>
              <a:rPr lang="en-US" sz="1800" b="1" i="1" smtClean="0"/>
              <a:t>vastolateral ou ânterolateral</a:t>
            </a:r>
            <a:r>
              <a:rPr lang="en-US" sz="1800" i="1" smtClean="0"/>
              <a:t> da coxa, dependendo das condições da criança,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Volumes </a:t>
            </a:r>
            <a:r>
              <a:rPr lang="en-US" sz="1800" b="1" i="1" smtClean="0"/>
              <a:t>acima de 1,0 ml</a:t>
            </a:r>
            <a:r>
              <a:rPr lang="en-US" sz="1800" i="1" smtClean="0"/>
              <a:t> devem ser aplicados em </a:t>
            </a:r>
            <a:r>
              <a:rPr lang="en-US" sz="1800" b="1" i="1" smtClean="0"/>
              <a:t>doses divididas e locais diferentes,</a:t>
            </a:r>
          </a:p>
          <a:p>
            <a:pPr>
              <a:lnSpc>
                <a:spcPct val="80000"/>
              </a:lnSpc>
            </a:pPr>
            <a:endParaRPr lang="en-US" sz="1800" b="1" i="1" smtClean="0"/>
          </a:p>
          <a:p>
            <a:pPr>
              <a:lnSpc>
                <a:spcPct val="80000"/>
              </a:lnSpc>
            </a:pPr>
            <a:r>
              <a:rPr lang="en-US" sz="1800" b="1" i="1" smtClean="0"/>
              <a:t>Fazer os registros da Aplicação:</a:t>
            </a:r>
          </a:p>
          <a:p>
            <a:pPr>
              <a:lnSpc>
                <a:spcPct val="80000"/>
              </a:lnSpc>
            </a:pPr>
            <a:r>
              <a:rPr lang="en-US" sz="1800" b="1" i="1" smtClean="0"/>
              <a:t>Na Caderneta de Vacinas</a:t>
            </a:r>
            <a:r>
              <a:rPr lang="en-US" sz="1800" i="1" smtClean="0"/>
              <a:t> – vacinas especiais – Palivizumabe, data aplicação, miligramas, lote, laboratório, vacinador,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Registrar a lápis data/hora da próxima aplicação,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                             meses das demais aplicações,</a:t>
            </a:r>
          </a:p>
          <a:p>
            <a:pPr>
              <a:lnSpc>
                <a:spcPct val="80000"/>
              </a:lnSpc>
            </a:pPr>
            <a:endParaRPr lang="en-US" sz="1800" b="1" i="1" smtClean="0"/>
          </a:p>
          <a:p>
            <a:pPr>
              <a:lnSpc>
                <a:spcPct val="80000"/>
              </a:lnSpc>
            </a:pPr>
            <a:r>
              <a:rPr lang="en-US" sz="1800" b="1" i="1" smtClean="0"/>
              <a:t>Na Planilha</a:t>
            </a:r>
            <a:r>
              <a:rPr lang="en-US" sz="1800" i="1" smtClean="0"/>
              <a:t> – data aplicação, peso, miligramas, lote, vacinador, </a:t>
            </a:r>
            <a:r>
              <a:rPr lang="en-US" sz="1800" b="1" i="1" smtClean="0"/>
              <a:t>Assinatura do Responsável  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Encaminhar a Planilha para o responsável/DIAF local.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pt-BR" sz="1800" i="1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41987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1489075"/>
            <a:ext cx="8424862" cy="4464050"/>
          </a:xfrm>
          <a:prstGeom prst="rect">
            <a:avLst/>
          </a:prstGeo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pt-BR" sz="2400" b="1" i="1" smtClean="0">
                <a:solidFill>
                  <a:srgbClr val="000000"/>
                </a:solidFill>
                <a:cs typeface="Times New Roman" pitchFamily="18" charset="0"/>
              </a:rPr>
              <a:t>Observações</a:t>
            </a:r>
          </a:p>
          <a:p>
            <a:pPr>
              <a:spcBef>
                <a:spcPct val="0"/>
              </a:spcBef>
              <a:buFontTx/>
              <a:buNone/>
            </a:pPr>
            <a:endParaRPr lang="pt-BR" sz="2400" b="1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pt-BR" sz="2000" i="1" smtClean="0">
                <a:solidFill>
                  <a:srgbClr val="000000"/>
                </a:solidFill>
                <a:cs typeface="Times New Roman" pitchFamily="18" charset="0"/>
              </a:rPr>
              <a:t>O </a:t>
            </a:r>
            <a:r>
              <a:rPr lang="pt-BR" sz="2000" b="1" i="1" smtClean="0">
                <a:solidFill>
                  <a:srgbClr val="000000"/>
                </a:solidFill>
                <a:cs typeface="Times New Roman" pitchFamily="18" charset="0"/>
              </a:rPr>
              <a:t>Calendário Vacinal</a:t>
            </a:r>
            <a:r>
              <a:rPr lang="pt-BR" sz="2000" i="1" smtClean="0">
                <a:solidFill>
                  <a:srgbClr val="000000"/>
                </a:solidFill>
                <a:cs typeface="Times New Roman" pitchFamily="18" charset="0"/>
              </a:rPr>
              <a:t> da criança pode seguir normalmente, não há contra-indicação porém, como é um imunobiológico novo, procurar fazer vacinas em datas separadas, para não atribuir reações esperadas com outros imunos, ao Palivizumabe;</a:t>
            </a:r>
          </a:p>
          <a:p>
            <a:pPr>
              <a:spcBef>
                <a:spcPct val="0"/>
              </a:spcBef>
            </a:pPr>
            <a:endParaRPr lang="pt-BR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pt-BR" sz="2000" i="1" smtClean="0">
                <a:solidFill>
                  <a:srgbClr val="000000"/>
                </a:solidFill>
                <a:cs typeface="Times New Roman" pitchFamily="18" charset="0"/>
              </a:rPr>
              <a:t>Os cálculos das doses são feitos pelo peso da criança no dia da aplicação;</a:t>
            </a:r>
          </a:p>
          <a:p>
            <a:pPr>
              <a:spcBef>
                <a:spcPct val="0"/>
              </a:spcBef>
            </a:pPr>
            <a:endParaRPr lang="pt-BR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pt-BR" sz="2000" i="1" smtClean="0">
                <a:solidFill>
                  <a:srgbClr val="000000"/>
                </a:solidFill>
                <a:cs typeface="Times New Roman" pitchFamily="18" charset="0"/>
              </a:rPr>
              <a:t>Os </a:t>
            </a:r>
            <a:r>
              <a:rPr lang="pt-BR" sz="2000" b="1" i="1" smtClean="0">
                <a:solidFill>
                  <a:srgbClr val="000000"/>
                </a:solidFill>
                <a:cs typeface="Times New Roman" pitchFamily="18" charset="0"/>
              </a:rPr>
              <a:t>níveis séricos</a:t>
            </a:r>
            <a:r>
              <a:rPr lang="pt-BR" sz="2000" i="1" smtClean="0">
                <a:solidFill>
                  <a:srgbClr val="000000"/>
                </a:solidFill>
                <a:cs typeface="Times New Roman" pitchFamily="18" charset="0"/>
              </a:rPr>
              <a:t> considerados protetores do Palivizumabe, é de 30 mcg/ml. Já são alcançados na 1ª dose = 40 mcg, na 2ª dose 60 mcg, e a partir da 3ª = 70 mcg/ml. Portanto, não há necessidade de abrir um novo frasco para retirar 0,2 mg de Palivizumabe. Na dúvida, entrar em contato com as responsáveis no DIAF.</a:t>
            </a:r>
          </a:p>
          <a:p>
            <a:pPr>
              <a:spcBef>
                <a:spcPct val="0"/>
              </a:spcBef>
            </a:pPr>
            <a:endParaRPr lang="pt-BR" sz="2000" i="1" smtClean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pt-BR" sz="2000" i="1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447800"/>
            <a:ext cx="7773988" cy="3657600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B050">
                <a:alpha val="92000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000" b="1" u="sng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pt-BR" sz="3000" b="1" u="sng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pt-BR" sz="3000" b="1" u="sng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pt-BR" sz="3000" b="1" u="sng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pt-BR" sz="3200" b="1" smtClean="0">
                <a:solidFill>
                  <a:srgbClr val="000000"/>
                </a:solidFill>
                <a:cs typeface="Times New Roman" pitchFamily="18" charset="0"/>
              </a:rPr>
              <a:t>Programa de Prevenção da Infecção Causada pelo Vírus Sincicial Respiratório</a:t>
            </a:r>
            <a:br>
              <a:rPr lang="pt-BR" sz="3200" b="1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pt-BR" sz="3200" b="1" i="1" smtClean="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pt-BR" sz="3200" b="1" i="1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pt-BR" sz="3200" b="1" i="1" smtClean="0">
                <a:solidFill>
                  <a:srgbClr val="000000"/>
                </a:solidFill>
                <a:cs typeface="Times New Roman" pitchFamily="18" charset="0"/>
              </a:rPr>
              <a:t>PALIVIZUMABE</a:t>
            </a:r>
            <a:br>
              <a:rPr lang="pt-BR" sz="3200" b="1" i="1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pt-BR" sz="2800" smtClean="0">
                <a:solidFill>
                  <a:srgbClr val="000000"/>
                </a:solidFill>
                <a:cs typeface="Times New Roman" pitchFamily="18" charset="0"/>
              </a:rPr>
              <a:t>	</a:t>
            </a:r>
          </a:p>
        </p:txBody>
      </p:sp>
      <p:sp>
        <p:nvSpPr>
          <p:cNvPr id="3" name="Rectangle 1026"/>
          <p:cNvSpPr txBox="1">
            <a:spLocks noChangeArrowheads="1"/>
          </p:cNvSpPr>
          <p:nvPr/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endParaRPr lang="pt-BR" sz="2800" b="1" u="sng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dirty="0" smtClean="0"/>
              <a:t>Planilha mensal de </a:t>
            </a:r>
            <a:r>
              <a:rPr lang="pt-BR" sz="2800" b="1" u="sng" dirty="0" err="1" smtClean="0"/>
              <a:t>Palivizumabe</a:t>
            </a:r>
            <a:endParaRPr lang="pt-BR" sz="2800" b="1" u="sng" dirty="0" smtClean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39888"/>
            <a:ext cx="8229600" cy="4237037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BR" sz="2500" dirty="0" smtClean="0"/>
              <a:t>Preenchimento correto da Planilha – </a:t>
            </a:r>
            <a:r>
              <a:rPr lang="pt-BR" sz="2500" i="1" dirty="0" smtClean="0"/>
              <a:t>ver planilha auto-explicativa</a:t>
            </a:r>
          </a:p>
          <a:p>
            <a:pPr algn="just"/>
            <a:endParaRPr lang="pt-BR" sz="800" i="1" dirty="0" smtClean="0"/>
          </a:p>
          <a:p>
            <a:pPr algn="just">
              <a:buNone/>
            </a:pPr>
            <a:endParaRPr lang="pt-BR" sz="800" i="1" dirty="0" smtClean="0"/>
          </a:p>
          <a:p>
            <a:pPr algn="just"/>
            <a:r>
              <a:rPr lang="pt-BR" sz="2500" dirty="0" smtClean="0"/>
              <a:t>Município deve enviar planilha preenchida à GESA juntamente com o restante dos frascos de </a:t>
            </a:r>
            <a:r>
              <a:rPr lang="pt-BR" sz="2500" dirty="0" err="1" smtClean="0"/>
              <a:t>Palivizumabe</a:t>
            </a:r>
            <a:r>
              <a:rPr lang="pt-BR" sz="2500" dirty="0" smtClean="0"/>
              <a:t> devidamente acondicionados;</a:t>
            </a:r>
          </a:p>
          <a:p>
            <a:pPr algn="just"/>
            <a:endParaRPr lang="pt-BR" sz="800" dirty="0" smtClean="0"/>
          </a:p>
          <a:p>
            <a:pPr algn="just"/>
            <a:endParaRPr lang="pt-BR" sz="800" dirty="0" smtClean="0"/>
          </a:p>
          <a:p>
            <a:pPr algn="just"/>
            <a:r>
              <a:rPr lang="pt-BR" sz="2500" dirty="0" smtClean="0"/>
              <a:t>Sugere-se que as aplicações ocorram entre os dias </a:t>
            </a:r>
            <a:r>
              <a:rPr lang="pt-BR" sz="2500" b="1" dirty="0" smtClean="0"/>
              <a:t>12 e 18 de cada mês</a:t>
            </a:r>
            <a:r>
              <a:rPr lang="pt-BR" sz="2500" dirty="0" smtClean="0"/>
              <a:t>, para </a:t>
            </a:r>
            <a:r>
              <a:rPr lang="pt-BR" sz="2500" b="1" dirty="0" smtClean="0"/>
              <a:t>envio da planilha até o dia 20 de cada mês</a:t>
            </a:r>
            <a:r>
              <a:rPr lang="pt-BR" sz="2500" dirty="0" smtClean="0"/>
              <a:t>, impreterivelmente – </a:t>
            </a:r>
            <a:r>
              <a:rPr lang="pt-BR" sz="2500" i="1" dirty="0" smtClean="0"/>
              <a:t>visa planejamento do mês seguinte.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dirty="0" smtClean="0"/>
              <a:t>Conferência da Planilha – Controle de Estoque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457200" y="1500174"/>
            <a:ext cx="8229600" cy="4357718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pt-BR" sz="2500" u="sng" dirty="0" smtClean="0">
                <a:solidFill>
                  <a:schemeClr val="tx2"/>
                </a:solidFill>
              </a:rPr>
              <a:t>O Técnico da Imunização:</a:t>
            </a:r>
          </a:p>
          <a:p>
            <a:pPr lvl="1" algn="just">
              <a:spcBef>
                <a:spcPct val="0"/>
              </a:spcBef>
            </a:pPr>
            <a:r>
              <a:rPr lang="pt-BR" sz="2300" dirty="0" smtClean="0">
                <a:solidFill>
                  <a:schemeClr val="tx2"/>
                </a:solidFill>
              </a:rPr>
              <a:t>recebe a planilha preenchida, confere as informações: </a:t>
            </a:r>
            <a:r>
              <a:rPr lang="pt-BR" sz="2300" i="1" dirty="0" smtClean="0">
                <a:solidFill>
                  <a:schemeClr val="tx2"/>
                </a:solidFill>
              </a:rPr>
              <a:t>Frascos utilizados X miligramas aplicados.</a:t>
            </a:r>
          </a:p>
          <a:p>
            <a:pPr lvl="1" algn="just">
              <a:spcBef>
                <a:spcPct val="0"/>
              </a:spcBef>
            </a:pPr>
            <a:r>
              <a:rPr lang="pt-BR" sz="2300" dirty="0" smtClean="0">
                <a:solidFill>
                  <a:schemeClr val="tx2"/>
                </a:solidFill>
              </a:rPr>
              <a:t>Caso verifique erros, fazer contato com o responsável pela aplicação para dirimir dúvidas.</a:t>
            </a:r>
          </a:p>
          <a:p>
            <a:pPr lvl="1" algn="just">
              <a:spcBef>
                <a:spcPct val="0"/>
              </a:spcBef>
            </a:pPr>
            <a:r>
              <a:rPr lang="pt-BR" sz="2300" dirty="0" smtClean="0">
                <a:solidFill>
                  <a:schemeClr val="tx2"/>
                </a:solidFill>
              </a:rPr>
              <a:t>Se planilha estiver correta, encaminhar para Farmacêutico da GESA.</a:t>
            </a:r>
          </a:p>
          <a:p>
            <a:pPr lvl="1" algn="just">
              <a:spcBef>
                <a:spcPct val="0"/>
              </a:spcBef>
            </a:pPr>
            <a:endParaRPr lang="pt-BR" sz="2200" dirty="0" smtClean="0">
              <a:solidFill>
                <a:schemeClr val="tx2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pt-BR" sz="2200" b="1" i="1" dirty="0" smtClean="0">
                <a:solidFill>
                  <a:schemeClr val="tx2"/>
                </a:solidFill>
              </a:rPr>
              <a:t>Caso quantidade de “Frascos utilizados” seja superior à quantidade de miligramas aplicados, o município deverá justificar por escrito e encaminhar ao Técnico da Imunização/Farmacêutico da GESA.</a:t>
            </a:r>
          </a:p>
          <a:p>
            <a:pPr algn="ctr">
              <a:spcBef>
                <a:spcPct val="0"/>
              </a:spcBef>
              <a:buNone/>
            </a:pPr>
            <a:endParaRPr lang="pt-BR" sz="800" b="1" i="1" dirty="0" smtClean="0">
              <a:solidFill>
                <a:schemeClr val="tx2"/>
              </a:solidFill>
            </a:endParaRPr>
          </a:p>
          <a:p>
            <a:pPr algn="just">
              <a:spcBef>
                <a:spcPct val="0"/>
              </a:spcBef>
            </a:pPr>
            <a:endParaRPr lang="pt-BR" sz="25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 bwMode="auto">
          <a:xfrm>
            <a:off x="457200" y="341313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dirty="0" smtClean="0"/>
              <a:t>Conferência da Planilha – Controle de Estoque</a:t>
            </a:r>
          </a:p>
        </p:txBody>
      </p:sp>
      <p:sp>
        <p:nvSpPr>
          <p:cNvPr id="8195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457200" y="1628774"/>
            <a:ext cx="8229600" cy="4086241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pt-BR" sz="2500" u="sng" dirty="0" smtClean="0">
                <a:solidFill>
                  <a:schemeClr val="tx2"/>
                </a:solidFill>
              </a:rPr>
              <a:t>Farmacêutico da GESA:</a:t>
            </a:r>
          </a:p>
          <a:p>
            <a:pPr lvl="1" algn="just">
              <a:spcBef>
                <a:spcPct val="0"/>
              </a:spcBef>
            </a:pPr>
            <a:r>
              <a:rPr lang="pt-BR" sz="2200" dirty="0" smtClean="0">
                <a:solidFill>
                  <a:schemeClr val="tx2"/>
                </a:solidFill>
              </a:rPr>
              <a:t>Confere planilha. Se identificar erros, questionar junto ao Técnico da Imunização. Se receber justificativa de frascos utilizados a mais, encaminhar à DIAF (</a:t>
            </a:r>
            <a:r>
              <a:rPr lang="pt-BR" sz="2200" dirty="0" err="1" smtClean="0">
                <a:solidFill>
                  <a:schemeClr val="tx2"/>
                </a:solidFill>
              </a:rPr>
              <a:t>Giselly</a:t>
            </a:r>
            <a:r>
              <a:rPr lang="pt-BR" sz="2200" dirty="0" smtClean="0">
                <a:solidFill>
                  <a:schemeClr val="tx2"/>
                </a:solidFill>
              </a:rPr>
              <a:t>- 48-3212.3511)</a:t>
            </a:r>
          </a:p>
          <a:p>
            <a:pPr lvl="1" algn="just">
              <a:spcBef>
                <a:spcPct val="0"/>
              </a:spcBef>
            </a:pPr>
            <a:r>
              <a:rPr lang="pt-BR" sz="2200" dirty="0" smtClean="0">
                <a:solidFill>
                  <a:schemeClr val="tx2"/>
                </a:solidFill>
              </a:rPr>
              <a:t>Após conferência da planilha e esclarecimentos de quaisquer dúvidas com a Imunização, enviar cópia da planilha impreterivelmente até o dia 20 de cada mês por fax/e-mail para a DIAF e arquivar planilha junto à Guia de remessa/Nota correspondente.</a:t>
            </a:r>
          </a:p>
          <a:p>
            <a:pPr lvl="1" algn="just">
              <a:spcBef>
                <a:spcPct val="0"/>
              </a:spcBef>
            </a:pPr>
            <a:endParaRPr lang="pt-BR" sz="1400" dirty="0" smtClean="0">
              <a:solidFill>
                <a:schemeClr val="tx2"/>
              </a:solidFill>
            </a:endParaRPr>
          </a:p>
          <a:p>
            <a:pPr lvl="1" algn="ctr">
              <a:spcBef>
                <a:spcPct val="0"/>
              </a:spcBef>
              <a:buNone/>
            </a:pPr>
            <a:r>
              <a:rPr lang="pt-BR" sz="2200" i="1" dirty="0" smtClean="0">
                <a:solidFill>
                  <a:schemeClr val="tx2"/>
                </a:solidFill>
              </a:rPr>
              <a:t>Fax: (48)3212.3514 (A/C GISELLY)</a:t>
            </a:r>
          </a:p>
          <a:p>
            <a:pPr lvl="1" algn="ctr">
              <a:spcBef>
                <a:spcPct val="0"/>
              </a:spcBef>
              <a:buNone/>
            </a:pPr>
            <a:r>
              <a:rPr lang="pt-BR" sz="2200" i="1" dirty="0" err="1" smtClean="0">
                <a:solidFill>
                  <a:schemeClr val="tx2"/>
                </a:solidFill>
              </a:rPr>
              <a:t>E-mail</a:t>
            </a:r>
            <a:r>
              <a:rPr lang="pt-BR" sz="2200" i="1" dirty="0" smtClean="0">
                <a:solidFill>
                  <a:schemeClr val="tx2"/>
                </a:solidFill>
              </a:rPr>
              <a:t>: gipatel@saude.sc.gov.br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 bwMode="auto">
          <a:xfrm>
            <a:off x="457200" y="341313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dirty="0" smtClean="0"/>
              <a:t>Programa de Prevenção da Infecção Causada pelo Vírus Sincicial Respiratório</a:t>
            </a:r>
          </a:p>
        </p:txBody>
      </p:sp>
      <p:sp>
        <p:nvSpPr>
          <p:cNvPr id="8195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457200" y="1628774"/>
            <a:ext cx="8229600" cy="4086241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algn="ctr">
              <a:spcBef>
                <a:spcPct val="0"/>
              </a:spcBef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Fax:</a:t>
            </a:r>
          </a:p>
          <a:p>
            <a:pPr lvl="1" algn="ctr">
              <a:spcBef>
                <a:spcPct val="0"/>
              </a:spcBef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 </a:t>
            </a:r>
            <a:r>
              <a:rPr lang="pt-BR" sz="2200" dirty="0" smtClean="0">
                <a:solidFill>
                  <a:schemeClr val="tx2"/>
                </a:solidFill>
              </a:rPr>
              <a:t>(48)3212.3514 (A/C GISELLY)</a:t>
            </a:r>
          </a:p>
          <a:p>
            <a:pPr lvl="1" algn="ctr">
              <a:spcBef>
                <a:spcPct val="0"/>
              </a:spcBef>
              <a:buNone/>
            </a:pPr>
            <a:endParaRPr lang="pt-BR" sz="2200" dirty="0" smtClean="0">
              <a:solidFill>
                <a:schemeClr val="tx2"/>
              </a:solidFill>
            </a:endParaRPr>
          </a:p>
          <a:p>
            <a:pPr lvl="1" algn="ctr">
              <a:spcBef>
                <a:spcPct val="0"/>
              </a:spcBef>
              <a:buNone/>
            </a:pPr>
            <a:r>
              <a:rPr lang="pt-BR" sz="2200" b="1" dirty="0" err="1" smtClean="0">
                <a:solidFill>
                  <a:schemeClr val="tx2"/>
                </a:solidFill>
              </a:rPr>
              <a:t>E-mail</a:t>
            </a:r>
            <a:r>
              <a:rPr lang="pt-BR" sz="2200" b="1" dirty="0" smtClean="0">
                <a:solidFill>
                  <a:schemeClr val="tx2"/>
                </a:solidFill>
              </a:rPr>
              <a:t>: </a:t>
            </a:r>
          </a:p>
          <a:p>
            <a:pPr lvl="1" algn="ctr">
              <a:spcBef>
                <a:spcPct val="0"/>
              </a:spcBef>
              <a:buNone/>
            </a:pPr>
            <a:endParaRPr lang="pt-BR" sz="2200" dirty="0" smtClean="0">
              <a:solidFill>
                <a:schemeClr val="tx2"/>
              </a:solidFill>
            </a:endParaRPr>
          </a:p>
          <a:p>
            <a:pPr lvl="1" algn="ctr">
              <a:spcBef>
                <a:spcPct val="0"/>
              </a:spcBef>
              <a:buNone/>
            </a:pPr>
            <a:r>
              <a:rPr lang="pt-BR" sz="2200" u="sng" dirty="0" smtClean="0"/>
              <a:t>gipatel@saude.sc.gov.br</a:t>
            </a:r>
          </a:p>
          <a:p>
            <a:pPr lvl="1" algn="ctr">
              <a:spcBef>
                <a:spcPct val="0"/>
              </a:spcBef>
              <a:buNone/>
            </a:pPr>
            <a:endParaRPr lang="pt-BR" sz="2200" u="sng" dirty="0" smtClean="0"/>
          </a:p>
          <a:p>
            <a:pPr lvl="1" algn="ctr">
              <a:spcBef>
                <a:spcPct val="0"/>
              </a:spcBef>
              <a:buNone/>
            </a:pPr>
            <a:r>
              <a:rPr lang="pt-BR" sz="2200" u="sng" dirty="0" smtClean="0"/>
              <a:t>amandaegito@saude.sc.gov.br</a:t>
            </a:r>
          </a:p>
          <a:p>
            <a:pPr lvl="1" algn="ctr">
              <a:spcBef>
                <a:spcPct val="0"/>
              </a:spcBef>
              <a:buNone/>
            </a:pPr>
            <a:endParaRPr lang="pt-BR" sz="2200" u="sng" dirty="0" smtClean="0"/>
          </a:p>
          <a:p>
            <a:pPr lvl="1" algn="ctr">
              <a:spcBef>
                <a:spcPct val="0"/>
              </a:spcBef>
              <a:buNone/>
            </a:pPr>
            <a:r>
              <a:rPr lang="pt-BR" sz="2200" u="sng" dirty="0" smtClean="0"/>
              <a:t>edi@saude.sc.gov.br</a:t>
            </a:r>
          </a:p>
          <a:p>
            <a:pPr lvl="1" algn="ctr">
              <a:spcBef>
                <a:spcPct val="0"/>
              </a:spcBef>
              <a:buNone/>
            </a:pPr>
            <a:endParaRPr lang="pt-BR" sz="2200" u="sng" dirty="0" smtClean="0"/>
          </a:p>
          <a:p>
            <a:pPr lvl="1" algn="ctr">
              <a:spcBef>
                <a:spcPct val="0"/>
              </a:spcBef>
              <a:buNone/>
            </a:pPr>
            <a:r>
              <a:rPr lang="pt-BR" sz="2200" u="sng" dirty="0" smtClean="0"/>
              <a:t>lucianaamorim@saude.sc.gov.br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/>
              <a:t/>
            </a:r>
            <a:br>
              <a:rPr lang="pt-BR" smtClean="0"/>
            </a:br>
            <a:endParaRPr lang="pt-BR" smtClean="0"/>
          </a:p>
        </p:txBody>
      </p:sp>
      <p:sp>
        <p:nvSpPr>
          <p:cNvPr id="12291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539750" y="1341438"/>
            <a:ext cx="8229600" cy="4203700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  <a:defRPr/>
            </a:pPr>
            <a:endParaRPr lang="pt-BR" sz="6600" i="1" dirty="0" smtClean="0"/>
          </a:p>
          <a:p>
            <a:pPr algn="ctr">
              <a:buFontTx/>
              <a:buNone/>
              <a:defRPr/>
            </a:pPr>
            <a:endParaRPr lang="pt-BR" sz="1050" i="1" dirty="0" smtClean="0"/>
          </a:p>
          <a:p>
            <a:pPr algn="ctr">
              <a:buFontTx/>
              <a:buNone/>
              <a:defRPr/>
            </a:pPr>
            <a:r>
              <a:rPr lang="pt-BR" sz="6600" i="1" dirty="0" smtClean="0"/>
              <a:t>     </a:t>
            </a:r>
          </a:p>
        </p:txBody>
      </p:sp>
      <p:pic>
        <p:nvPicPr>
          <p:cNvPr id="18436" name="Picture 5" descr="C:\Users\joao_amanda\Desktop\obrigad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916113"/>
            <a:ext cx="302577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989138"/>
            <a:ext cx="7859712" cy="3052762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B050">
                <a:alpha val="92000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pt-BR" sz="2800" b="1" i="1" dirty="0" smtClean="0">
                <a:solidFill>
                  <a:srgbClr val="000000"/>
                </a:solidFill>
                <a:cs typeface="Times New Roman" pitchFamily="18" charset="0"/>
              </a:rPr>
              <a:t>Envolvidos: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800" i="1" dirty="0" smtClean="0">
                <a:solidFill>
                  <a:srgbClr val="000000"/>
                </a:solidFill>
                <a:cs typeface="Times New Roman" pitchFamily="18" charset="0"/>
              </a:rPr>
              <a:t>Diretoria de Assistência Farmacêutica;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800" i="1" dirty="0" smtClean="0">
                <a:solidFill>
                  <a:srgbClr val="000000"/>
                </a:solidFill>
                <a:cs typeface="Times New Roman" pitchFamily="18" charset="0"/>
              </a:rPr>
              <a:t>Diretoria de Vigilância Epidemiológica;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800" i="1" dirty="0" smtClean="0">
                <a:solidFill>
                  <a:srgbClr val="000000"/>
                </a:solidFill>
                <a:cs typeface="Times New Roman" pitchFamily="18" charset="0"/>
              </a:rPr>
              <a:t>Farmacêuticos dos Centros de Custo DIAF;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800" i="1" dirty="0" smtClean="0">
                <a:solidFill>
                  <a:srgbClr val="000000"/>
                </a:solidFill>
                <a:cs typeface="Times New Roman" pitchFamily="18" charset="0"/>
              </a:rPr>
              <a:t>Técnicos da Imunização - </a:t>
            </a:r>
            <a:r>
              <a:rPr lang="pt-BR" sz="2800" i="1" dirty="0" err="1" smtClean="0">
                <a:solidFill>
                  <a:srgbClr val="000000"/>
                </a:solidFill>
                <a:cs typeface="Times New Roman" pitchFamily="18" charset="0"/>
              </a:rPr>
              <a:t>GESAs</a:t>
            </a:r>
            <a:r>
              <a:rPr lang="pt-BR" sz="2800" i="1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800" i="1" dirty="0" smtClean="0">
                <a:solidFill>
                  <a:srgbClr val="000000"/>
                </a:solidFill>
                <a:cs typeface="Times New Roman" pitchFamily="18" charset="0"/>
              </a:rPr>
              <a:t>Técnicos da Imunização dos municípios sede das Regionais de Saúde.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dirty="0" smtClean="0"/>
              <a:t>Programa de Prevenção da Infecção Causada pelo Vírus Sincicial Respiratório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84313"/>
            <a:ext cx="7859712" cy="4248150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B050">
                <a:alpha val="92000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pt-BR" sz="2400" b="1" i="1" smtClean="0"/>
          </a:p>
          <a:p>
            <a:pPr marL="609600" indent="-60960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pt-BR" sz="2400" b="1" i="1" smtClean="0"/>
              <a:t>	Programa Estadual disciplinando o uso de Palivizumabe para a prevenção da infecção pelo Vírus Sincicial Respiratório (VSR), conforme Protocolo Clínico.</a:t>
            </a:r>
            <a:r>
              <a:rPr lang="pt-BR" sz="2400" smtClean="0"/>
              <a:t> </a:t>
            </a:r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pt-BR" sz="2400" smtClean="0"/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pt-BR" sz="2400" smtClean="0"/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r>
              <a:rPr lang="pt-BR" sz="2400" b="1" smtClean="0"/>
              <a:t>Características da infecção;</a:t>
            </a:r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endParaRPr lang="pt-BR" sz="1000" b="1" smtClean="0"/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r>
              <a:rPr lang="pt-BR" sz="2400" b="1" smtClean="0"/>
              <a:t>Formas de transmissão;</a:t>
            </a:r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endParaRPr lang="pt-BR" sz="1000" b="1" smtClean="0"/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r>
              <a:rPr lang="pt-BR" sz="2400" b="1" smtClean="0"/>
              <a:t>Grupos de risco;</a:t>
            </a:r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endParaRPr lang="pt-BR" sz="1000" b="1" smtClean="0"/>
          </a:p>
          <a:p>
            <a:pPr marL="609600" indent="-609600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r>
              <a:rPr lang="pt-BR" sz="2400" b="1" smtClean="0"/>
              <a:t>Período de sazonalidade;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76725"/>
          </a:xfr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B050">
                <a:alpha val="92000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endParaRPr lang="pt-BR" b="1" i="1" dirty="0" smtClean="0">
              <a:hlinkClick r:id="rId3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b="1" i="1" u="sng" dirty="0" smtClean="0"/>
              <a:t>www.saude.sc.gov.br</a:t>
            </a:r>
            <a:r>
              <a:rPr lang="pt-BR" b="1" i="1" dirty="0" smtClean="0"/>
              <a:t> </a:t>
            </a:r>
            <a:r>
              <a:rPr lang="pt-BR" b="1" i="1" dirty="0" smtClean="0">
                <a:sym typeface="Wingdings" pitchFamily="2" charset="2"/>
              </a:rPr>
              <a:t></a:t>
            </a:r>
            <a:r>
              <a:rPr lang="pt-BR" b="1" i="1" dirty="0" smtClean="0"/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b="1" i="1" dirty="0" smtClean="0"/>
              <a:t>Vigilância em Saúde </a:t>
            </a:r>
            <a:r>
              <a:rPr lang="pt-BR" b="1" i="1" dirty="0" smtClean="0">
                <a:sym typeface="Wingdings" pitchFamily="2" charset="2"/>
              </a:rPr>
              <a:t></a:t>
            </a:r>
            <a:r>
              <a:rPr lang="pt-BR" b="1" i="1" dirty="0" smtClean="0"/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b="1" i="1" dirty="0" smtClean="0"/>
              <a:t>Assistência Farmacêutica </a:t>
            </a:r>
            <a:r>
              <a:rPr lang="pt-BR" b="1" i="1" dirty="0" smtClean="0">
                <a:sym typeface="Wingdings" pitchFamily="2" charset="2"/>
              </a:rPr>
              <a:t></a:t>
            </a:r>
            <a:r>
              <a:rPr lang="pt-BR" b="1" i="1" dirty="0" smtClean="0"/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b="1" i="1" dirty="0" smtClean="0"/>
              <a:t>Programa de Prevenção da Infecção causada pelo Vírus Sincicial Respiratório.</a:t>
            </a:r>
            <a:r>
              <a:rPr lang="pt-BR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0513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u="sng" smtClean="0"/>
              <a:t>Programa de Prevenção da Infecção Causada pelo Vírus Sincicial Respiratório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537075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pt-BR" sz="2500" dirty="0" smtClean="0">
                <a:cs typeface="Times New Roman" pitchFamily="18" charset="0"/>
              </a:rPr>
              <a:t>Período de aplicação – </a:t>
            </a:r>
            <a:r>
              <a:rPr lang="pt-BR" sz="2500" i="1" dirty="0" smtClean="0">
                <a:cs typeface="Times New Roman" pitchFamily="18" charset="0"/>
              </a:rPr>
              <a:t>início em abril e finaliza em agosto de cada ano.</a:t>
            </a:r>
          </a:p>
          <a:p>
            <a:pPr algn="just">
              <a:spcBef>
                <a:spcPct val="0"/>
              </a:spcBef>
            </a:pPr>
            <a:endParaRPr lang="pt-BR" sz="800" dirty="0" smtClean="0"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endParaRPr lang="pt-BR" sz="800" dirty="0" smtClean="0"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pt-BR" sz="2500" dirty="0" smtClean="0">
                <a:cs typeface="Times New Roman" pitchFamily="18" charset="0"/>
              </a:rPr>
              <a:t>Período de abertura do processo administrativo –</a:t>
            </a:r>
            <a:r>
              <a:rPr lang="pt-BR" sz="2500" i="1" dirty="0" smtClean="0">
                <a:cs typeface="Times New Roman" pitchFamily="18" charset="0"/>
              </a:rPr>
              <a:t> a partir de fevereiro de cada ano.</a:t>
            </a:r>
          </a:p>
          <a:p>
            <a:pPr algn="just">
              <a:spcBef>
                <a:spcPct val="0"/>
              </a:spcBef>
            </a:pPr>
            <a:endParaRPr lang="pt-BR" sz="800" dirty="0" smtClean="0"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endParaRPr lang="pt-BR" sz="800" dirty="0" smtClean="0"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pt-BR" sz="2500" dirty="0" smtClean="0">
                <a:cs typeface="Times New Roman" pitchFamily="18" charset="0"/>
              </a:rPr>
              <a:t>Receberão aplicação no ano corrente os processos que forem avaliados a tempo de entrar no fluxo da DIAF/DIVE para o mês de agosto.</a:t>
            </a:r>
          </a:p>
          <a:p>
            <a:pPr algn="just">
              <a:spcBef>
                <a:spcPct val="0"/>
              </a:spcBef>
            </a:pPr>
            <a:endParaRPr lang="pt-BR" sz="1000" dirty="0" smtClean="0">
              <a:cs typeface="Times New Roman" pitchFamily="18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pt-BR" sz="2500" b="1" i="1" dirty="0" err="1" smtClean="0">
                <a:cs typeface="Times New Roman" pitchFamily="18" charset="0"/>
              </a:rPr>
              <a:t>Palivizumabe</a:t>
            </a:r>
            <a:r>
              <a:rPr lang="pt-BR" sz="2500" b="1" i="1" dirty="0" smtClean="0">
                <a:cs typeface="Times New Roman" pitchFamily="18" charset="0"/>
              </a:rPr>
              <a:t> dá cobertura de 30 dias após a aplicação, portanto, os pacientes que receberem em agosto estarão protegidos até setembro.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3200" b="1" u="sng" dirty="0" smtClean="0"/>
              <a:t>Abertura do Processo Administrativo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571612"/>
            <a:ext cx="8229600" cy="4305313"/>
          </a:xfrm>
          <a:prstGeom prst="rect">
            <a:avLst/>
          </a:prstGeo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B050">
                <a:alpha val="92000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700" dirty="0" smtClean="0">
                <a:cs typeface="Times New Roman" pitchFamily="18" charset="0"/>
              </a:rPr>
              <a:t>Centro de custo da DIAF</a:t>
            </a:r>
          </a:p>
          <a:p>
            <a:pPr lvl="1" algn="just">
              <a:spcBef>
                <a:spcPct val="0"/>
              </a:spcBef>
              <a:buNone/>
            </a:pPr>
            <a:endParaRPr lang="pt-BR" sz="800" dirty="0" smtClean="0">
              <a:cs typeface="Times New Roman" pitchFamily="18" charset="0"/>
            </a:endParaRPr>
          </a:p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700" dirty="0" smtClean="0">
                <a:cs typeface="Times New Roman" pitchFamily="18" charset="0"/>
              </a:rPr>
              <a:t>Apresentar toda a documentação</a:t>
            </a:r>
          </a:p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endParaRPr lang="pt-BR" sz="800" dirty="0" smtClean="0">
              <a:cs typeface="Times New Roman" pitchFamily="18" charset="0"/>
            </a:endParaRPr>
          </a:p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700" dirty="0" smtClean="0">
                <a:cs typeface="Times New Roman" pitchFamily="18" charset="0"/>
              </a:rPr>
              <a:t>Farmacêutico deve cadastrar no </a:t>
            </a:r>
            <a:r>
              <a:rPr lang="pt-BR" sz="2700" dirty="0" err="1" smtClean="0">
                <a:cs typeface="Times New Roman" pitchFamily="18" charset="0"/>
              </a:rPr>
              <a:t>Sismedex</a:t>
            </a:r>
            <a:endParaRPr lang="pt-BR" sz="2700" dirty="0" smtClean="0">
              <a:cs typeface="Times New Roman" pitchFamily="18" charset="0"/>
            </a:endParaRPr>
          </a:p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endParaRPr lang="pt-BR" sz="800" dirty="0" smtClean="0">
              <a:cs typeface="Times New Roman" pitchFamily="18" charset="0"/>
            </a:endParaRPr>
          </a:p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700" dirty="0" smtClean="0">
                <a:cs typeface="Times New Roman" pitchFamily="18" charset="0"/>
              </a:rPr>
              <a:t>Encaminhar à DIAF no fluxo dos demais processos do CEAF</a:t>
            </a:r>
          </a:p>
          <a:p>
            <a:pPr lvl="1" algn="just">
              <a:spcBef>
                <a:spcPct val="0"/>
              </a:spcBef>
              <a:buNone/>
            </a:pPr>
            <a:endParaRPr lang="pt-BR" sz="2700" i="1" dirty="0" smtClean="0">
              <a:cs typeface="Times New Roman" pitchFamily="18" charset="0"/>
            </a:endParaRPr>
          </a:p>
          <a:p>
            <a:pPr lvl="1" algn="ctr">
              <a:spcBef>
                <a:spcPct val="0"/>
              </a:spcBef>
              <a:buNone/>
            </a:pPr>
            <a:r>
              <a:rPr lang="pt-BR" sz="2700" b="1" i="1" dirty="0" smtClean="0">
                <a:cs typeface="Times New Roman" pitchFamily="18" charset="0"/>
              </a:rPr>
              <a:t>Processos recebidos pela DIAF após a data de aplicação – pacientes receberão </a:t>
            </a:r>
            <a:r>
              <a:rPr lang="pt-BR" sz="2700" b="1" i="1" dirty="0" err="1" smtClean="0">
                <a:cs typeface="Times New Roman" pitchFamily="18" charset="0"/>
              </a:rPr>
              <a:t>Palivizumabe</a:t>
            </a:r>
            <a:r>
              <a:rPr lang="pt-BR" sz="2700" b="1" i="1" dirty="0" smtClean="0">
                <a:cs typeface="Times New Roman" pitchFamily="18" charset="0"/>
              </a:rPr>
              <a:t> somente no mês seguinte (até agosto).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t-BR" sz="3200" b="1" u="sng" dirty="0" smtClean="0"/>
              <a:t>Abertura do Processo Administrativo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142984"/>
            <a:ext cx="8229600" cy="4733941"/>
          </a:xfrm>
          <a:prstGeom prst="rect">
            <a:avLst/>
          </a:prstGeo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solidFill>
              <a:srgbClr val="00B050">
                <a:alpha val="92000"/>
              </a:srgbClr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r>
              <a:rPr lang="pt-BR" sz="2500" dirty="0" smtClean="0">
                <a:cs typeface="Times New Roman" pitchFamily="18" charset="0"/>
              </a:rPr>
              <a:t>Documentação para abertura de processo:</a:t>
            </a:r>
          </a:p>
          <a:p>
            <a:pPr lvl="1"/>
            <a:r>
              <a:rPr lang="pt-B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Ficha de cadastro (SISMEDEX);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Cópia do Cartão Nacional de Saúde (CNS);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Cópia da certidão de nascimento;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Cópia do CPF e RG do responsável;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Cópia do comprovante de residência atual;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Formulário de solicitação completamente preenchido e assinado pelo médico solicitante;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Para os pacientes cardiopatas anexar cópia do relatório médico com a descrição da cardiopatia, o grau de hipertensão pulmonar e os medicamentos utilizados. A solicitação deve ser de médico cardiologista;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Para pacientes </a:t>
            </a:r>
            <a:r>
              <a:rPr lang="pt-BR" sz="1600" dirty="0" err="1" smtClean="0">
                <a:ea typeface="+mn-ea"/>
                <a:cs typeface="+mn-cs"/>
              </a:rPr>
              <a:t>pneumopatas</a:t>
            </a:r>
            <a:r>
              <a:rPr lang="pt-BR" sz="1600" dirty="0" smtClean="0">
                <a:ea typeface="+mn-ea"/>
                <a:cs typeface="+mn-cs"/>
              </a:rPr>
              <a:t> crônicos, anexar relatório médico com diagnóstico e evolução da doença;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Receita médica;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Cópia do Relatório de alta hospitalar do berçário;</a:t>
            </a:r>
          </a:p>
          <a:p>
            <a:pPr lvl="1"/>
            <a:r>
              <a:rPr lang="pt-BR" sz="1600" dirty="0" smtClean="0">
                <a:ea typeface="+mn-ea"/>
                <a:cs typeface="+mn-cs"/>
              </a:rPr>
              <a:t>Termo de consentimento informado preenchido e assinado pelo médico solicitante e responsável pelo paciente.</a:t>
            </a:r>
          </a:p>
          <a:p>
            <a:pPr lvl="1" algn="just">
              <a:spcBef>
                <a:spcPct val="0"/>
              </a:spcBef>
              <a:buFont typeface="Arial" pitchFamily="34" charset="0"/>
              <a:buChar char="•"/>
            </a:pPr>
            <a:endParaRPr lang="pt-BR" sz="8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3200" b="1" u="sng" dirty="0" smtClean="0"/>
              <a:t>Avaliação dos Processos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4448189"/>
          </a:xfrm>
          <a:gradFill rotWithShape="0">
            <a:gsLst>
              <a:gs pos="0">
                <a:srgbClr val="00B050"/>
              </a:gs>
              <a:gs pos="50000">
                <a:srgbClr val="B9F5DB"/>
              </a:gs>
              <a:gs pos="100000">
                <a:srgbClr val="DDFAED"/>
              </a:gs>
            </a:gsLst>
            <a:lin ang="2700000" scaled="1"/>
          </a:gradFill>
          <a:ln>
            <a:solidFill>
              <a:srgbClr val="00B050">
                <a:alpha val="92155"/>
              </a:srgbClr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pt-BR" sz="2700" dirty="0" smtClean="0">
                <a:solidFill>
                  <a:srgbClr val="000000"/>
                </a:solidFill>
                <a:cs typeface="Times New Roman" pitchFamily="18" charset="0"/>
              </a:rPr>
              <a:t>Avaliação na DIAF;</a:t>
            </a:r>
          </a:p>
          <a:p>
            <a:pPr algn="just">
              <a:spcBef>
                <a:spcPct val="0"/>
              </a:spcBef>
            </a:pPr>
            <a:endParaRPr lang="pt-BR" sz="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pt-BR" sz="2700" dirty="0" smtClean="0">
                <a:solidFill>
                  <a:srgbClr val="000000"/>
                </a:solidFill>
                <a:cs typeface="Times New Roman" pitchFamily="18" charset="0"/>
              </a:rPr>
              <a:t>Processo físico será encaminhado </a:t>
            </a:r>
            <a:r>
              <a:rPr lang="pt-BR" sz="2700" b="1" dirty="0" smtClean="0">
                <a:solidFill>
                  <a:srgbClr val="000000"/>
                </a:solidFill>
                <a:cs typeface="Times New Roman" pitchFamily="18" charset="0"/>
              </a:rPr>
              <a:t>à Regional de Saúde onde será realizada a aplicação</a:t>
            </a:r>
            <a:r>
              <a:rPr lang="pt-BR" sz="2700" dirty="0" smtClean="0">
                <a:solidFill>
                  <a:srgbClr val="000000"/>
                </a:solidFill>
                <a:cs typeface="Times New Roman" pitchFamily="18" charset="0"/>
              </a:rPr>
              <a:t>, para seu arquivamento.</a:t>
            </a:r>
          </a:p>
          <a:p>
            <a:pPr algn="ctr">
              <a:spcBef>
                <a:spcPct val="0"/>
              </a:spcBef>
              <a:buNone/>
            </a:pPr>
            <a:r>
              <a:rPr lang="pt-BR" sz="2500" b="1" i="1" dirty="0" smtClean="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pt-BR" sz="2500" b="1" i="1" u="sng" dirty="0" smtClean="0">
                <a:solidFill>
                  <a:srgbClr val="000000"/>
                </a:solidFill>
                <a:cs typeface="Times New Roman" pitchFamily="18" charset="0"/>
              </a:rPr>
              <a:t>O processo não vai retornar ao local de abertura do processo (município de residência)</a:t>
            </a:r>
          </a:p>
          <a:p>
            <a:pPr algn="ctr">
              <a:spcBef>
                <a:spcPct val="0"/>
              </a:spcBef>
              <a:buNone/>
            </a:pPr>
            <a:endParaRPr lang="pt-BR" sz="25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pt-BR" sz="2700" dirty="0" smtClean="0">
                <a:solidFill>
                  <a:srgbClr val="000000"/>
                </a:solidFill>
                <a:cs typeface="Times New Roman" pitchFamily="18" charset="0"/>
              </a:rPr>
              <a:t>Processos indeferidos – farmacêutico da Regional deverá fazer o contato informando ao paciente/responsável sobre a situação do processo.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 w="19050" algn="ctr">
          <a:solidFill>
            <a:srgbClr val="FF0000"/>
          </a:solidFill>
          <a:miter lim="800000"/>
          <a:headEnd/>
          <a:tailEnd/>
        </a:ln>
        <a:effectLst>
          <a:outerShdw dist="107763" dir="2700000" algn="ctr" rotWithShape="0">
            <a:schemeClr val="bg2">
              <a:alpha val="50000"/>
            </a:schemeClr>
          </a:outerShdw>
        </a:effectLst>
      </a:spPr>
      <a:bodyPr/>
      <a:lstStyle>
        <a:defPPr>
          <a:spcBef>
            <a:spcPct val="50000"/>
          </a:spcBef>
          <a:defRPr sz="2800" b="1">
            <a:solidFill>
              <a:srgbClr val="FF0000"/>
            </a:solidFill>
            <a:latin typeface="Tahoma" pitchFamily="34" charset="0"/>
            <a:cs typeface="Times New Roman" pitchFamily="18" charset="0"/>
          </a:defRPr>
        </a:defPPr>
      </a:lstStyle>
    </a:tx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5662</TotalTime>
  <Words>1768</Words>
  <Application>Microsoft Office PowerPoint</Application>
  <PresentationFormat>Apresentação na tela (4:3)</PresentationFormat>
  <Paragraphs>200</Paragraphs>
  <Slides>24</Slides>
  <Notes>18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0" baseType="lpstr">
      <vt:lpstr>Arial</vt:lpstr>
      <vt:lpstr>Arial Black</vt:lpstr>
      <vt:lpstr>Times New Roman</vt:lpstr>
      <vt:lpstr>Wingdings</vt:lpstr>
      <vt:lpstr>Estrutura padrão</vt:lpstr>
      <vt:lpstr>CorelPhotoPaint.Image.10</vt:lpstr>
      <vt:lpstr>Slide 1</vt:lpstr>
      <vt:lpstr>  Programa de Prevenção da Infecção Causada pelo Vírus Sincicial Respiratório  PALIVIZUMABE  </vt:lpstr>
      <vt:lpstr>Programa de Prevenção da Infecção Causada pelo Vírus Sincicial Respiratório</vt:lpstr>
      <vt:lpstr>Programa de Prevenção da Infecção Causada pelo Vírus Sincicial Respiratório</vt:lpstr>
      <vt:lpstr>Programa de Prevenção da Infecção Causada pelo Vírus Sincicial Respiratório</vt:lpstr>
      <vt:lpstr>Programa de Prevenção da Infecção Causada pelo Vírus Sincicial Respiratório</vt:lpstr>
      <vt:lpstr>Abertura do Processo Administrativo</vt:lpstr>
      <vt:lpstr>Abertura do Processo Administrativo</vt:lpstr>
      <vt:lpstr>Avaliação dos Processos</vt:lpstr>
      <vt:lpstr>Envio de Palivizumabe à Regional de Saúde</vt:lpstr>
      <vt:lpstr>Envio de Palivizumabe à Regional de Saúde</vt:lpstr>
      <vt:lpstr>Envio de Palivizumabe ao local de aplicação</vt:lpstr>
      <vt:lpstr>Aplicação de Palivizumabe</vt:lpstr>
      <vt:lpstr>Programa de Prevenção da Infecção Causada pelo Vírus Sincicial Respiratório</vt:lpstr>
      <vt:lpstr>Programa de Prevenção da Infecção Causada pelo Vírus Sincicial Respiratório</vt:lpstr>
      <vt:lpstr>Programa de Prevenção da Infecção Causada pelo Vírus Sincicial Respiratório</vt:lpstr>
      <vt:lpstr>Programa de Prevenção da Infecção Causada pelo Vírus Sincicial Respiratório</vt:lpstr>
      <vt:lpstr>Programa de Prevenção da Infecção Causada pelo Vírus Sincicial Respiratório</vt:lpstr>
      <vt:lpstr>Programa de Prevenção da Infecção Causada pelo Vírus Sincicial Respiratório</vt:lpstr>
      <vt:lpstr>Planilha mensal de Palivizumabe</vt:lpstr>
      <vt:lpstr>Conferência da Planilha – Controle de Estoque</vt:lpstr>
      <vt:lpstr>Conferência da Planilha – Controle de Estoque</vt:lpstr>
      <vt:lpstr>Programa de Prevenção da Infecção Causada pelo Vírus Sincicial Respiratório</vt:lpstr>
      <vt:lpstr> </vt:lpstr>
    </vt:vector>
  </TitlesOfParts>
  <Company>SPG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SPG</dc:creator>
  <cp:lastModifiedBy>cunhaaae</cp:lastModifiedBy>
  <cp:revision>491</cp:revision>
  <dcterms:created xsi:type="dcterms:W3CDTF">2007-11-07T20:16:34Z</dcterms:created>
  <dcterms:modified xsi:type="dcterms:W3CDTF">2012-03-29T21:33:30Z</dcterms:modified>
</cp:coreProperties>
</file>