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notesSlides/notesSlide1.xml" ContentType="application/vnd.openxmlformats-officedocument.presentationml.notesSlide+xml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notesSlides/notesSlide2.xml" ContentType="application/vnd.openxmlformats-officedocument.presentationml.notesSlide+xml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notesSlides/notesSlide3.xml" ContentType="application/vnd.openxmlformats-officedocument.presentationml.notesSlide+xml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notesSlides/notesSlide4.xml" ContentType="application/vnd.openxmlformats-officedocument.presentationml.notesSlide+xml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notesSlides/notesSlide5.xml" ContentType="application/vnd.openxmlformats-officedocument.presentationml.notesSlide+xml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notesSlides/notesSlide6.xml" ContentType="application/vnd.openxmlformats-officedocument.presentationml.notesSlide+xml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notesSlides/notesSlide7.xml" ContentType="application/vnd.openxmlformats-officedocument.presentationml.notesSlide+xml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notesSlides/notesSlide8.xml" ContentType="application/vnd.openxmlformats-officedocument.presentationml.notesSlide+xml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notesSlides/notesSlide9.xml" ContentType="application/vnd.openxmlformats-officedocument.presentationml.notesSlide+xml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notesSlides/notesSlide10.xml" ContentType="application/vnd.openxmlformats-officedocument.presentationml.notesSlide+xml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notesSlides/notesSlide11.xml" ContentType="application/vnd.openxmlformats-officedocument.presentationml.notesSlide+xml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notesSlides/notesSlide12.xml" ContentType="application/vnd.openxmlformats-officedocument.presentationml.notesSlide+xml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3" r:id="rId2"/>
    <p:sldId id="257" r:id="rId3"/>
    <p:sldId id="275" r:id="rId4"/>
    <p:sldId id="284" r:id="rId5"/>
    <p:sldId id="285" r:id="rId6"/>
    <p:sldId id="286" r:id="rId7"/>
    <p:sldId id="282" r:id="rId8"/>
    <p:sldId id="293" r:id="rId9"/>
    <p:sldId id="311" r:id="rId10"/>
    <p:sldId id="308" r:id="rId11"/>
    <p:sldId id="310" r:id="rId12"/>
    <p:sldId id="290" r:id="rId13"/>
    <p:sldId id="297" r:id="rId14"/>
    <p:sldId id="298" r:id="rId15"/>
    <p:sldId id="300" r:id="rId16"/>
    <p:sldId id="303" r:id="rId17"/>
    <p:sldId id="312" r:id="rId18"/>
    <p:sldId id="302" r:id="rId19"/>
    <p:sldId id="304" r:id="rId20"/>
    <p:sldId id="306" r:id="rId21"/>
    <p:sldId id="307" r:id="rId22"/>
    <p:sldId id="305" r:id="rId23"/>
    <p:sldId id="313" r:id="rId24"/>
    <p:sldId id="288" r:id="rId25"/>
  </p:sldIdLst>
  <p:sldSz cx="9144000" cy="6858000" type="screen4x3"/>
  <p:notesSz cx="6638925" cy="984885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85B400"/>
    <a:srgbClr val="FFCC99"/>
    <a:srgbClr val="99FF99"/>
    <a:srgbClr val="99CCFF"/>
    <a:srgbClr val="66FF66"/>
    <a:srgbClr val="A50021"/>
    <a:srgbClr val="66FF99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24" autoAdjust="0"/>
  </p:normalViewPr>
  <p:slideViewPr>
    <p:cSldViewPr>
      <p:cViewPr varScale="1">
        <p:scale>
          <a:sx n="89" d="100"/>
          <a:sy n="89" d="100"/>
        </p:scale>
        <p:origin x="-1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655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60788" y="0"/>
            <a:ext cx="287655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C993D-1115-4CB6-9120-22CA08FBA14D}" type="datetimeFigureOut">
              <a:rPr lang="pt-BR" smtClean="0"/>
              <a:pPr/>
              <a:t>23/01/13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63575" y="4678363"/>
            <a:ext cx="5311775" cy="4432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55138"/>
            <a:ext cx="2876550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60788" y="9355138"/>
            <a:ext cx="2876550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E443E-D7D0-445E-AC73-0E2A0586D99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938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21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23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289-8BEE-4322-9669-F7F3DE5EA3E1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85FB3-C737-4292-B6FA-7E62DCB3D332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B2495-1534-45C3-84DA-960E34494619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A328D-4FD0-4CCF-8E1B-CC3A8396B8D3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F9B32-1451-43D9-9918-4DFE38DCB474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B4BFD-BA03-4BF0-BD18-44E5CDBB9BE0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540E5-A39E-473C-B139-431670886ED0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F4DCE-369B-4F6E-8358-66402609617F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3E140-A864-4BFC-B43B-6871778C325E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5E9C6-21CD-4FD3-A109-84B1CB96013E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C469D-06F2-480C-912E-998B5F7D0196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25943-FD0A-4B52-8B5C-1D8D81CC5979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F2D7A-65B4-45F4-956F-E09F55DC1A77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790764A1-0692-43AB-B405-CFF1ED402BC3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png"/><Relationship Id="rId7" Type="http://schemas.openxmlformats.org/officeDocument/2006/relationships/oleObject" Target="../embeddings/oleObject3.bin"/><Relationship Id="rId8" Type="http://schemas.openxmlformats.org/officeDocument/2006/relationships/oleObject" Target="../embeddings/oleObject4.bin"/><Relationship Id="rId9" Type="http://schemas.openxmlformats.org/officeDocument/2006/relationships/image" Target="../media/image3.png"/><Relationship Id="rId10" Type="http://schemas.openxmlformats.org/officeDocument/2006/relationships/image" Target="../media/image4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4" Type="http://schemas.openxmlformats.org/officeDocument/2006/relationships/image" Target="../media/image1.png"/><Relationship Id="rId5" Type="http://schemas.openxmlformats.org/officeDocument/2006/relationships/oleObject" Target="../embeddings/oleObject26.bin"/><Relationship Id="rId6" Type="http://schemas.openxmlformats.org/officeDocument/2006/relationships/image" Target="../media/image2.png"/><Relationship Id="rId7" Type="http://schemas.openxmlformats.org/officeDocument/2006/relationships/oleObject" Target="../embeddings/oleObject27.bin"/><Relationship Id="rId8" Type="http://schemas.openxmlformats.org/officeDocument/2006/relationships/oleObject" Target="../embeddings/oleObject28.bin"/><Relationship Id="rId9" Type="http://schemas.openxmlformats.org/officeDocument/2006/relationships/image" Target="../media/image3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4" Type="http://schemas.openxmlformats.org/officeDocument/2006/relationships/image" Target="../media/image1.png"/><Relationship Id="rId5" Type="http://schemas.openxmlformats.org/officeDocument/2006/relationships/oleObject" Target="../embeddings/oleObject30.bin"/><Relationship Id="rId6" Type="http://schemas.openxmlformats.org/officeDocument/2006/relationships/image" Target="../media/image2.png"/><Relationship Id="rId7" Type="http://schemas.openxmlformats.org/officeDocument/2006/relationships/oleObject" Target="../embeddings/oleObject31.bin"/><Relationship Id="rId8" Type="http://schemas.openxmlformats.org/officeDocument/2006/relationships/oleObject" Target="../embeddings/oleObject32.bin"/><Relationship Id="rId9" Type="http://schemas.openxmlformats.org/officeDocument/2006/relationships/image" Target="../media/image3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33.bin"/><Relationship Id="rId5" Type="http://schemas.openxmlformats.org/officeDocument/2006/relationships/image" Target="../media/image1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34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35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36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37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38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39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40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41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42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43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44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45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46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47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48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49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50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51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52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53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54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55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2.bin"/><Relationship Id="rId12" Type="http://schemas.openxmlformats.org/officeDocument/2006/relationships/image" Target="../media/image12.png"/><Relationship Id="rId13" Type="http://schemas.openxmlformats.org/officeDocument/2006/relationships/image" Target="../media/image13.jpeg"/><Relationship Id="rId14" Type="http://schemas.openxmlformats.org/officeDocument/2006/relationships/image" Target="../media/image14.jpeg"/><Relationship Id="rId15" Type="http://schemas.openxmlformats.org/officeDocument/2006/relationships/image" Target="../media/image15.jpeg"/><Relationship Id="rId16" Type="http://schemas.openxmlformats.org/officeDocument/2006/relationships/image" Target="../media/image16.jpeg"/><Relationship Id="rId17" Type="http://schemas.openxmlformats.org/officeDocument/2006/relationships/image" Target="../media/image17.jpeg"/><Relationship Id="rId18" Type="http://schemas.openxmlformats.org/officeDocument/2006/relationships/image" Target="../media/image18.jpeg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56.bin"/><Relationship Id="rId4" Type="http://schemas.openxmlformats.org/officeDocument/2006/relationships/image" Target="../media/image2.png"/><Relationship Id="rId5" Type="http://schemas.openxmlformats.org/officeDocument/2006/relationships/oleObject" Target="../embeddings/oleObject57.bin"/><Relationship Id="rId6" Type="http://schemas.openxmlformats.org/officeDocument/2006/relationships/oleObject" Target="../embeddings/oleObject58.bin"/><Relationship Id="rId7" Type="http://schemas.openxmlformats.org/officeDocument/2006/relationships/oleObject" Target="../embeddings/oleObject59.bin"/><Relationship Id="rId8" Type="http://schemas.openxmlformats.org/officeDocument/2006/relationships/image" Target="../media/image1.png"/><Relationship Id="rId9" Type="http://schemas.openxmlformats.org/officeDocument/2006/relationships/oleObject" Target="../embeddings/oleObject60.bin"/><Relationship Id="rId10" Type="http://schemas.openxmlformats.org/officeDocument/2006/relationships/oleObject" Target="../embeddings/oleObject6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5.png"/><Relationship Id="rId7" Type="http://schemas.openxmlformats.org/officeDocument/2006/relationships/image" Target="../media/image6.wmf"/><Relationship Id="rId8" Type="http://schemas.openxmlformats.org/officeDocument/2006/relationships/oleObject" Target="../embeddings/oleObject6.bin"/><Relationship Id="rId9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2.png"/><Relationship Id="rId5" Type="http://schemas.openxmlformats.org/officeDocument/2006/relationships/oleObject" Target="../embeddings/oleObject8.bin"/><Relationship Id="rId6" Type="http://schemas.openxmlformats.org/officeDocument/2006/relationships/oleObject" Target="../embeddings/oleObject9.bin"/><Relationship Id="rId7" Type="http://schemas.openxmlformats.org/officeDocument/2006/relationships/image" Target="../media/image10.jpeg"/><Relationship Id="rId8" Type="http://schemas.openxmlformats.org/officeDocument/2006/relationships/image" Target="../media/image11.jpe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.png"/><Relationship Id="rId5" Type="http://schemas.openxmlformats.org/officeDocument/2006/relationships/oleObject" Target="../embeddings/oleObject11.bin"/><Relationship Id="rId6" Type="http://schemas.openxmlformats.org/officeDocument/2006/relationships/image" Target="../media/image2.png"/><Relationship Id="rId7" Type="http://schemas.openxmlformats.org/officeDocument/2006/relationships/oleObject" Target="../embeddings/oleObject12.bin"/><Relationship Id="rId8" Type="http://schemas.openxmlformats.org/officeDocument/2006/relationships/oleObject" Target="../embeddings/oleObject13.bin"/><Relationship Id="rId9" Type="http://schemas.openxmlformats.org/officeDocument/2006/relationships/image" Target="../media/image3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1.png"/><Relationship Id="rId5" Type="http://schemas.openxmlformats.org/officeDocument/2006/relationships/oleObject" Target="../embeddings/oleObject15.bin"/><Relationship Id="rId6" Type="http://schemas.openxmlformats.org/officeDocument/2006/relationships/image" Target="../media/image2.png"/><Relationship Id="rId7" Type="http://schemas.openxmlformats.org/officeDocument/2006/relationships/oleObject" Target="../embeddings/oleObject16.bin"/><Relationship Id="rId8" Type="http://schemas.openxmlformats.org/officeDocument/2006/relationships/oleObject" Target="../embeddings/oleObject17.bin"/><Relationship Id="rId9" Type="http://schemas.openxmlformats.org/officeDocument/2006/relationships/image" Target="../media/image3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wmf"/><Relationship Id="rId5" Type="http://schemas.openxmlformats.org/officeDocument/2006/relationships/slide" Target="slide19.xml"/><Relationship Id="rId6" Type="http://schemas.openxmlformats.org/officeDocument/2006/relationships/slide" Target="slide20.xml"/><Relationship Id="rId7" Type="http://schemas.openxmlformats.org/officeDocument/2006/relationships/slide" Target="slide8.xml"/><Relationship Id="rId8" Type="http://schemas.openxmlformats.org/officeDocument/2006/relationships/slide" Target="slide15.xml"/><Relationship Id="rId9" Type="http://schemas.openxmlformats.org/officeDocument/2006/relationships/slide" Target="slide11.xml"/><Relationship Id="rId10" Type="http://schemas.openxmlformats.org/officeDocument/2006/relationships/oleObject" Target="../embeddings/oleObject18.bin"/><Relationship Id="rId11" Type="http://schemas.openxmlformats.org/officeDocument/2006/relationships/image" Target="../media/image2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9.bin"/><Relationship Id="rId5" Type="http://schemas.openxmlformats.org/officeDocument/2006/relationships/image" Target="../media/image1.png"/><Relationship Id="rId6" Type="http://schemas.openxmlformats.org/officeDocument/2006/relationships/oleObject" Target="../embeddings/oleObject20.bin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image" Target="../media/image1.png"/><Relationship Id="rId5" Type="http://schemas.openxmlformats.org/officeDocument/2006/relationships/oleObject" Target="../embeddings/oleObject22.bin"/><Relationship Id="rId6" Type="http://schemas.openxmlformats.org/officeDocument/2006/relationships/image" Target="../media/image2.png"/><Relationship Id="rId7" Type="http://schemas.openxmlformats.org/officeDocument/2006/relationships/oleObject" Target="../embeddings/oleObject23.bin"/><Relationship Id="rId8" Type="http://schemas.openxmlformats.org/officeDocument/2006/relationships/oleObject" Target="../embeddings/oleObject24.bin"/><Relationship Id="rId9" Type="http://schemas.openxmlformats.org/officeDocument/2006/relationships/image" Target="../media/image3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5" name="CorelPhotoPaint.Image.10" r:id="rId3" imgW="1028571" imgH="800000" progId="">
                  <p:embed/>
                </p:oleObj>
              </mc:Choice>
              <mc:Fallback>
                <p:oleObj name="CorelPhotoPaint.Image.10" r:id="rId3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117475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6" name="CorelPhotoPaint.Image.10" r:id="rId5" imgW="1638095" imgH="314286" progId="">
                  <p:embed/>
                </p:oleObj>
              </mc:Choice>
              <mc:Fallback>
                <p:oleObj name="CorelPhotoPaint.Image.10" r:id="rId5" imgW="1638095" imgH="314286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7" name="CorelPhotoPaint.Image.10" r:id="rId7" imgW="1638095" imgH="314286" progId="">
                  <p:embed/>
                </p:oleObj>
              </mc:Choice>
              <mc:Fallback>
                <p:oleObj name="CorelPhotoPaint.Image.10" r:id="rId7" imgW="1638095" imgH="314286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27738"/>
                        <a:ext cx="9144000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0" y="6072188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8" name="CorelPhotoPaint.Image.10" r:id="rId8" imgW="1638095" imgH="314286" progId="">
                  <p:embed/>
                </p:oleObj>
              </mc:Choice>
              <mc:Fallback>
                <p:oleObj name="CorelPhotoPaint.Image.10" r:id="rId8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72188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714375" y="3214688"/>
            <a:ext cx="8072438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 DE ATENÇÃO À SAÚDE </a:t>
            </a:r>
          </a:p>
          <a:p>
            <a:pPr>
              <a:defRPr/>
            </a:pPr>
            <a:r>
              <a:rPr lang="pt-B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 SANTA CATARINA</a:t>
            </a:r>
            <a:endParaRPr lang="pt-BR" dirty="0"/>
          </a:p>
        </p:txBody>
      </p:sp>
      <p:pic>
        <p:nvPicPr>
          <p:cNvPr id="2055" name="Picture 8" descr="C:\Users\Baltazarmlf\Pictures\SUS.b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:\Documents and Settings\padrao\Meus documentos\GESTÃO DA CLINICA NAS RAS - SIRÍO LIBANÊS\LOGOMARCAS DIVERSAS DE SC_RAS_MAPAS\JPG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81300" y="285750"/>
            <a:ext cx="40354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7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CorelPhotoPaint.Image.10" r:id="rId3" imgW="1028571" imgH="800000" progId="">
                  <p:embed/>
                </p:oleObj>
              </mc:Choice>
              <mc:Fallback>
                <p:oleObj name="CorelPhotoPaint.Image.10" r:id="rId3" imgW="1028571" imgH="8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117475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CorelPhotoPaint.Image.10" r:id="rId5" imgW="1638095" imgH="314286" progId="">
                  <p:embed/>
                </p:oleObj>
              </mc:Choice>
              <mc:Fallback>
                <p:oleObj name="CorelPhotoPaint.Image.10" r:id="rId5" imgW="1638095" imgH="3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CorelPhotoPaint.Image.10" r:id="rId7" imgW="1638095" imgH="314286" progId="">
                  <p:embed/>
                </p:oleObj>
              </mc:Choice>
              <mc:Fallback>
                <p:oleObj name="CorelPhotoPaint.Image.10" r:id="rId7" imgW="1638095" imgH="3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27738"/>
                        <a:ext cx="9144000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0" y="6072188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CorelPhotoPaint.Image.10" r:id="rId8" imgW="1638095" imgH="314286" progId="">
                  <p:embed/>
                </p:oleObj>
              </mc:Choice>
              <mc:Fallback>
                <p:oleObj name="CorelPhotoPaint.Image.10" r:id="rId8" imgW="1638095" imgH="3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72188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14313" y="5786438"/>
            <a:ext cx="8929687" cy="142875"/>
          </a:xfrm>
          <a:prstGeom prst="rect">
            <a:avLst/>
          </a:prstGeom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defRPr/>
            </a:pPr>
            <a:endParaRPr lang="pt-BR" sz="2000" kern="0">
              <a:latin typeface="+mn-lt"/>
              <a:cs typeface="ＭＳ Ｐゴシック" charset="0"/>
            </a:endParaRPr>
          </a:p>
          <a:p>
            <a:pPr marL="342900" indent="-342900" algn="l">
              <a:spcBef>
                <a:spcPct val="20000"/>
              </a:spcBef>
              <a:defRPr/>
            </a:pPr>
            <a:endParaRPr lang="pt-BR" sz="4400" b="1" kern="0">
              <a:solidFill>
                <a:srgbClr val="FF0000"/>
              </a:solidFill>
              <a:latin typeface="+mn-lt"/>
              <a:cs typeface="ＭＳ Ｐゴシック" charset="0"/>
            </a:endParaRPr>
          </a:p>
        </p:txBody>
      </p:sp>
      <p:sp>
        <p:nvSpPr>
          <p:cNvPr id="8" name="Rectangle 45"/>
          <p:cNvSpPr txBox="1">
            <a:spLocks noChangeArrowheads="1"/>
          </p:cNvSpPr>
          <p:nvPr/>
        </p:nvSpPr>
        <p:spPr bwMode="auto">
          <a:xfrm>
            <a:off x="2214563" y="0"/>
            <a:ext cx="5572125" cy="85725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2600" b="1" kern="0" dirty="0">
                <a:solidFill>
                  <a:schemeClr val="tx2"/>
                </a:solidFill>
                <a:latin typeface="+mj-lt"/>
                <a:cs typeface="ＭＳ Ｐゴシック" charset="0"/>
              </a:rPr>
              <a:t>SITUAÇÃO EM </a:t>
            </a:r>
            <a:r>
              <a:rPr lang="pt-BR" sz="2600" b="1" kern="0" dirty="0" smtClean="0">
                <a:solidFill>
                  <a:schemeClr val="tx2"/>
                </a:solidFill>
                <a:latin typeface="+mj-lt"/>
                <a:cs typeface="ＭＳ Ｐゴシック" charset="0"/>
              </a:rPr>
              <a:t>SC </a:t>
            </a:r>
            <a:r>
              <a:rPr lang="pt-BR" sz="2600" b="1" kern="0" dirty="0" smtClean="0">
                <a:solidFill>
                  <a:schemeClr val="tx2"/>
                </a:solidFill>
                <a:latin typeface="+mj-lt"/>
                <a:cs typeface="ＭＳ Ｐゴシック" charset="0"/>
              </a:rPr>
              <a:t>2012/</a:t>
            </a:r>
            <a:r>
              <a:rPr lang="pt-BR" sz="2600" b="1" kern="0" dirty="0" smtClean="0">
                <a:solidFill>
                  <a:schemeClr val="tx2"/>
                </a:solidFill>
                <a:latin typeface="+mj-lt"/>
                <a:cs typeface="ＭＳ Ｐゴシック" charset="0"/>
              </a:rPr>
              <a:t>2013</a:t>
            </a:r>
            <a:endParaRPr lang="pt-BR" sz="2600" kern="0" dirty="0">
              <a:solidFill>
                <a:schemeClr val="tx2"/>
              </a:solidFill>
              <a:latin typeface="+mj-lt"/>
              <a:cs typeface="ＭＳ Ｐゴシック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0" y="1313384"/>
          <a:ext cx="9144000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8033"/>
                <a:gridCol w="6145967"/>
              </a:tblGrid>
              <a:tr h="452565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REDE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SITUAÇÃO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092051">
                <a:tc>
                  <a:txBody>
                    <a:bodyPr/>
                    <a:lstStyle/>
                    <a:p>
                      <a:endParaRPr lang="pt-BR" sz="2000" dirty="0" smtClean="0"/>
                    </a:p>
                    <a:p>
                      <a:endParaRPr lang="pt-BR" sz="2000" dirty="0" smtClean="0"/>
                    </a:p>
                    <a:p>
                      <a:endParaRPr lang="pt-BR" sz="2000" dirty="0" smtClean="0"/>
                    </a:p>
                    <a:p>
                      <a:pPr algn="ctr"/>
                      <a:endParaRPr lang="pt-BR" sz="2000" dirty="0" smtClean="0"/>
                    </a:p>
                    <a:p>
                      <a:pPr algn="ctr"/>
                      <a:r>
                        <a:rPr lang="pt-BR" sz="2000" dirty="0" smtClean="0"/>
                        <a:t>Rede de Atenção às Urgências e Emergências</a:t>
                      </a:r>
                    </a:p>
                    <a:p>
                      <a:pPr algn="ctr"/>
                      <a:r>
                        <a:rPr lang="pt-BR" sz="2000" b="1" dirty="0" smtClean="0"/>
                        <a:t>-RUE-</a:t>
                      </a:r>
                      <a:endParaRPr lang="pt-BR" sz="2000" b="1" dirty="0"/>
                    </a:p>
                  </a:txBody>
                  <a:tcPr>
                    <a:solidFill>
                      <a:schemeClr val="accent5">
                        <a:alpha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pt-BR" sz="2000" b="1" baseline="0" dirty="0" smtClean="0"/>
                    </a:p>
                    <a:p>
                      <a:pPr algn="just"/>
                      <a:r>
                        <a:rPr lang="pt-BR" sz="2200" b="1" baseline="0" dirty="0" smtClean="0"/>
                        <a:t> </a:t>
                      </a:r>
                      <a:r>
                        <a:rPr lang="pt-BR" sz="2000" b="0" baseline="0" dirty="0" smtClean="0"/>
                        <a:t>- Portaria nº 1.375 de 3 de  Julho de 2012: implementação das ações do </a:t>
                      </a:r>
                      <a:r>
                        <a:rPr lang="pt-BR" sz="2000" b="0" baseline="0" dirty="0" err="1" smtClean="0"/>
                        <a:t>QualiSUS-Rede</a:t>
                      </a:r>
                      <a:r>
                        <a:rPr lang="pt-BR" sz="2000" b="0" baseline="0" smtClean="0"/>
                        <a:t>  </a:t>
                      </a:r>
                      <a:r>
                        <a:rPr lang="pt-BR" sz="2000" b="0" baseline="0" dirty="0" smtClean="0"/>
                        <a:t>R$14.146.999,52.</a:t>
                      </a:r>
                    </a:p>
                    <a:p>
                      <a:pPr algn="just"/>
                      <a:endParaRPr lang="pt-BR" sz="2000" b="0" baseline="0" dirty="0" smtClean="0"/>
                    </a:p>
                    <a:p>
                      <a:pPr algn="just">
                        <a:buFontTx/>
                        <a:buChar char="-"/>
                      </a:pPr>
                      <a:r>
                        <a:rPr lang="pt-BR" sz="2000" b="0" baseline="0" dirty="0" smtClean="0"/>
                        <a:t>Portaria nº 2.011, de 14 de setembro de 2012: aprova a Etapa I do plano de ação da RAU-  R$ 59.050.336,88 + R$19.771.766,88.</a:t>
                      </a:r>
                    </a:p>
                    <a:p>
                      <a:pPr algn="just">
                        <a:buFontTx/>
                        <a:buChar char="-"/>
                      </a:pPr>
                      <a:endParaRPr lang="pt-BR" sz="2000" b="0" baseline="0" dirty="0" smtClean="0"/>
                    </a:p>
                    <a:p>
                      <a:pPr algn="just">
                        <a:buFontTx/>
                        <a:buChar char="-"/>
                      </a:pPr>
                      <a:r>
                        <a:rPr lang="pt-BR" sz="2000" b="0" baseline="0" dirty="0" smtClean="0"/>
                        <a:t>Portaria nº 2.541 de 8 de novembro de 2012: aprova a Etapa II do plano de ação da RAU –SC – R$ 74.490.459,38 + R$ 25.284.241,88</a:t>
                      </a:r>
                    </a:p>
                    <a:p>
                      <a:pPr algn="just"/>
                      <a:endParaRPr lang="pt-BR" sz="2000" b="1" baseline="0" dirty="0" smtClean="0"/>
                    </a:p>
                    <a:p>
                      <a:pPr algn="just"/>
                      <a:endParaRPr lang="pt-BR" sz="2000" b="1" baseline="0" dirty="0" smtClean="0"/>
                    </a:p>
                    <a:p>
                      <a:pPr algn="just"/>
                      <a:endParaRPr lang="pt-BR" sz="2000" b="1" dirty="0"/>
                    </a:p>
                  </a:txBody>
                  <a:tcPr>
                    <a:solidFill>
                      <a:schemeClr val="accent5">
                        <a:alpha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5379" name="Picture 8" descr="C:\Users\Baltazarmlf\Pictures\SUS.b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2009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7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3" name="CorelPhotoPaint.Image.10" r:id="rId3" imgW="1028571" imgH="800000" progId="">
                  <p:embed/>
                </p:oleObj>
              </mc:Choice>
              <mc:Fallback>
                <p:oleObj name="CorelPhotoPaint.Image.10" r:id="rId3" imgW="1028571" imgH="8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117475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4" name="CorelPhotoPaint.Image.10" r:id="rId5" imgW="1638095" imgH="314286" progId="">
                  <p:embed/>
                </p:oleObj>
              </mc:Choice>
              <mc:Fallback>
                <p:oleObj name="CorelPhotoPaint.Image.10" r:id="rId5" imgW="1638095" imgH="3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5" name="CorelPhotoPaint.Image.10" r:id="rId7" imgW="1638095" imgH="314286" progId="">
                  <p:embed/>
                </p:oleObj>
              </mc:Choice>
              <mc:Fallback>
                <p:oleObj name="CorelPhotoPaint.Image.10" r:id="rId7" imgW="1638095" imgH="3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27738"/>
                        <a:ext cx="9144000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0" y="6072188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6" name="CorelPhotoPaint.Image.10" r:id="rId8" imgW="1638095" imgH="314286" progId="">
                  <p:embed/>
                </p:oleObj>
              </mc:Choice>
              <mc:Fallback>
                <p:oleObj name="CorelPhotoPaint.Image.10" r:id="rId8" imgW="1638095" imgH="3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72188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14313" y="5786438"/>
            <a:ext cx="8929687" cy="142875"/>
          </a:xfrm>
          <a:prstGeom prst="rect">
            <a:avLst/>
          </a:prstGeom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defRPr/>
            </a:pPr>
            <a:endParaRPr lang="pt-BR" sz="2000" kern="0">
              <a:latin typeface="+mn-lt"/>
              <a:cs typeface="ＭＳ Ｐゴシック" charset="0"/>
            </a:endParaRPr>
          </a:p>
          <a:p>
            <a:pPr marL="342900" indent="-342900" algn="l">
              <a:spcBef>
                <a:spcPct val="20000"/>
              </a:spcBef>
              <a:defRPr/>
            </a:pPr>
            <a:endParaRPr lang="pt-BR" sz="4400" b="1" kern="0">
              <a:solidFill>
                <a:srgbClr val="FF0000"/>
              </a:solidFill>
              <a:latin typeface="+mn-lt"/>
              <a:cs typeface="ＭＳ Ｐゴシック" charset="0"/>
            </a:endParaRPr>
          </a:p>
        </p:txBody>
      </p:sp>
      <p:sp>
        <p:nvSpPr>
          <p:cNvPr id="8" name="Rectangle 45"/>
          <p:cNvSpPr txBox="1">
            <a:spLocks noChangeArrowheads="1"/>
          </p:cNvSpPr>
          <p:nvPr/>
        </p:nvSpPr>
        <p:spPr bwMode="auto">
          <a:xfrm>
            <a:off x="2214563" y="0"/>
            <a:ext cx="5572125" cy="85725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2600" b="1" kern="0" dirty="0" smtClean="0">
                <a:solidFill>
                  <a:schemeClr val="tx2"/>
                </a:solidFill>
                <a:latin typeface="+mj-lt"/>
                <a:cs typeface="ＭＳ Ｐゴシック" charset="0"/>
              </a:rPr>
              <a:t>Regi</a:t>
            </a:r>
            <a:r>
              <a:rPr lang="pt-BR" sz="2600" b="1" kern="0" dirty="0" smtClean="0">
                <a:solidFill>
                  <a:schemeClr val="tx2"/>
                </a:solidFill>
                <a:latin typeface="+mj-lt"/>
                <a:cs typeface="ＭＳ Ｐゴシック" charset="0"/>
              </a:rPr>
              <a:t>ão Metropolitana</a:t>
            </a:r>
            <a:endParaRPr lang="pt-BR" sz="2600" kern="0" dirty="0">
              <a:solidFill>
                <a:schemeClr val="tx2"/>
              </a:solidFill>
              <a:latin typeface="+mj-lt"/>
              <a:cs typeface="ＭＳ Ｐゴシック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749943"/>
              </p:ext>
            </p:extLst>
          </p:nvPr>
        </p:nvGraphicFramePr>
        <p:xfrm>
          <a:off x="0" y="1313384"/>
          <a:ext cx="9144000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8033"/>
                <a:gridCol w="6145967"/>
              </a:tblGrid>
              <a:tr h="452565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REDE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SITUAÇÃO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092051">
                <a:tc>
                  <a:txBody>
                    <a:bodyPr/>
                    <a:lstStyle/>
                    <a:p>
                      <a:endParaRPr lang="pt-BR" sz="2000" dirty="0" smtClean="0"/>
                    </a:p>
                    <a:p>
                      <a:endParaRPr lang="pt-BR" sz="2000" dirty="0" smtClean="0"/>
                    </a:p>
                    <a:p>
                      <a:endParaRPr lang="pt-BR" sz="2000" dirty="0" smtClean="0"/>
                    </a:p>
                    <a:p>
                      <a:pPr algn="ctr"/>
                      <a:endParaRPr lang="pt-BR" sz="2000" dirty="0" smtClean="0"/>
                    </a:p>
                    <a:p>
                      <a:pPr algn="ctr"/>
                      <a:r>
                        <a:rPr lang="pt-BR" sz="2000" dirty="0" smtClean="0"/>
                        <a:t>Rede de Atenção às Urgências e Emergências</a:t>
                      </a:r>
                    </a:p>
                    <a:p>
                      <a:pPr algn="ctr"/>
                      <a:r>
                        <a:rPr lang="pt-BR" sz="2000" b="1" dirty="0" smtClean="0"/>
                        <a:t>-RUE-</a:t>
                      </a:r>
                      <a:endParaRPr lang="pt-BR" sz="2000" b="1" dirty="0"/>
                    </a:p>
                  </a:txBody>
                  <a:tcPr>
                    <a:solidFill>
                      <a:schemeClr val="accent5">
                        <a:alpha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pt-BR" sz="2000" b="1" baseline="0" dirty="0" smtClean="0"/>
                    </a:p>
                    <a:p>
                      <a:pPr algn="just"/>
                      <a:r>
                        <a:rPr lang="pt-BR" sz="2200" b="1" baseline="0" dirty="0" smtClean="0"/>
                        <a:t> </a:t>
                      </a:r>
                      <a:r>
                        <a:rPr lang="pt-BR" sz="2000" b="0" baseline="0" dirty="0" smtClean="0"/>
                        <a:t>- Portaria nº 1.375 de 3 de  Julho de 2012: implementação das ações do </a:t>
                      </a:r>
                      <a:r>
                        <a:rPr lang="pt-BR" sz="2000" b="0" baseline="0" dirty="0" err="1" smtClean="0"/>
                        <a:t>QualiSUS</a:t>
                      </a:r>
                      <a:r>
                        <a:rPr lang="pt-BR" sz="2000" b="0" baseline="0" dirty="0" smtClean="0"/>
                        <a:t>-Rede  R$14.146.999,52.</a:t>
                      </a:r>
                    </a:p>
                    <a:p>
                      <a:pPr algn="just"/>
                      <a:endParaRPr lang="pt-BR" sz="2000" b="0" baseline="0" dirty="0" smtClean="0"/>
                    </a:p>
                    <a:p>
                      <a:pPr algn="just">
                        <a:buFontTx/>
                        <a:buChar char="-"/>
                      </a:pPr>
                      <a:r>
                        <a:rPr lang="pt-BR" sz="2000" b="0" baseline="0" dirty="0" smtClean="0"/>
                        <a:t>Portaria nº 2.011, de 14 de setembro de 2012: aprova a Etapa I do plano de ação da RAU- </a:t>
                      </a:r>
                      <a:r>
                        <a:rPr lang="pt-BR" sz="2000" b="0" baseline="0" dirty="0" smtClean="0"/>
                        <a:t> </a:t>
                      </a:r>
                    </a:p>
                    <a:p>
                      <a:pPr algn="just">
                        <a:buFontTx/>
                        <a:buNone/>
                      </a:pPr>
                      <a:r>
                        <a:rPr lang="pt-BR" sz="2000" b="0" baseline="0" dirty="0" smtClean="0"/>
                        <a:t> </a:t>
                      </a:r>
                      <a:r>
                        <a:rPr lang="pt-BR" sz="2000" b="0" baseline="0" dirty="0" smtClean="0"/>
                        <a:t>R$ 59.050.336,88 + R$19.771.766,88.</a:t>
                      </a:r>
                    </a:p>
                    <a:p>
                      <a:pPr algn="just">
                        <a:buFontTx/>
                        <a:buChar char="-"/>
                      </a:pPr>
                      <a:endParaRPr lang="pt-BR" sz="2000" b="0" baseline="0" dirty="0" smtClean="0"/>
                    </a:p>
                    <a:p>
                      <a:pPr algn="just"/>
                      <a:endParaRPr lang="pt-BR" sz="2000" b="1" baseline="0" dirty="0" smtClean="0"/>
                    </a:p>
                    <a:p>
                      <a:pPr algn="just"/>
                      <a:endParaRPr lang="pt-BR" sz="2000" b="1" baseline="0" dirty="0" smtClean="0"/>
                    </a:p>
                    <a:p>
                      <a:pPr algn="just"/>
                      <a:endParaRPr lang="pt-BR" sz="2000" b="1" dirty="0"/>
                    </a:p>
                  </a:txBody>
                  <a:tcPr>
                    <a:solidFill>
                      <a:schemeClr val="accent5">
                        <a:alpha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5379" name="Picture 8" descr="C:\Users\Baltazarmlf\Pictures\SUS.b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ounded Rectangle 1"/>
          <p:cNvSpPr/>
          <p:nvPr/>
        </p:nvSpPr>
        <p:spPr>
          <a:xfrm>
            <a:off x="3059832" y="3284984"/>
            <a:ext cx="5976664" cy="15121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99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661224"/>
              </p:ext>
            </p:extLst>
          </p:nvPr>
        </p:nvGraphicFramePr>
        <p:xfrm>
          <a:off x="0" y="1124744"/>
          <a:ext cx="9144000" cy="5468627"/>
        </p:xfrm>
        <a:graphic>
          <a:graphicData uri="http://schemas.openxmlformats.org/drawingml/2006/table">
            <a:tbl>
              <a:tblPr/>
              <a:tblGrid>
                <a:gridCol w="1832270"/>
                <a:gridCol w="954066"/>
                <a:gridCol w="1674147"/>
                <a:gridCol w="815421"/>
                <a:gridCol w="1002642"/>
                <a:gridCol w="502690"/>
                <a:gridCol w="502690"/>
                <a:gridCol w="613403"/>
                <a:gridCol w="1246671"/>
              </a:tblGrid>
              <a:tr h="42885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Município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População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Unidade/ instituição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SALA DE ESTABILIZAÇÃO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CRONOGRAMA DE IMPLANTAÇÃO 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4328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Valor custeio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Valor investimento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2011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2012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2013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2014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9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Alfredo Wagner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9.410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Fundação Assistencial ao Trabalhador Rural de Alfredo Wagner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25.000,00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100.000,00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6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Santo Amaro da Imperatriz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19.823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Hospital São Francisco de Assis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25.000,00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100.000,00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3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São João batista 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26.260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Hosp. Munic. Monsenhor José Locks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25.000,00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100.000,00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x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Anitápolis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3.214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Assistência Social São Sebastião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25.000,00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100.000,00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3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Angelina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5.250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Hosp. e  Matern. Nossa Senhora da Conceição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25.000,00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100.000,00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x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São Bonifácio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3.008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Fundação Médica Assistencial do Trabalhador Rural de São Bonifácio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25.000,00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100.000,00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935" marR="31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8" descr="C:\Users\Baltazarmlf\Pictures\SU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12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ítulo 1"/>
          <p:cNvSpPr txBox="1">
            <a:spLocks/>
          </p:cNvSpPr>
          <p:nvPr/>
        </p:nvSpPr>
        <p:spPr>
          <a:xfrm>
            <a:off x="2483768" y="0"/>
            <a:ext cx="5328592" cy="980728"/>
          </a:xfrm>
          <a:prstGeom prst="rect">
            <a:avLst/>
          </a:prstGeom>
          <a:solidFill>
            <a:srgbClr val="92D050"/>
          </a:solidFill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pt-BR" sz="2600" b="1" dirty="0" smtClean="0"/>
              <a:t>Salas de Estabilizaç</a:t>
            </a:r>
            <a:r>
              <a:rPr lang="pt-BR" sz="2600" b="1" dirty="0" smtClean="0"/>
              <a:t>ão</a:t>
            </a:r>
            <a:endParaRPr lang="pt-BR" sz="2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95736" y="0"/>
            <a:ext cx="5472608" cy="1196752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pt-BR" sz="2600" b="1" dirty="0" smtClean="0"/>
              <a:t>Unidades Hospitalares</a:t>
            </a:r>
            <a:br>
              <a:rPr lang="pt-BR" sz="2600" b="1" dirty="0" smtClean="0"/>
            </a:br>
            <a:r>
              <a:rPr lang="pt-BR" sz="2600" b="1" dirty="0" smtClean="0"/>
              <a:t> Estratégicas</a:t>
            </a:r>
            <a:endParaRPr lang="pt-BR" sz="2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pt-BR" sz="2200" dirty="0" smtClean="0">
                <a:latin typeface="Arial" pitchFamily="34" charset="0"/>
                <a:cs typeface="Arial" pitchFamily="34" charset="0"/>
              </a:rPr>
              <a:t>Ser referência regional (10% dos atendimentos oriundos de outros municípios)</a:t>
            </a:r>
          </a:p>
          <a:p>
            <a:pPr algn="just">
              <a:spcBef>
                <a:spcPts val="0"/>
              </a:spcBef>
              <a:buNone/>
            </a:pPr>
            <a:endParaRPr lang="pt-BR" sz="22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2200" dirty="0" smtClean="0">
                <a:latin typeface="Arial" pitchFamily="34" charset="0"/>
                <a:cs typeface="Arial" pitchFamily="34" charset="0"/>
              </a:rPr>
              <a:t>Ter no mínimo 100 leitos no SCNES</a:t>
            </a:r>
          </a:p>
          <a:p>
            <a:pPr algn="just">
              <a:spcBef>
                <a:spcPts val="0"/>
              </a:spcBef>
              <a:buNone/>
            </a:pPr>
            <a:endParaRPr lang="pt-BR" sz="22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2200" dirty="0" smtClean="0">
                <a:latin typeface="Arial" pitchFamily="34" charset="0"/>
                <a:cs typeface="Arial" pitchFamily="34" charset="0"/>
              </a:rPr>
              <a:t>Estar habilitada no mínimo em 1 linha de cuidado (cardiovascular, neurologia/neurocirurgia, pediatria, traumato-ortopedia)</a:t>
            </a:r>
          </a:p>
          <a:p>
            <a:pPr algn="just">
              <a:spcBef>
                <a:spcPts val="0"/>
              </a:spcBef>
            </a:pPr>
            <a:endParaRPr lang="pt-BR" sz="22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2200" dirty="0" smtClean="0">
                <a:latin typeface="Arial" pitchFamily="34" charset="0"/>
                <a:cs typeface="Arial" pitchFamily="34" charset="0"/>
              </a:rPr>
              <a:t>Projetos de readequação física e tecnológica até R$ 3.000.000 (três milhões de reais)</a:t>
            </a:r>
          </a:p>
          <a:p>
            <a:pPr algn="just">
              <a:spcBef>
                <a:spcPts val="0"/>
              </a:spcBef>
              <a:buNone/>
            </a:pPr>
            <a:endParaRPr lang="pt-BR" sz="22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pt-BR" sz="2200" dirty="0" smtClean="0">
                <a:latin typeface="Arial" pitchFamily="34" charset="0"/>
                <a:cs typeface="Arial" pitchFamily="34" charset="0"/>
              </a:rPr>
              <a:t> - Reforma ou ampliação</a:t>
            </a:r>
            <a:endParaRPr lang="pt-BR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530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5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6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-27384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95736" y="0"/>
            <a:ext cx="5760640" cy="114300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pt-BR" sz="2600" b="1" dirty="0" smtClean="0"/>
              <a:t>Custeio para Unidades </a:t>
            </a:r>
            <a:br>
              <a:rPr lang="pt-BR" sz="2600" b="1" dirty="0" smtClean="0"/>
            </a:br>
            <a:r>
              <a:rPr lang="pt-BR" sz="2600" b="1" dirty="0" smtClean="0"/>
              <a:t>Estratégicas</a:t>
            </a:r>
            <a:endParaRPr lang="pt-BR" sz="2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dirty="0" smtClean="0"/>
              <a:t>Portas de Entrada estratégicas </a:t>
            </a:r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r>
              <a:rPr lang="pt-BR" sz="2200" dirty="0" smtClean="0"/>
              <a:t>CUSTEIO MENSAL</a:t>
            </a:r>
          </a:p>
          <a:p>
            <a:pPr>
              <a:buNone/>
            </a:pPr>
            <a:r>
              <a:rPr lang="pt-BR" sz="2200" dirty="0" smtClean="0"/>
              <a:t> - Hospital Geral – R$ 100.000,00 </a:t>
            </a:r>
          </a:p>
          <a:p>
            <a:pPr>
              <a:buNone/>
            </a:pPr>
            <a:r>
              <a:rPr lang="pt-BR" sz="2200" dirty="0" smtClean="0"/>
              <a:t> - Hospital especializado tipo I – R$ 200.000,00</a:t>
            </a:r>
          </a:p>
          <a:p>
            <a:pPr>
              <a:buNone/>
            </a:pPr>
            <a:r>
              <a:rPr lang="pt-BR" sz="2200" dirty="0" smtClean="0"/>
              <a:t> - Hospital Especializado tipo II – R$ 300.000,00</a:t>
            </a:r>
            <a:endParaRPr lang="pt-BR" sz="2200" dirty="0"/>
          </a:p>
        </p:txBody>
      </p:sp>
      <p:graphicFrame>
        <p:nvGraphicFramePr>
          <p:cNvPr id="24578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7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8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3768" y="0"/>
            <a:ext cx="4968552" cy="1052736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pt-BR" sz="2600" b="1" dirty="0" smtClean="0"/>
              <a:t>Custeio </a:t>
            </a:r>
            <a:endParaRPr lang="pt-BR" sz="2600" b="1" dirty="0"/>
          </a:p>
        </p:txBody>
      </p:sp>
      <p:graphicFrame>
        <p:nvGraphicFramePr>
          <p:cNvPr id="24578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9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0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467544" y="1484784"/>
          <a:ext cx="8280921" cy="3507539"/>
        </p:xfrm>
        <a:graphic>
          <a:graphicData uri="http://schemas.openxmlformats.org/drawingml/2006/table">
            <a:tbl>
              <a:tblPr/>
              <a:tblGrid>
                <a:gridCol w="4392488"/>
                <a:gridCol w="1213721"/>
                <a:gridCol w="1353191"/>
                <a:gridCol w="1321521"/>
              </a:tblGrid>
              <a:tr h="41099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HOSPITAL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PORTA DE ENTRADA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91421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MENSAL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ANUAL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RECEBIDO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91421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421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Governador Celso Ramos - SES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9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Regional Homero Miranda Gomes -São José/SES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2.400.000,00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421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Instituto de Cardiologia - SES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2.400.000,00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421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Infantil Joana de Gusmão - SES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3.600.000,00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1.800.000,00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47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12.000.000,00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6.000.000,00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3768" y="0"/>
            <a:ext cx="5328592" cy="980728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pt-BR" sz="2600" b="1" dirty="0" smtClean="0"/>
              <a:t>Custeio </a:t>
            </a:r>
            <a:endParaRPr lang="pt-BR" sz="2600" b="1" dirty="0"/>
          </a:p>
        </p:txBody>
      </p:sp>
      <p:graphicFrame>
        <p:nvGraphicFramePr>
          <p:cNvPr id="24578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7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8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323528" y="1412776"/>
          <a:ext cx="8496944" cy="3866855"/>
        </p:xfrm>
        <a:graphic>
          <a:graphicData uri="http://schemas.openxmlformats.org/drawingml/2006/table">
            <a:tbl>
              <a:tblPr/>
              <a:tblGrid>
                <a:gridCol w="4113562"/>
                <a:gridCol w="347011"/>
                <a:gridCol w="1282732"/>
                <a:gridCol w="1337481"/>
                <a:gridCol w="1416158"/>
              </a:tblGrid>
              <a:tr h="34542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HOSPITAL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LEITOS QUALIFICADOS- UTI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2897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Nº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MENSAL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ANUAL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RECEBIDO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2897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97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Governador Celso Ramos - SES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61.565,28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738.783,36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369.391,68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82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Nereu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Ramos - SES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43.975,20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527.702,40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263.851,20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Regional Homero Miranda Gomes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r>
                        <a:rPr lang="pt-BR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123.130,56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1.477.566,72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738.783,36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97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Instituto de Cardiologia - SES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105.540,48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1.266.485,76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633.242,88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97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Hospital Infantil Joana de Gusmão - SES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43.975,20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527.702,40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263.851,20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205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de Caridade - Municipal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527.702,40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263.851,20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45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378.186,72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5.065.943,04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2.532.971,52</a:t>
                      </a:r>
                    </a:p>
                  </a:txBody>
                  <a:tcPr marL="7211" marR="7211" marT="7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9752" y="0"/>
            <a:ext cx="5472608" cy="1143000"/>
          </a:xfrm>
          <a:solidFill>
            <a:srgbClr val="92D050"/>
          </a:solidFill>
        </p:spPr>
        <p:txBody>
          <a:bodyPr/>
          <a:lstStyle/>
          <a:p>
            <a:r>
              <a:rPr lang="pt-BR" sz="2600" b="1" dirty="0" smtClean="0"/>
              <a:t>Critérios de Qualificação</a:t>
            </a:r>
            <a:endParaRPr lang="pt-BR" sz="2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4929411"/>
          </a:xfrm>
          <a:prstGeom prst="ellipse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pt-BR" sz="2200" dirty="0" smtClean="0"/>
              <a:t>Protocolo de Classificação de Risco</a:t>
            </a:r>
          </a:p>
          <a:p>
            <a:r>
              <a:rPr lang="pt-BR" sz="2200" dirty="0" smtClean="0"/>
              <a:t>Protocolos clínicos assistenciais</a:t>
            </a:r>
          </a:p>
          <a:p>
            <a:r>
              <a:rPr lang="pt-BR" sz="2200" dirty="0" smtClean="0"/>
              <a:t>Protocolo procedimentos administrativos no Hospital</a:t>
            </a:r>
          </a:p>
          <a:p>
            <a:r>
              <a:rPr lang="pt-BR" sz="2200" dirty="0" smtClean="0"/>
              <a:t>Acolhimento com classificação de risco</a:t>
            </a:r>
          </a:p>
          <a:p>
            <a:r>
              <a:rPr lang="pt-BR" sz="2200" dirty="0" smtClean="0"/>
              <a:t>Articulação com SAMU, UPA e outros serviços da rede de atenção em Urgência</a:t>
            </a:r>
          </a:p>
          <a:p>
            <a:r>
              <a:rPr lang="pt-BR" sz="2200" dirty="0" smtClean="0"/>
              <a:t>Equipe multiprofissional</a:t>
            </a:r>
          </a:p>
          <a:p>
            <a:r>
              <a:rPr lang="pt-BR" sz="2200" dirty="0" smtClean="0"/>
              <a:t>Gestão clínica</a:t>
            </a:r>
          </a:p>
          <a:p>
            <a:r>
              <a:rPr lang="pt-BR" sz="2200" dirty="0" smtClean="0"/>
              <a:t>Garantia de retaguarda</a:t>
            </a:r>
          </a:p>
          <a:p>
            <a:r>
              <a:rPr lang="pt-BR" sz="2200" dirty="0" smtClean="0"/>
              <a:t>Educação permanente</a:t>
            </a:r>
          </a:p>
          <a:p>
            <a:r>
              <a:rPr lang="pt-BR" sz="2200" dirty="0" smtClean="0"/>
              <a:t>Realização de contrarreferência</a:t>
            </a:r>
            <a:endParaRPr lang="pt-BR" sz="2200" dirty="0"/>
          </a:p>
        </p:txBody>
      </p:sp>
      <p:graphicFrame>
        <p:nvGraphicFramePr>
          <p:cNvPr id="26626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1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2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156176" y="4221088"/>
            <a:ext cx="2555776" cy="519351"/>
          </a:xfrm>
          <a:prstGeom prst="ellipse">
            <a:avLst/>
          </a:prstGeom>
          <a:solidFill>
            <a:schemeClr val="accent3">
              <a:lumMod val="85000"/>
            </a:schemeClr>
          </a:solidFill>
          <a:ln w="1270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>
            <a:defPPr>
              <a:defRPr lang="pt-BR"/>
            </a:defPPr>
          </a:lstStyle>
          <a:p>
            <a:r>
              <a:rPr lang="en-US" dirty="0"/>
              <a:t>REGULAÇAO</a:t>
            </a:r>
          </a:p>
        </p:txBody>
      </p:sp>
    </p:spTree>
    <p:extLst>
      <p:ext uri="{BB962C8B-B14F-4D97-AF65-F5344CB8AC3E}">
        <p14:creationId xmlns:p14="http://schemas.microsoft.com/office/powerpoint/2010/main" val="1569147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67744" y="0"/>
            <a:ext cx="5328592" cy="953344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pt-BR" sz="2600" b="1" dirty="0" smtClean="0"/>
              <a:t>Custeio/ Implantação </a:t>
            </a:r>
            <a:br>
              <a:rPr lang="pt-BR" sz="2600" b="1" dirty="0" smtClean="0"/>
            </a:br>
            <a:endParaRPr lang="pt-BR" sz="2400" b="1" dirty="0"/>
          </a:p>
        </p:txBody>
      </p:sp>
      <p:graphicFrame>
        <p:nvGraphicFramePr>
          <p:cNvPr id="24578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7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8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06490"/>
              </p:ext>
            </p:extLst>
          </p:nvPr>
        </p:nvGraphicFramePr>
        <p:xfrm>
          <a:off x="251522" y="1916832"/>
          <a:ext cx="8108494" cy="2088232"/>
        </p:xfrm>
        <a:graphic>
          <a:graphicData uri="http://schemas.openxmlformats.org/drawingml/2006/table">
            <a:tbl>
              <a:tblPr/>
              <a:tblGrid>
                <a:gridCol w="3742030"/>
                <a:gridCol w="910081"/>
                <a:gridCol w="1908456"/>
                <a:gridCol w="1547927"/>
              </a:tblGrid>
              <a:tr h="54006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Unidade:</a:t>
                      </a:r>
                      <a:r>
                        <a:rPr lang="pt-BR" sz="14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nº de leitos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mensal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anual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Universitário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219.000,00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2.628.000,00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de Caridade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219.000,00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2.628.000,00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Florianópolis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219.000,00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2.628.000,000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395536" y="4437112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R$ 100.000,00 para implantação.</a:t>
            </a:r>
          </a:p>
          <a:p>
            <a:r>
              <a:rPr lang="pt-BR" dirty="0" smtClean="0"/>
              <a:t>Necessidade de envio de projeto para habilitação.</a:t>
            </a:r>
          </a:p>
          <a:p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23528" y="141277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Leitos novos de UTI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9752" y="0"/>
            <a:ext cx="5328592" cy="1052736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pt-BR" sz="2600" b="1" dirty="0" smtClean="0"/>
              <a:t>Custeio/Implantaç</a:t>
            </a:r>
            <a:r>
              <a:rPr lang="pt-BR" sz="2600" b="1" dirty="0" smtClean="0"/>
              <a:t>ão</a:t>
            </a:r>
            <a:r>
              <a:rPr lang="pt-BR" sz="2600" b="1" dirty="0" smtClean="0"/>
              <a:t/>
            </a:r>
            <a:br>
              <a:rPr lang="pt-BR" sz="2600" b="1" dirty="0" smtClean="0"/>
            </a:br>
            <a:endParaRPr lang="pt-BR" sz="2400" b="1" dirty="0"/>
          </a:p>
        </p:txBody>
      </p:sp>
      <p:graphicFrame>
        <p:nvGraphicFramePr>
          <p:cNvPr id="24578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1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2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ixaDeTexto 8"/>
          <p:cNvSpPr txBox="1"/>
          <p:nvPr/>
        </p:nvSpPr>
        <p:spPr>
          <a:xfrm>
            <a:off x="683568" y="5517232"/>
            <a:ext cx="748883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endParaRPr lang="pt-BR" sz="1600" b="1" dirty="0" smtClean="0"/>
          </a:p>
          <a:p>
            <a:r>
              <a:rPr lang="pt-BR" sz="1600" b="1" dirty="0" smtClean="0"/>
              <a:t>Necessidade de envio de projeto para habilitação.</a:t>
            </a:r>
          </a:p>
          <a:p>
            <a:endParaRPr lang="pt-BR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395536" y="2060848"/>
          <a:ext cx="7200800" cy="1518990"/>
        </p:xfrm>
        <a:graphic>
          <a:graphicData uri="http://schemas.openxmlformats.org/drawingml/2006/table">
            <a:tbl>
              <a:tblPr/>
              <a:tblGrid>
                <a:gridCol w="3453445"/>
                <a:gridCol w="881731"/>
                <a:gridCol w="1396073"/>
                <a:gridCol w="1469551"/>
              </a:tblGrid>
              <a:tr h="259791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nº de leitos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mensal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anual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1973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H. Governador Celso Ramos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90.489,58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1.085.875,00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73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H. Regional  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Dr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Homero de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Miranda Gomes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90.489,58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1.085.875,00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733"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323528" y="162880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Leitos de Unidade de AVC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395536" y="4221088"/>
          <a:ext cx="7200800" cy="1224135"/>
        </p:xfrm>
        <a:graphic>
          <a:graphicData uri="http://schemas.openxmlformats.org/drawingml/2006/table">
            <a:tbl>
              <a:tblPr/>
              <a:tblGrid>
                <a:gridCol w="3224363"/>
                <a:gridCol w="997226"/>
                <a:gridCol w="1645422"/>
                <a:gridCol w="1333789"/>
              </a:tblGrid>
              <a:tr h="408045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nº  de leitos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mensal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anual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Instituto de Cardiologia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131.400,00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1.576.800,00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CaixaDeTexto 12"/>
          <p:cNvSpPr txBox="1"/>
          <p:nvPr/>
        </p:nvSpPr>
        <p:spPr>
          <a:xfrm>
            <a:off x="395536" y="386104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Leitos Unidade Coronariana: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3" y="1916113"/>
            <a:ext cx="4054475" cy="4032250"/>
          </a:xfrm>
          <a:gradFill rotWithShape="1">
            <a:gsLst>
              <a:gs pos="0">
                <a:srgbClr val="CC0000"/>
              </a:gs>
              <a:gs pos="50000">
                <a:schemeClr val="bg1"/>
              </a:gs>
              <a:gs pos="100000">
                <a:srgbClr val="CC0000"/>
              </a:gs>
            </a:gsLst>
            <a:lin ang="2700000" scaled="1"/>
          </a:gradFill>
        </p:spPr>
        <p:txBody>
          <a:bodyPr/>
          <a:lstStyle/>
          <a:p>
            <a:pPr marL="0" indent="0" algn="just" eaLnBrk="1" hangingPunct="1">
              <a:lnSpc>
                <a:spcPct val="140000"/>
              </a:lnSpc>
              <a:buFontTx/>
              <a:buNone/>
              <a:defRPr/>
            </a:pPr>
            <a:r>
              <a:rPr lang="pt-BR" sz="2000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“São arranjos organizativos de ações e serviços de saúde, de diferentes densidades </a:t>
            </a:r>
            <a:r>
              <a:rPr lang="pt-BR" sz="2000" dirty="0" smtClean="0">
                <a:latin typeface="Cambria" pitchFamily="18" charset="0"/>
                <a:cs typeface="Arial" pitchFamily="34" charset="0"/>
              </a:rPr>
              <a:t>tecnológicas</a:t>
            </a:r>
            <a:r>
              <a:rPr lang="pt-BR" sz="2000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, que integradas por meio de sistemas de apoio técnico, </a:t>
            </a:r>
            <a:r>
              <a:rPr lang="pt-BR" sz="2000" dirty="0" smtClean="0">
                <a:latin typeface="Cambria" pitchFamily="18" charset="0"/>
                <a:cs typeface="Arial" pitchFamily="34" charset="0"/>
              </a:rPr>
              <a:t>logístico</a:t>
            </a:r>
            <a:r>
              <a:rPr lang="pt-BR" sz="2000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 e de gestão, </a:t>
            </a:r>
            <a:r>
              <a:rPr lang="pt-BR" sz="2000" dirty="0" smtClean="0">
                <a:latin typeface="Cambria" pitchFamily="18" charset="0"/>
                <a:cs typeface="Arial" pitchFamily="34" charset="0"/>
              </a:rPr>
              <a:t>buscam</a:t>
            </a:r>
            <a:r>
              <a:rPr lang="pt-BR" sz="2000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 garantir a integralidade do cuidado”(BRASIL, 2010).</a:t>
            </a:r>
            <a:endParaRPr lang="pt-BR" sz="2000" dirty="0" smtClean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764704"/>
            <a:ext cx="9144000" cy="576263"/>
          </a:xfrm>
          <a:prstGeom prst="rect">
            <a:avLst/>
          </a:prstGeom>
          <a:solidFill>
            <a:srgbClr val="92D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2600" b="1" dirty="0">
                <a:solidFill>
                  <a:schemeClr val="tx2"/>
                </a:solidFill>
              </a:rPr>
              <a:t>CONCEITO  DE REDES DE ATENÇÃO À SAUDE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23850" y="1844675"/>
            <a:ext cx="3744913" cy="3651250"/>
            <a:chOff x="3424" y="1797"/>
            <a:chExt cx="2336" cy="2436"/>
          </a:xfrm>
        </p:grpSpPr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5231" y="2523"/>
              <a:ext cx="529" cy="588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4348" y="2815"/>
              <a:ext cx="528" cy="61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4332" y="1797"/>
              <a:ext cx="528" cy="553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3787" y="3612"/>
              <a:ext cx="528" cy="590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3424" y="2523"/>
              <a:ext cx="528" cy="576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4377" y="2999"/>
              <a:ext cx="448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pt-BR" b="1">
                  <a:solidFill>
                    <a:srgbClr val="990000"/>
                  </a:solidFill>
                </a:rPr>
                <a:t>APS</a:t>
              </a:r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>
              <a:off x="3742" y="3113"/>
              <a:ext cx="181" cy="499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 rot="-2348639">
              <a:off x="5030" y="2136"/>
              <a:ext cx="76" cy="516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 rot="1600518">
              <a:off x="5266" y="3144"/>
              <a:ext cx="60" cy="499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 rot="-4749582" flipH="1" flipV="1">
              <a:off x="4557" y="3697"/>
              <a:ext cx="87" cy="459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 flipV="1">
              <a:off x="3923" y="2251"/>
              <a:ext cx="454" cy="317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 flipH="1">
              <a:off x="4217" y="3366"/>
              <a:ext cx="205" cy="29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3947" y="2909"/>
              <a:ext cx="385" cy="113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>
              <a:off x="4604" y="2387"/>
              <a:ext cx="0" cy="40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 flipH="1">
              <a:off x="4603" y="2622"/>
              <a:ext cx="162" cy="18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 flipV="1">
              <a:off x="4876" y="2931"/>
              <a:ext cx="318" cy="136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96" name="Oval 24"/>
            <p:cNvSpPr>
              <a:spLocks noChangeArrowheads="1"/>
            </p:cNvSpPr>
            <p:nvPr/>
          </p:nvSpPr>
          <p:spPr bwMode="auto">
            <a:xfrm>
              <a:off x="4876" y="3657"/>
              <a:ext cx="528" cy="576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auto">
            <a:xfrm>
              <a:off x="4740" y="3430"/>
              <a:ext cx="227" cy="272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t-BR"/>
            </a:p>
          </p:txBody>
        </p:sp>
      </p:grpSp>
      <p:pic>
        <p:nvPicPr>
          <p:cNvPr id="3077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15888"/>
            <a:ext cx="151288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188" y="0"/>
            <a:ext cx="11525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98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CorelPhotoPaint.Image.10" r:id="rId5" imgW="1638095" imgH="314286" progId="">
                  <p:embed/>
                </p:oleObj>
              </mc:Choice>
              <mc:Fallback>
                <p:oleObj name="CorelPhotoPaint.Image.10" r:id="rId5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nimBg="1"/>
      <p:bldP spid="307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9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0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Tabela 13"/>
          <p:cNvGraphicFramePr>
            <a:graphicFrameLocks noGrp="1"/>
          </p:cNvGraphicFramePr>
          <p:nvPr/>
        </p:nvGraphicFramePr>
        <p:xfrm>
          <a:off x="251520" y="2276872"/>
          <a:ext cx="8006197" cy="3089453"/>
        </p:xfrm>
        <a:graphic>
          <a:graphicData uri="http://schemas.openxmlformats.org/drawingml/2006/table">
            <a:tbl>
              <a:tblPr/>
              <a:tblGrid>
                <a:gridCol w="3227434"/>
                <a:gridCol w="998175"/>
                <a:gridCol w="1646988"/>
                <a:gridCol w="1335059"/>
                <a:gridCol w="798541"/>
              </a:tblGrid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Instituição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Nº </a:t>
                      </a:r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 leitos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mensal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anual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H. Florianópolis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155.125,00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1.861.500,00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H. Maternidade Chiquinha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Galotti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38.781,25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465.375,00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jun/13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Hospital São Francisco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38.781,25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465.375,00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jun/13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H. Caridade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38.781,25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465.375,00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jun/13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Maternidade  Dr Carlos Correa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77.562,50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930.750,00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jun/13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H. Caridade***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38.781,25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465.375,00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jun/13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H. Maternidade Chiquinha Galotti***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38.781,25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465.375,00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jun/13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São Francisco***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38.781,25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465.375,00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jun/13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CaixaDeTexto 14"/>
          <p:cNvSpPr txBox="1"/>
          <p:nvPr/>
        </p:nvSpPr>
        <p:spPr>
          <a:xfrm>
            <a:off x="251520" y="5373216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*** qualificados</a:t>
            </a:r>
            <a:endParaRPr lang="pt-BR" sz="1600" dirty="0"/>
          </a:p>
        </p:txBody>
      </p:sp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2195736" y="0"/>
            <a:ext cx="5328592" cy="1025352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pt-BR" sz="2800" b="1" dirty="0" smtClean="0"/>
              <a:t/>
            </a:r>
            <a:br>
              <a:rPr lang="pt-BR" sz="2800" b="1" dirty="0" smtClean="0"/>
            </a:br>
            <a:r>
              <a:rPr lang="pt-BR" sz="2800" b="1" dirty="0" smtClean="0"/>
              <a:t>Custeio</a:t>
            </a:r>
            <a:r>
              <a:rPr lang="pt-BR" sz="2600" b="1" dirty="0" smtClean="0"/>
              <a:t/>
            </a:r>
            <a:br>
              <a:rPr lang="pt-BR" sz="2600" b="1" dirty="0" smtClean="0"/>
            </a:br>
            <a:endParaRPr lang="pt-BR" sz="2600" b="1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251520" y="191683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Leitos de Retaguarda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95736" y="0"/>
            <a:ext cx="5328592" cy="1025352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pt-BR" sz="2800" b="1" dirty="0" smtClean="0"/>
              <a:t/>
            </a:r>
            <a:br>
              <a:rPr lang="pt-BR" sz="2800" b="1" dirty="0" smtClean="0"/>
            </a:br>
            <a:r>
              <a:rPr lang="pt-BR" sz="2800" b="1" dirty="0" smtClean="0"/>
              <a:t>Custeio</a:t>
            </a:r>
            <a:r>
              <a:rPr lang="pt-BR" sz="2600" b="1" dirty="0" smtClean="0"/>
              <a:t/>
            </a:r>
            <a:br>
              <a:rPr lang="pt-BR" sz="2600" b="1" dirty="0" smtClean="0"/>
            </a:br>
            <a:endParaRPr lang="pt-BR" sz="2600" b="1" dirty="0"/>
          </a:p>
        </p:txBody>
      </p:sp>
      <p:graphicFrame>
        <p:nvGraphicFramePr>
          <p:cNvPr id="24578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7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8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971601" y="2780926"/>
          <a:ext cx="6933983" cy="1577268"/>
        </p:xfrm>
        <a:graphic>
          <a:graphicData uri="http://schemas.openxmlformats.org/drawingml/2006/table">
            <a:tbl>
              <a:tblPr/>
              <a:tblGrid>
                <a:gridCol w="2789410"/>
                <a:gridCol w="877082"/>
                <a:gridCol w="1423462"/>
                <a:gridCol w="1153866"/>
                <a:gridCol w="690163"/>
              </a:tblGrid>
              <a:tr h="36004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Unidade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nº de leitos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mensal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anual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60041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1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CEPON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69.806,25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837.675,00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jun/13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1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Hospital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N.S.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Imaculado Conceição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93.075,00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1.116.900,00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jun/13</a:t>
                      </a:r>
                    </a:p>
                  </a:txBody>
                  <a:tcPr marL="9465" marR="9465" marT="94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971600" y="23488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Cuidados Prolongados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9752" y="0"/>
            <a:ext cx="5472608" cy="980728"/>
          </a:xfrm>
          <a:solidFill>
            <a:srgbClr val="92D050"/>
          </a:solidFill>
        </p:spPr>
        <p:txBody>
          <a:bodyPr/>
          <a:lstStyle/>
          <a:p>
            <a:r>
              <a:rPr lang="pt-BR" sz="2600" b="1" dirty="0" smtClean="0"/>
              <a:t>UPAS</a:t>
            </a:r>
            <a:endParaRPr lang="pt-BR" sz="2600" b="1" dirty="0"/>
          </a:p>
        </p:txBody>
      </p:sp>
      <p:graphicFrame>
        <p:nvGraphicFramePr>
          <p:cNvPr id="26626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3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4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802555"/>
              </p:ext>
            </p:extLst>
          </p:nvPr>
        </p:nvGraphicFramePr>
        <p:xfrm>
          <a:off x="395536" y="1700808"/>
          <a:ext cx="8208912" cy="3888432"/>
        </p:xfrm>
        <a:graphic>
          <a:graphicData uri="http://schemas.openxmlformats.org/drawingml/2006/table">
            <a:tbl>
              <a:tblPr/>
              <a:tblGrid>
                <a:gridCol w="1715619"/>
                <a:gridCol w="1301502"/>
                <a:gridCol w="2110013"/>
                <a:gridCol w="1440110"/>
                <a:gridCol w="1641668"/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UPA/PORTE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MUNICÍPIO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CUSTEIO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VAOR MENSAL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ANUAL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Norte da Ilha/II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Florianópolis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Reformada/Ampliada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R$ 50.000,00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R$ 600.000,00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Sul da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Ilha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 II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Florianópolis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Reformada/Ampliada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R$ 50.000,00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R$ 600.000,00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UPA/III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Florianópolis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UPA Nova Habilitada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R$ 250.000,00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R$ 3.000.000,00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UPA Biguaçú/I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Biguaçú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UPA Nova Qualificada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R$ 70.000,00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R$ 840.000,00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UPA/I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São José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UPA Nova Habilitação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R$ 170.000,00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R$ 2.040.000,00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UPA/II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São José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UPA Nova Qualificação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R$ 175.000,00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R$ 2.100.000,00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UPA/I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Palhoça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UPA Nova Qualificada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R$ 70.000,00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R$ 840.000,00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UPA/I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Tijucas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UPA Nova Habilitação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R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$ 100.000,00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R$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1.200.000,00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9752" y="0"/>
            <a:ext cx="5472608" cy="980728"/>
          </a:xfrm>
          <a:solidFill>
            <a:srgbClr val="92D050"/>
          </a:solidFill>
        </p:spPr>
        <p:txBody>
          <a:bodyPr/>
          <a:lstStyle/>
          <a:p>
            <a:r>
              <a:rPr lang="pt-BR" sz="2600" b="1" dirty="0" smtClean="0"/>
              <a:t>SAMU</a:t>
            </a:r>
            <a:endParaRPr lang="pt-BR" sz="2600" b="1" dirty="0"/>
          </a:p>
        </p:txBody>
      </p:sp>
      <p:graphicFrame>
        <p:nvGraphicFramePr>
          <p:cNvPr id="26626" name="Object 7"/>
          <p:cNvGraphicFramePr>
            <a:graphicFrameLocks noChangeAspect="1"/>
          </p:cNvGraphicFramePr>
          <p:nvPr/>
        </p:nvGraphicFramePr>
        <p:xfrm>
          <a:off x="8001000" y="0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7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0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8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171465"/>
              </p:ext>
            </p:extLst>
          </p:nvPr>
        </p:nvGraphicFramePr>
        <p:xfrm>
          <a:off x="1259632" y="1628800"/>
          <a:ext cx="5947342" cy="3456384"/>
        </p:xfrm>
        <a:graphic>
          <a:graphicData uri="http://schemas.openxmlformats.org/drawingml/2006/table">
            <a:tbl>
              <a:tblPr/>
              <a:tblGrid>
                <a:gridCol w="1709634"/>
                <a:gridCol w="1382257"/>
                <a:gridCol w="1418632"/>
                <a:gridCol w="1436819"/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Componente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Quantidade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Mensal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Anual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Central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Regulação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87.880.00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1.054.560,00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UBS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142.375,00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1.708.500,00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119.625,00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1.435.500,00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Aeronave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45.925,00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551.100,00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55.000,00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660.000,00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5.409.660,00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15616" y="5949280"/>
            <a:ext cx="364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Necessita</a:t>
            </a:r>
            <a:r>
              <a:rPr lang="en-US" dirty="0" smtClean="0"/>
              <a:t> </a:t>
            </a:r>
            <a:r>
              <a:rPr lang="en-US" dirty="0" err="1" smtClean="0"/>
              <a:t>habilitaç</a:t>
            </a:r>
            <a:r>
              <a:rPr lang="en-US" dirty="0" err="1" smtClean="0"/>
              <a:t>ão</a:t>
            </a:r>
            <a:r>
              <a:rPr lang="en-US" dirty="0" smtClean="0"/>
              <a:t>/</a:t>
            </a:r>
            <a:r>
              <a:rPr lang="en-US" dirty="0" err="1" smtClean="0"/>
              <a:t>qualificação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50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1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4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2" name="CorelPhotoPaint.Image.10" r:id="rId5" imgW="1638095" imgH="314286" progId="">
                  <p:embed/>
                </p:oleObj>
              </mc:Choice>
              <mc:Fallback>
                <p:oleObj name="CorelPhotoPaint.Image.10" r:id="rId5" imgW="1638095" imgH="314286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27738"/>
                        <a:ext cx="9144000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Object 5"/>
          <p:cNvGraphicFramePr>
            <a:graphicFrameLocks noChangeAspect="1"/>
          </p:cNvGraphicFramePr>
          <p:nvPr/>
        </p:nvGraphicFramePr>
        <p:xfrm>
          <a:off x="0" y="6072188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3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72188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7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4" name="CorelPhotoPaint.Image.10" r:id="rId7" imgW="1028571" imgH="800000" progId="">
                  <p:embed/>
                </p:oleObj>
              </mc:Choice>
              <mc:Fallback>
                <p:oleObj name="CorelPhotoPaint.Image.10" r:id="rId7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117475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5" name="CorelPhotoPaint.Image.10" r:id="rId9" imgW="1638095" imgH="314286" progId="">
                  <p:embed/>
                </p:oleObj>
              </mc:Choice>
              <mc:Fallback>
                <p:oleObj name="CorelPhotoPaint.Image.10" r:id="rId9" imgW="1638095" imgH="314286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6" name="CorelPhotoPaint.Image.10" r:id="rId10" imgW="1638095" imgH="314286" progId="">
                  <p:embed/>
                </p:oleObj>
              </mc:Choice>
              <mc:Fallback>
                <p:oleObj name="CorelPhotoPaint.Image.10" r:id="rId10" imgW="1638095" imgH="314286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27738"/>
                        <a:ext cx="9144000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2" name="Object 9"/>
          <p:cNvGraphicFramePr>
            <a:graphicFrameLocks noChangeAspect="1"/>
          </p:cNvGraphicFramePr>
          <p:nvPr/>
        </p:nvGraphicFramePr>
        <p:xfrm>
          <a:off x="0" y="6072188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7" name="CorelPhotoPaint.Image.10" r:id="rId11" imgW="1638095" imgH="314286" progId="">
                  <p:embed/>
                </p:oleObj>
              </mc:Choice>
              <mc:Fallback>
                <p:oleObj name="CorelPhotoPaint.Image.10" r:id="rId11" imgW="1638095" imgH="314286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72188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393" name="Picture 7" descr="G:\1ª Oficina\Mapa GFpolis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8964613" cy="5456238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 bwMode="auto">
          <a:xfrm>
            <a:off x="0" y="5500702"/>
            <a:ext cx="9144000" cy="163717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numCol="3">
            <a:spAutoFit/>
          </a:bodyPr>
          <a:lstStyle/>
          <a:p>
            <a:pPr marL="719138">
              <a:spcAft>
                <a:spcPts val="1000"/>
              </a:spcAft>
              <a:defRPr/>
            </a:pPr>
            <a:endParaRPr lang="pt-BR" sz="1100" dirty="0">
              <a:latin typeface="Calibri" pitchFamily="34" charset="0"/>
            </a:endParaRPr>
          </a:p>
          <a:p>
            <a:pPr marL="719138">
              <a:spcAft>
                <a:spcPts val="1000"/>
              </a:spcAft>
              <a:defRPr/>
            </a:pPr>
            <a:endParaRPr lang="pt-BR" sz="1100" dirty="0">
              <a:latin typeface="Calibri" pitchFamily="34" charset="0"/>
            </a:endParaRPr>
          </a:p>
          <a:p>
            <a:pPr marL="719138">
              <a:spcAft>
                <a:spcPts val="1000"/>
              </a:spcAft>
              <a:defRPr/>
            </a:pPr>
            <a:endParaRPr lang="pt-BR" sz="1100" dirty="0">
              <a:latin typeface="Calibri" pitchFamily="34" charset="0"/>
            </a:endParaRPr>
          </a:p>
          <a:p>
            <a:pPr marL="719138">
              <a:spcAft>
                <a:spcPts val="1000"/>
              </a:spcAft>
              <a:defRPr/>
            </a:pPr>
            <a:endParaRPr lang="pt-BR" sz="1100" dirty="0">
              <a:latin typeface="Calibri" pitchFamily="34" charset="0"/>
            </a:endParaRPr>
          </a:p>
          <a:p>
            <a:pPr marL="719138">
              <a:spcAft>
                <a:spcPts val="1000"/>
              </a:spcAft>
              <a:defRPr/>
            </a:pPr>
            <a:r>
              <a:rPr lang="pt-BR" sz="1100" dirty="0">
                <a:latin typeface="Calibri" pitchFamily="34" charset="0"/>
              </a:rPr>
              <a:t> </a:t>
            </a:r>
          </a:p>
          <a:p>
            <a:pPr marL="719138">
              <a:spcAft>
                <a:spcPts val="1000"/>
              </a:spcAft>
              <a:defRPr/>
            </a:pPr>
            <a:r>
              <a:rPr lang="pt-BR" sz="1100" dirty="0">
                <a:latin typeface="Calibri" pitchFamily="34" charset="0"/>
              </a:rPr>
              <a:t> </a:t>
            </a:r>
          </a:p>
          <a:p>
            <a:pPr marL="989013" indent="-269875">
              <a:spcAft>
                <a:spcPts val="1000"/>
              </a:spcAft>
              <a:defRPr/>
            </a:pPr>
            <a:endParaRPr lang="pt-BR" sz="1100" dirty="0">
              <a:latin typeface="Calibri" pitchFamily="34" charset="0"/>
            </a:endParaRPr>
          </a:p>
          <a:p>
            <a:pPr marL="989013" indent="-269875">
              <a:spcAft>
                <a:spcPts val="1000"/>
              </a:spcAft>
              <a:defRPr/>
            </a:pPr>
            <a:r>
              <a:rPr lang="pt-BR" sz="1100" dirty="0">
                <a:latin typeface="Calibri" pitchFamily="34" charset="0"/>
              </a:rPr>
              <a:t> </a:t>
            </a:r>
            <a:endParaRPr lang="pt-BR" sz="1400" dirty="0">
              <a:latin typeface="Calibri" pitchFamily="34" charset="0"/>
            </a:endParaRPr>
          </a:p>
          <a:p>
            <a:pPr marL="989013" indent="-449263">
              <a:spcAft>
                <a:spcPts val="1000"/>
              </a:spcAft>
              <a:defRPr/>
            </a:pPr>
            <a:r>
              <a:rPr lang="pt-BR" sz="1000" dirty="0">
                <a:latin typeface="Calibri" pitchFamily="34" charset="0"/>
              </a:rPr>
              <a:t>              </a:t>
            </a:r>
          </a:p>
          <a:p>
            <a:pPr marL="989013" indent="-449263">
              <a:spcAft>
                <a:spcPts val="1000"/>
              </a:spcAft>
              <a:defRPr/>
            </a:pPr>
            <a:endParaRPr lang="pt-BR" sz="1000" dirty="0">
              <a:latin typeface="Calibri" pitchFamily="34" charset="0"/>
            </a:endParaRPr>
          </a:p>
          <a:p>
            <a:pPr marL="989013" indent="-449263">
              <a:spcAft>
                <a:spcPts val="1000"/>
              </a:spcAft>
              <a:defRPr/>
            </a:pPr>
            <a:r>
              <a:rPr lang="pt-BR" sz="1000" dirty="0">
                <a:latin typeface="Calibri" pitchFamily="34" charset="0"/>
              </a:rPr>
              <a:t>  </a:t>
            </a:r>
            <a:endParaRPr lang="pt-BR" sz="1100" dirty="0">
              <a:latin typeface="Calibri" pitchFamily="34" charset="0"/>
            </a:endParaRPr>
          </a:p>
          <a:p>
            <a:pPr marL="539750">
              <a:spcAft>
                <a:spcPts val="1000"/>
              </a:spcAft>
              <a:defRPr/>
            </a:pPr>
            <a:endParaRPr lang="pt-BR" sz="1100" dirty="0"/>
          </a:p>
          <a:p>
            <a:pPr marL="539750">
              <a:spcAft>
                <a:spcPts val="1000"/>
              </a:spcAft>
              <a:defRPr/>
            </a:pPr>
            <a:endParaRPr lang="pt-BR" sz="1100" dirty="0"/>
          </a:p>
        </p:txBody>
      </p:sp>
      <p:sp>
        <p:nvSpPr>
          <p:cNvPr id="20" name="Elipse 19"/>
          <p:cNvSpPr/>
          <p:nvPr/>
        </p:nvSpPr>
        <p:spPr bwMode="auto">
          <a:xfrm>
            <a:off x="3635375" y="6643688"/>
            <a:ext cx="215900" cy="217487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Elipse 20"/>
          <p:cNvSpPr/>
          <p:nvPr/>
        </p:nvSpPr>
        <p:spPr bwMode="auto">
          <a:xfrm>
            <a:off x="6286500" y="5643563"/>
            <a:ext cx="215900" cy="215900"/>
          </a:xfrm>
          <a:prstGeom prst="ellipse">
            <a:avLst/>
          </a:prstGeom>
          <a:solidFill>
            <a:srgbClr val="00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Elipse 21"/>
          <p:cNvSpPr/>
          <p:nvPr/>
        </p:nvSpPr>
        <p:spPr bwMode="auto">
          <a:xfrm>
            <a:off x="6286500" y="5999163"/>
            <a:ext cx="215900" cy="21590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Elipse 22"/>
          <p:cNvSpPr/>
          <p:nvPr/>
        </p:nvSpPr>
        <p:spPr bwMode="auto">
          <a:xfrm>
            <a:off x="6286500" y="6284913"/>
            <a:ext cx="215900" cy="215900"/>
          </a:xfrm>
          <a:prstGeom prst="ellipse">
            <a:avLst/>
          </a:prstGeom>
          <a:solidFill>
            <a:srgbClr val="CC00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Elipse 23"/>
          <p:cNvSpPr/>
          <p:nvPr/>
        </p:nvSpPr>
        <p:spPr bwMode="auto">
          <a:xfrm>
            <a:off x="4643438" y="4149725"/>
            <a:ext cx="215900" cy="215900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Elipse 24"/>
          <p:cNvSpPr/>
          <p:nvPr/>
        </p:nvSpPr>
        <p:spPr bwMode="auto">
          <a:xfrm flipV="1">
            <a:off x="3276600" y="3717925"/>
            <a:ext cx="206375" cy="217488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Elipse 25"/>
          <p:cNvSpPr/>
          <p:nvPr/>
        </p:nvSpPr>
        <p:spPr bwMode="auto">
          <a:xfrm>
            <a:off x="1692275" y="2781300"/>
            <a:ext cx="215900" cy="215900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Elipse 26"/>
          <p:cNvSpPr/>
          <p:nvPr/>
        </p:nvSpPr>
        <p:spPr bwMode="auto">
          <a:xfrm>
            <a:off x="4932363" y="1341438"/>
            <a:ext cx="215900" cy="215900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Elipse 27"/>
          <p:cNvSpPr/>
          <p:nvPr/>
        </p:nvSpPr>
        <p:spPr bwMode="auto">
          <a:xfrm>
            <a:off x="6227763" y="476250"/>
            <a:ext cx="215900" cy="217488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Elipse 28"/>
          <p:cNvSpPr/>
          <p:nvPr/>
        </p:nvSpPr>
        <p:spPr bwMode="auto">
          <a:xfrm>
            <a:off x="3214688" y="1071563"/>
            <a:ext cx="215900" cy="215900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Elipse 29"/>
          <p:cNvSpPr/>
          <p:nvPr/>
        </p:nvSpPr>
        <p:spPr bwMode="auto">
          <a:xfrm>
            <a:off x="5580063" y="549275"/>
            <a:ext cx="215900" cy="215900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Elipse 30"/>
          <p:cNvSpPr/>
          <p:nvPr/>
        </p:nvSpPr>
        <p:spPr bwMode="auto">
          <a:xfrm>
            <a:off x="7667625" y="2133600"/>
            <a:ext cx="217488" cy="215900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Elipse 31"/>
          <p:cNvSpPr/>
          <p:nvPr/>
        </p:nvSpPr>
        <p:spPr bwMode="auto">
          <a:xfrm>
            <a:off x="3995738" y="2205038"/>
            <a:ext cx="215900" cy="215900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Elipse 32"/>
          <p:cNvSpPr/>
          <p:nvPr/>
        </p:nvSpPr>
        <p:spPr bwMode="auto">
          <a:xfrm>
            <a:off x="5651500" y="2852738"/>
            <a:ext cx="215900" cy="215900"/>
          </a:xfrm>
          <a:prstGeom prst="ellipse">
            <a:avLst/>
          </a:prstGeom>
          <a:solidFill>
            <a:srgbClr val="00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Elipse 33"/>
          <p:cNvSpPr/>
          <p:nvPr/>
        </p:nvSpPr>
        <p:spPr bwMode="auto">
          <a:xfrm>
            <a:off x="5651500" y="2276475"/>
            <a:ext cx="215900" cy="217488"/>
          </a:xfrm>
          <a:prstGeom prst="ellipse">
            <a:avLst/>
          </a:prstGeom>
          <a:solidFill>
            <a:srgbClr val="00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Elipse 34"/>
          <p:cNvSpPr/>
          <p:nvPr/>
        </p:nvSpPr>
        <p:spPr bwMode="auto">
          <a:xfrm>
            <a:off x="7667625" y="2565400"/>
            <a:ext cx="215900" cy="346075"/>
          </a:xfrm>
          <a:prstGeom prst="ellipse">
            <a:avLst/>
          </a:prstGeom>
          <a:solidFill>
            <a:srgbClr val="00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pt-B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6" name="Elipse 35"/>
          <p:cNvSpPr/>
          <p:nvPr/>
        </p:nvSpPr>
        <p:spPr bwMode="auto">
          <a:xfrm>
            <a:off x="6443663" y="2420938"/>
            <a:ext cx="215900" cy="215900"/>
          </a:xfrm>
          <a:prstGeom prst="ellipse">
            <a:avLst/>
          </a:prstGeom>
          <a:solidFill>
            <a:srgbClr val="00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Elipse 36"/>
          <p:cNvSpPr/>
          <p:nvPr/>
        </p:nvSpPr>
        <p:spPr bwMode="auto">
          <a:xfrm>
            <a:off x="6227763" y="2060575"/>
            <a:ext cx="215900" cy="346075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pt-B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8" name="Elipse 37"/>
          <p:cNvSpPr/>
          <p:nvPr/>
        </p:nvSpPr>
        <p:spPr bwMode="auto">
          <a:xfrm>
            <a:off x="7451725" y="3068638"/>
            <a:ext cx="215900" cy="346075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pt-B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9" name="Elipse 38"/>
          <p:cNvSpPr/>
          <p:nvPr/>
        </p:nvSpPr>
        <p:spPr bwMode="auto">
          <a:xfrm>
            <a:off x="6659563" y="2492375"/>
            <a:ext cx="215900" cy="215900"/>
          </a:xfrm>
          <a:prstGeom prst="ellipse">
            <a:avLst/>
          </a:prstGeom>
          <a:solidFill>
            <a:srgbClr val="CC00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Elipse 39"/>
          <p:cNvSpPr/>
          <p:nvPr/>
        </p:nvSpPr>
        <p:spPr bwMode="auto">
          <a:xfrm>
            <a:off x="7956550" y="2133600"/>
            <a:ext cx="287338" cy="346075"/>
          </a:xfrm>
          <a:prstGeom prst="ellipse">
            <a:avLst/>
          </a:prstGeom>
          <a:solidFill>
            <a:srgbClr val="CC00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pt-B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41" name="Elipse 40"/>
          <p:cNvSpPr/>
          <p:nvPr/>
        </p:nvSpPr>
        <p:spPr bwMode="auto">
          <a:xfrm>
            <a:off x="6286500" y="6643688"/>
            <a:ext cx="215900" cy="215900"/>
          </a:xfrm>
          <a:prstGeom prst="ellipse">
            <a:avLst/>
          </a:prstGeom>
          <a:solidFill>
            <a:srgbClr val="CCE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Elipse 41"/>
          <p:cNvSpPr/>
          <p:nvPr/>
        </p:nvSpPr>
        <p:spPr bwMode="auto">
          <a:xfrm>
            <a:off x="6372225" y="1412875"/>
            <a:ext cx="215900" cy="215900"/>
          </a:xfrm>
          <a:prstGeom prst="ellipse">
            <a:avLst/>
          </a:prstGeom>
          <a:solidFill>
            <a:srgbClr val="CCE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418" name="Imagem 57" descr="upa 24h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4775" y="5572125"/>
            <a:ext cx="63658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9" name="Imagem 58" descr="upa 24h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15188" y="3429000"/>
            <a:ext cx="47783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0" name="Imagem 59" descr="upa 24h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00" y="1714500"/>
            <a:ext cx="4778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1" name="Imagem 61" descr="upa 24h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572125" y="1357313"/>
            <a:ext cx="4778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2" name="Imagem 64" descr="upa 24h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72188" y="2500313"/>
            <a:ext cx="347662" cy="155575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423" name="Imagem 65" descr="upa 24h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86500" y="3786188"/>
            <a:ext cx="477838" cy="214312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424" name="Imagem 66" descr="upa 24h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42875" y="5929313"/>
            <a:ext cx="571500" cy="257175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425" name="Imagem 68" descr="upa 24h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42875" y="6286500"/>
            <a:ext cx="571500" cy="257175"/>
          </a:xfrm>
          <a:prstGeom prst="rect">
            <a:avLst/>
          </a:prstGeom>
          <a:noFill/>
          <a:ln w="4445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6426" name="Imagem 69" descr="upa 24h.jp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000875" y="2428875"/>
            <a:ext cx="285750" cy="127000"/>
          </a:xfrm>
          <a:prstGeom prst="rect">
            <a:avLst/>
          </a:prstGeom>
          <a:noFill/>
          <a:ln w="4445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6427" name="Imagem 70" descr="upa 24h.jp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2875" y="6688138"/>
            <a:ext cx="571500" cy="255587"/>
          </a:xfrm>
          <a:prstGeom prst="rect">
            <a:avLst/>
          </a:prstGeom>
          <a:noFill/>
          <a:ln w="44450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16429" name="Imagem 72" descr="upa 24h.jp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715000" y="214313"/>
            <a:ext cx="571500" cy="255587"/>
          </a:xfrm>
          <a:prstGeom prst="rect">
            <a:avLst/>
          </a:prstGeom>
          <a:noFill/>
          <a:ln w="44450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6430" name="CaixaDeTexto 50"/>
          <p:cNvSpPr txBox="1">
            <a:spLocks noChangeArrowheads="1"/>
          </p:cNvSpPr>
          <p:nvPr/>
        </p:nvSpPr>
        <p:spPr bwMode="auto">
          <a:xfrm>
            <a:off x="785813" y="5572125"/>
            <a:ext cx="16430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/>
              <a:t>UPA 2 em funcionamento</a:t>
            </a:r>
          </a:p>
        </p:txBody>
      </p:sp>
      <p:sp>
        <p:nvSpPr>
          <p:cNvPr id="16431" name="CaixaDeTexto 51"/>
          <p:cNvSpPr txBox="1">
            <a:spLocks noChangeArrowheads="1"/>
          </p:cNvSpPr>
          <p:nvPr/>
        </p:nvSpPr>
        <p:spPr bwMode="auto">
          <a:xfrm>
            <a:off x="785813" y="5969000"/>
            <a:ext cx="16430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/>
              <a:t>UPA 2 em construção</a:t>
            </a:r>
          </a:p>
        </p:txBody>
      </p:sp>
      <p:sp>
        <p:nvSpPr>
          <p:cNvPr id="16432" name="CaixaDeTexto 52"/>
          <p:cNvSpPr txBox="1">
            <a:spLocks noChangeArrowheads="1"/>
          </p:cNvSpPr>
          <p:nvPr/>
        </p:nvSpPr>
        <p:spPr bwMode="auto">
          <a:xfrm>
            <a:off x="785813" y="6326188"/>
            <a:ext cx="16430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/>
              <a:t>UPA 3 em construção</a:t>
            </a:r>
          </a:p>
        </p:txBody>
      </p:sp>
      <p:sp>
        <p:nvSpPr>
          <p:cNvPr id="16433" name="CaixaDeTexto 53"/>
          <p:cNvSpPr txBox="1">
            <a:spLocks noChangeArrowheads="1"/>
          </p:cNvSpPr>
          <p:nvPr/>
        </p:nvSpPr>
        <p:spPr bwMode="auto">
          <a:xfrm>
            <a:off x="928688" y="6734175"/>
            <a:ext cx="20002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000"/>
              <a:t>UPA 1  PAC II</a:t>
            </a:r>
          </a:p>
        </p:txBody>
      </p:sp>
      <p:sp>
        <p:nvSpPr>
          <p:cNvPr id="16434" name="CaixaDeTexto 54"/>
          <p:cNvSpPr txBox="1">
            <a:spLocks noChangeArrowheads="1"/>
          </p:cNvSpPr>
          <p:nvPr/>
        </p:nvSpPr>
        <p:spPr bwMode="auto">
          <a:xfrm>
            <a:off x="4071938" y="5572125"/>
            <a:ext cx="19288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000"/>
              <a:t>UPA II  PAC II</a:t>
            </a:r>
          </a:p>
        </p:txBody>
      </p:sp>
      <p:sp>
        <p:nvSpPr>
          <p:cNvPr id="16435" name="CaixaDeTexto 55"/>
          <p:cNvSpPr txBox="1">
            <a:spLocks noChangeArrowheads="1"/>
          </p:cNvSpPr>
          <p:nvPr/>
        </p:nvSpPr>
        <p:spPr bwMode="auto">
          <a:xfrm>
            <a:off x="3929063" y="6683375"/>
            <a:ext cx="19288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/>
              <a:t>Hospitais menos de 50 leitos</a:t>
            </a:r>
          </a:p>
        </p:txBody>
      </p:sp>
      <p:sp>
        <p:nvSpPr>
          <p:cNvPr id="16436" name="CaixaDeTexto 56"/>
          <p:cNvSpPr txBox="1">
            <a:spLocks noChangeArrowheads="1"/>
          </p:cNvSpPr>
          <p:nvPr/>
        </p:nvSpPr>
        <p:spPr bwMode="auto">
          <a:xfrm>
            <a:off x="6572250" y="5643563"/>
            <a:ext cx="19288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/>
              <a:t>Hospitais de 51 a 100 leitos</a:t>
            </a:r>
          </a:p>
        </p:txBody>
      </p:sp>
      <p:sp>
        <p:nvSpPr>
          <p:cNvPr id="16437" name="CaixaDeTexto 58"/>
          <p:cNvSpPr txBox="1">
            <a:spLocks noChangeArrowheads="1"/>
          </p:cNvSpPr>
          <p:nvPr/>
        </p:nvSpPr>
        <p:spPr bwMode="auto">
          <a:xfrm>
            <a:off x="6572250" y="6254750"/>
            <a:ext cx="21431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/>
              <a:t>Hospitais com mais de 200 leitos</a:t>
            </a:r>
          </a:p>
        </p:txBody>
      </p:sp>
      <p:sp>
        <p:nvSpPr>
          <p:cNvPr id="16438" name="CaixaDeTexto 59"/>
          <p:cNvSpPr txBox="1">
            <a:spLocks noChangeArrowheads="1"/>
          </p:cNvSpPr>
          <p:nvPr/>
        </p:nvSpPr>
        <p:spPr bwMode="auto">
          <a:xfrm>
            <a:off x="6572250" y="6529388"/>
            <a:ext cx="2143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/>
              <a:t>Hospitais em construção com mais de 100 leitos</a:t>
            </a:r>
          </a:p>
        </p:txBody>
      </p:sp>
      <p:sp>
        <p:nvSpPr>
          <p:cNvPr id="16439" name="CaixaDeTexto 60"/>
          <p:cNvSpPr txBox="1">
            <a:spLocks noChangeArrowheads="1"/>
          </p:cNvSpPr>
          <p:nvPr/>
        </p:nvSpPr>
        <p:spPr bwMode="auto">
          <a:xfrm>
            <a:off x="6572250" y="5969000"/>
            <a:ext cx="21431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/>
              <a:t>Hospitais de 101 a 200 leitos</a:t>
            </a:r>
          </a:p>
        </p:txBody>
      </p:sp>
      <p:sp>
        <p:nvSpPr>
          <p:cNvPr id="66" name="Triângulo isósceles 65"/>
          <p:cNvSpPr/>
          <p:nvPr/>
        </p:nvSpPr>
        <p:spPr bwMode="auto">
          <a:xfrm>
            <a:off x="3571875" y="6286500"/>
            <a:ext cx="287338" cy="306388"/>
          </a:xfrm>
          <a:prstGeom prst="triangl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41" name="CaixaDeTexto 62"/>
          <p:cNvSpPr txBox="1">
            <a:spLocks noChangeArrowheads="1"/>
          </p:cNvSpPr>
          <p:nvPr/>
        </p:nvSpPr>
        <p:spPr bwMode="auto">
          <a:xfrm>
            <a:off x="4071938" y="6357938"/>
            <a:ext cx="21431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000"/>
              <a:t>SE priorização</a:t>
            </a:r>
          </a:p>
        </p:txBody>
      </p:sp>
      <p:sp>
        <p:nvSpPr>
          <p:cNvPr id="68" name="Triângulo isósceles 67"/>
          <p:cNvSpPr/>
          <p:nvPr/>
        </p:nvSpPr>
        <p:spPr bwMode="auto">
          <a:xfrm>
            <a:off x="3571875" y="2071688"/>
            <a:ext cx="287338" cy="306387"/>
          </a:xfrm>
          <a:prstGeom prst="triangl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Triângulo isósceles 68"/>
          <p:cNvSpPr/>
          <p:nvPr/>
        </p:nvSpPr>
        <p:spPr bwMode="auto">
          <a:xfrm>
            <a:off x="5072063" y="785813"/>
            <a:ext cx="287337" cy="306387"/>
          </a:xfrm>
          <a:prstGeom prst="triangl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" name="Triângulo isósceles 69"/>
          <p:cNvSpPr/>
          <p:nvPr/>
        </p:nvSpPr>
        <p:spPr bwMode="auto">
          <a:xfrm>
            <a:off x="5500688" y="3429000"/>
            <a:ext cx="287337" cy="306388"/>
          </a:xfrm>
          <a:prstGeom prst="triangl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Triângulo isósceles 70"/>
          <p:cNvSpPr/>
          <p:nvPr/>
        </p:nvSpPr>
        <p:spPr bwMode="auto">
          <a:xfrm>
            <a:off x="1071563" y="2857500"/>
            <a:ext cx="287337" cy="306388"/>
          </a:xfrm>
          <a:prstGeom prst="triangl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" name="Rectangle 45"/>
          <p:cNvSpPr txBox="1">
            <a:spLocks noChangeArrowheads="1"/>
          </p:cNvSpPr>
          <p:nvPr/>
        </p:nvSpPr>
        <p:spPr bwMode="auto">
          <a:xfrm>
            <a:off x="0" y="0"/>
            <a:ext cx="4214813" cy="5715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pt-BR" sz="2600" b="1" dirty="0"/>
              <a:t>RUE- PROPOSTA RMF</a:t>
            </a:r>
          </a:p>
        </p:txBody>
      </p:sp>
      <p:pic>
        <p:nvPicPr>
          <p:cNvPr id="16447" name="Imagem 70" descr="upa 24h.jp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500438" y="5572125"/>
            <a:ext cx="571500" cy="255588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6448" name="Imagem 70" descr="upa 24h.jp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500813" y="2071688"/>
            <a:ext cx="571500" cy="255587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6449" name="Imagem 70" descr="upa 24h.jp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429375" y="3357563"/>
            <a:ext cx="571500" cy="255587"/>
          </a:xfrm>
          <a:prstGeom prst="rect">
            <a:avLst/>
          </a:prstGeom>
          <a:noFill/>
          <a:ln w="44450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67" name="Triângulo isósceles 66"/>
          <p:cNvSpPr/>
          <p:nvPr/>
        </p:nvSpPr>
        <p:spPr bwMode="auto">
          <a:xfrm>
            <a:off x="2643188" y="3786188"/>
            <a:ext cx="287337" cy="306387"/>
          </a:xfrm>
          <a:prstGeom prst="triangl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Triângulo isósceles 71"/>
          <p:cNvSpPr/>
          <p:nvPr/>
        </p:nvSpPr>
        <p:spPr bwMode="auto">
          <a:xfrm>
            <a:off x="4214813" y="4071938"/>
            <a:ext cx="287337" cy="306387"/>
          </a:xfrm>
          <a:prstGeom prst="triangle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pt-BR" sz="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eta para a direita 16"/>
          <p:cNvSpPr/>
          <p:nvPr/>
        </p:nvSpPr>
        <p:spPr>
          <a:xfrm>
            <a:off x="1042988" y="4857750"/>
            <a:ext cx="7324725" cy="14287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8" name="Seta para a direita 17"/>
          <p:cNvSpPr/>
          <p:nvPr/>
        </p:nvSpPr>
        <p:spPr>
          <a:xfrm>
            <a:off x="1042988" y="2949575"/>
            <a:ext cx="7324725" cy="14287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9" name="Seta para a direita 18"/>
          <p:cNvSpPr/>
          <p:nvPr/>
        </p:nvSpPr>
        <p:spPr>
          <a:xfrm>
            <a:off x="1042988" y="4286250"/>
            <a:ext cx="7324725" cy="14287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0" name="Seta para a direita 19"/>
          <p:cNvSpPr/>
          <p:nvPr/>
        </p:nvSpPr>
        <p:spPr>
          <a:xfrm>
            <a:off x="1042988" y="3633788"/>
            <a:ext cx="7324725" cy="14287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1" name="Retângulo 20"/>
          <p:cNvSpPr/>
          <p:nvPr/>
        </p:nvSpPr>
        <p:spPr>
          <a:xfrm>
            <a:off x="4603800" y="1857364"/>
            <a:ext cx="638952" cy="331236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pt-BR" sz="2200" b="1" dirty="0">
                <a:latin typeface="Cambria" pitchFamily="18" charset="0"/>
              </a:rPr>
              <a:t>Rede Cegonha</a:t>
            </a:r>
          </a:p>
        </p:txBody>
      </p:sp>
      <p:sp>
        <p:nvSpPr>
          <p:cNvPr id="22" name="Retângulo 21"/>
          <p:cNvSpPr/>
          <p:nvPr/>
        </p:nvSpPr>
        <p:spPr>
          <a:xfrm>
            <a:off x="5506416" y="1857364"/>
            <a:ext cx="648072" cy="33123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pt-BR" sz="2200" b="1" dirty="0">
                <a:latin typeface="Cambria" pitchFamily="18" charset="0"/>
              </a:rPr>
              <a:t>Álcool, Crack e Outras Drogas</a:t>
            </a:r>
          </a:p>
        </p:txBody>
      </p:sp>
      <p:sp>
        <p:nvSpPr>
          <p:cNvPr id="23" name="Retângulo 22"/>
          <p:cNvSpPr/>
          <p:nvPr/>
        </p:nvSpPr>
        <p:spPr>
          <a:xfrm>
            <a:off x="6432694" y="1831144"/>
            <a:ext cx="664602" cy="331236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pt-BR" sz="2200" b="1" dirty="0">
                <a:latin typeface="Cambria" pitchFamily="18" charset="0"/>
              </a:rPr>
              <a:t>Rede de Urgência e Emergência</a:t>
            </a:r>
          </a:p>
        </p:txBody>
      </p:sp>
      <p:sp>
        <p:nvSpPr>
          <p:cNvPr id="24" name="CaixaDeTexto 23"/>
          <p:cNvSpPr txBox="1">
            <a:spLocks noChangeArrowheads="1"/>
          </p:cNvSpPr>
          <p:nvPr/>
        </p:nvSpPr>
        <p:spPr bwMode="auto">
          <a:xfrm>
            <a:off x="1085850" y="3224213"/>
            <a:ext cx="2786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>
                <a:latin typeface="Cambria" pitchFamily="18" charset="0"/>
              </a:rPr>
              <a:t>Informação</a:t>
            </a:r>
          </a:p>
        </p:txBody>
      </p:sp>
      <p:sp>
        <p:nvSpPr>
          <p:cNvPr id="25" name="CaixaDeTexto 24"/>
          <p:cNvSpPr txBox="1">
            <a:spLocks noChangeArrowheads="1"/>
          </p:cNvSpPr>
          <p:nvPr/>
        </p:nvSpPr>
        <p:spPr bwMode="auto">
          <a:xfrm>
            <a:off x="1101725" y="2544763"/>
            <a:ext cx="2786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>
                <a:latin typeface="Cambria" pitchFamily="18" charset="0"/>
              </a:rPr>
              <a:t>Qualificação/Educação</a:t>
            </a:r>
          </a:p>
        </p:txBody>
      </p:sp>
      <p:sp>
        <p:nvSpPr>
          <p:cNvPr id="26" name="CaixaDeTexto 25"/>
          <p:cNvSpPr txBox="1">
            <a:spLocks noChangeArrowheads="1"/>
          </p:cNvSpPr>
          <p:nvPr/>
        </p:nvSpPr>
        <p:spPr bwMode="auto">
          <a:xfrm>
            <a:off x="1106488" y="3878263"/>
            <a:ext cx="2786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>
                <a:latin typeface="Cambria" pitchFamily="18" charset="0"/>
              </a:rPr>
              <a:t>Regulação</a:t>
            </a:r>
          </a:p>
        </p:txBody>
      </p:sp>
      <p:grpSp>
        <p:nvGrpSpPr>
          <p:cNvPr id="2" name="Grupo 32"/>
          <p:cNvGrpSpPr>
            <a:grpSpLocks/>
          </p:cNvGrpSpPr>
          <p:nvPr/>
        </p:nvGrpSpPr>
        <p:grpSpPr bwMode="auto">
          <a:xfrm>
            <a:off x="1042988" y="5148263"/>
            <a:ext cx="7324725" cy="573087"/>
            <a:chOff x="1314902" y="5148212"/>
            <a:chExt cx="6414599" cy="573170"/>
          </a:xfrm>
        </p:grpSpPr>
        <p:grpSp>
          <p:nvGrpSpPr>
            <p:cNvPr id="17427" name="Grupo 31"/>
            <p:cNvGrpSpPr>
              <a:grpSpLocks/>
            </p:cNvGrpSpPr>
            <p:nvPr/>
          </p:nvGrpSpPr>
          <p:grpSpPr bwMode="auto">
            <a:xfrm>
              <a:off x="1314902" y="5148212"/>
              <a:ext cx="6414599" cy="573170"/>
              <a:chOff x="1314902" y="5148212"/>
              <a:chExt cx="6414599" cy="573170"/>
            </a:xfrm>
          </p:grpSpPr>
          <p:pic>
            <p:nvPicPr>
              <p:cNvPr id="17429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r="67131"/>
              <a:stretch>
                <a:fillRect/>
              </a:stretch>
            </p:blipFill>
            <p:spPr bwMode="auto">
              <a:xfrm>
                <a:off x="1314902" y="5148982"/>
                <a:ext cx="240405" cy="57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30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430701" y="5148982"/>
                <a:ext cx="2847600" cy="5704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31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62701" y="5148212"/>
                <a:ext cx="3466800" cy="57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7428" name="CaixaDeTexto 28"/>
            <p:cNvSpPr txBox="1">
              <a:spLocks noChangeArrowheads="1"/>
            </p:cNvSpPr>
            <p:nvPr/>
          </p:nvSpPr>
          <p:spPr bwMode="auto">
            <a:xfrm>
              <a:off x="2801189" y="5229200"/>
              <a:ext cx="2221786" cy="400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solidFill>
                    <a:schemeClr val="bg1"/>
                  </a:solidFill>
                  <a:latin typeface="Cambria" pitchFamily="18" charset="0"/>
                </a:rPr>
                <a:t>ATENÇÃO BÁSICA</a:t>
              </a:r>
            </a:p>
          </p:txBody>
        </p:sp>
      </p:grpSp>
      <p:sp>
        <p:nvSpPr>
          <p:cNvPr id="33" name="CaixaDeTexto 21"/>
          <p:cNvSpPr txBox="1">
            <a:spLocks noChangeArrowheads="1"/>
          </p:cNvSpPr>
          <p:nvPr/>
        </p:nvSpPr>
        <p:spPr bwMode="auto">
          <a:xfrm>
            <a:off x="1071563" y="4500563"/>
            <a:ext cx="37449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>
                <a:latin typeface="Cambria" pitchFamily="18" charset="0"/>
              </a:rPr>
              <a:t>Promoção e Vigilância à Saúde</a:t>
            </a:r>
          </a:p>
        </p:txBody>
      </p:sp>
      <p:sp>
        <p:nvSpPr>
          <p:cNvPr id="35" name="Retângulo 34"/>
          <p:cNvSpPr/>
          <p:nvPr/>
        </p:nvSpPr>
        <p:spPr>
          <a:xfrm>
            <a:off x="7377858" y="1838948"/>
            <a:ext cx="754450" cy="331236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pt-BR" sz="2200" b="1" dirty="0">
                <a:latin typeface="Cambria" pitchFamily="18" charset="0"/>
              </a:rPr>
              <a:t>Condições e doenças crônicas</a:t>
            </a:r>
          </a:p>
        </p:txBody>
      </p:sp>
      <p:pic>
        <p:nvPicPr>
          <p:cNvPr id="17423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115888"/>
            <a:ext cx="151288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5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96188" y="0"/>
            <a:ext cx="11525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765175"/>
            <a:ext cx="9144000" cy="576263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pt-BR" sz="26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AS REDES DE ATENÇÃO À SAÚDE</a:t>
            </a:r>
          </a:p>
        </p:txBody>
      </p:sp>
      <p:graphicFrame>
        <p:nvGraphicFramePr>
          <p:cNvPr id="17432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7" name="CorelPhotoPaint.Image.10" r:id="rId8" imgW="1638095" imgH="314286" progId="">
                  <p:embed/>
                </p:oleObj>
              </mc:Choice>
              <mc:Fallback>
                <p:oleObj name="CorelPhotoPaint.Image.10" r:id="rId8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4" grpId="0"/>
      <p:bldP spid="25" grpId="0"/>
      <p:bldP spid="26" grpId="0"/>
      <p:bldP spid="33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5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4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6" name="CorelPhotoPaint.Image.10" r:id="rId5" imgW="1638095" imgH="314286" progId="">
                  <p:embed/>
                </p:oleObj>
              </mc:Choice>
              <mc:Fallback>
                <p:oleObj name="CorelPhotoPaint.Image.10" r:id="rId5" imgW="1638095" imgH="314286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27738"/>
                        <a:ext cx="9144000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5"/>
          <p:cNvGraphicFramePr>
            <a:graphicFrameLocks noChangeAspect="1"/>
          </p:cNvGraphicFramePr>
          <p:nvPr/>
        </p:nvGraphicFramePr>
        <p:xfrm>
          <a:off x="0" y="6072188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7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72188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5"/>
          <p:cNvSpPr txBox="1">
            <a:spLocks noChangeArrowheads="1"/>
          </p:cNvSpPr>
          <p:nvPr/>
        </p:nvSpPr>
        <p:spPr bwMode="auto">
          <a:xfrm>
            <a:off x="0" y="0"/>
            <a:ext cx="9144000" cy="836712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pt-BR" sz="2600" b="1" dirty="0">
                <a:latin typeface="+mj-lt"/>
              </a:rPr>
              <a:t>REDE DE ATENÇÃO ÀS </a:t>
            </a:r>
            <a:r>
              <a:rPr lang="pt-BR" sz="2600" b="1" dirty="0" smtClean="0">
                <a:latin typeface="+mj-lt"/>
              </a:rPr>
              <a:t>URGÊNCIAS </a:t>
            </a:r>
            <a:r>
              <a:rPr lang="pt-BR" sz="2600" b="1" dirty="0">
                <a:latin typeface="+mj-lt"/>
              </a:rPr>
              <a:t>E EMERGÊNCIAS</a:t>
            </a:r>
            <a:endParaRPr lang="pt-BR" sz="2600" b="1" kern="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j-lt"/>
              <a:cs typeface="ＭＳ Ｐゴシック" charset="0"/>
            </a:endParaRPr>
          </a:p>
        </p:txBody>
      </p:sp>
      <p:pic>
        <p:nvPicPr>
          <p:cNvPr id="12294" name="Picture 8" descr="http://www.noticiasdecontagem.com.br/wp-content/uploads/URGENCIA-E-EMERGENCIA-fespmg.edu_.br_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2204864"/>
            <a:ext cx="3181350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10" descr="http://t0.gstatic.com/images?q=tbn:ANd9GcQEN55FzSgx2P3ONGPVtpG0izcoTGtaXMi9RhN-ZORNSWE5paIYQHEc4sA6R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2276872"/>
            <a:ext cx="3016250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7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3" name="CorelPhotoPaint.Image.10" r:id="rId3" imgW="1028571" imgH="800000" progId="">
                  <p:embed/>
                </p:oleObj>
              </mc:Choice>
              <mc:Fallback>
                <p:oleObj name="CorelPhotoPaint.Image.10" r:id="rId3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117475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4" name="CorelPhotoPaint.Image.10" r:id="rId5" imgW="1638095" imgH="314286" progId="">
                  <p:embed/>
                </p:oleObj>
              </mc:Choice>
              <mc:Fallback>
                <p:oleObj name="CorelPhotoPaint.Image.10" r:id="rId5" imgW="1638095" imgH="314286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5" name="CorelPhotoPaint.Image.10" r:id="rId7" imgW="1638095" imgH="314286" progId="">
                  <p:embed/>
                </p:oleObj>
              </mc:Choice>
              <mc:Fallback>
                <p:oleObj name="CorelPhotoPaint.Image.10" r:id="rId7" imgW="1638095" imgH="314286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27738"/>
                        <a:ext cx="9144000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0" y="6072188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6" name="CorelPhotoPaint.Image.10" r:id="rId8" imgW="1638095" imgH="314286" progId="">
                  <p:embed/>
                </p:oleObj>
              </mc:Choice>
              <mc:Fallback>
                <p:oleObj name="CorelPhotoPaint.Image.10" r:id="rId8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72188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5"/>
          <p:cNvSpPr txBox="1">
            <a:spLocks noChangeArrowheads="1"/>
          </p:cNvSpPr>
          <p:nvPr/>
        </p:nvSpPr>
        <p:spPr bwMode="auto">
          <a:xfrm>
            <a:off x="2267744" y="0"/>
            <a:ext cx="5328592" cy="1241376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pt-BR" sz="2600" b="1" dirty="0"/>
              <a:t>REDE DE ATENÇÃO ÀS URGÊNCIAS E EMERGÊNCIAS</a:t>
            </a:r>
          </a:p>
          <a:p>
            <a:pPr>
              <a:defRPr/>
            </a:pPr>
            <a:r>
              <a:rPr lang="pt-BR" sz="2600" b="1" kern="0" dirty="0">
                <a:solidFill>
                  <a:schemeClr val="tx2"/>
                </a:solidFill>
                <a:cs typeface="ＭＳ Ｐゴシック" charset="0"/>
              </a:rPr>
              <a:t>Componentes </a:t>
            </a:r>
          </a:p>
        </p:txBody>
      </p:sp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0" y="1484784"/>
            <a:ext cx="3214687" cy="585787"/>
            <a:chOff x="0" y="980328"/>
            <a:chExt cx="3214437" cy="585152"/>
          </a:xfrm>
        </p:grpSpPr>
        <p:sp>
          <p:nvSpPr>
            <p:cNvPr id="14" name="Retângulo de cantos arredondados 13"/>
            <p:cNvSpPr/>
            <p:nvPr/>
          </p:nvSpPr>
          <p:spPr>
            <a:xfrm>
              <a:off x="0" y="980328"/>
              <a:ext cx="3214437" cy="58515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tângulo 14"/>
            <p:cNvSpPr/>
            <p:nvPr/>
          </p:nvSpPr>
          <p:spPr>
            <a:xfrm>
              <a:off x="28573" y="1008872"/>
              <a:ext cx="3157291" cy="528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30480" rIns="60960" bIns="3048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sz="1600" b="1" dirty="0">
                  <a:solidFill>
                    <a:schemeClr val="tx1"/>
                  </a:solidFill>
                </a:rPr>
                <a:t>Promoção, Prevenção e Vigilância à Saúde</a:t>
              </a:r>
              <a:endParaRPr lang="pt-BR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upo 15"/>
          <p:cNvGrpSpPr>
            <a:grpSpLocks/>
          </p:cNvGrpSpPr>
          <p:nvPr/>
        </p:nvGrpSpPr>
        <p:grpSpPr bwMode="auto">
          <a:xfrm>
            <a:off x="0" y="2780928"/>
            <a:ext cx="3208337" cy="585788"/>
            <a:chOff x="0" y="1742103"/>
            <a:chExt cx="3208161" cy="585152"/>
          </a:xfrm>
        </p:grpSpPr>
        <p:sp>
          <p:nvSpPr>
            <p:cNvPr id="17" name="Retângulo de cantos arredondados 16"/>
            <p:cNvSpPr/>
            <p:nvPr/>
          </p:nvSpPr>
          <p:spPr>
            <a:xfrm>
              <a:off x="0" y="1742103"/>
              <a:ext cx="3208161" cy="58515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tângulo 17"/>
            <p:cNvSpPr/>
            <p:nvPr/>
          </p:nvSpPr>
          <p:spPr>
            <a:xfrm>
              <a:off x="28573" y="1770647"/>
              <a:ext cx="3151014" cy="528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30480" rIns="60960" bIns="30480" spcCol="1270" anchor="ctr"/>
            <a:lstStyle/>
            <a:p>
              <a:pPr>
                <a:defRPr/>
              </a:pPr>
              <a:r>
                <a:rPr lang="pt-BR" sz="1600" b="1" dirty="0">
                  <a:solidFill>
                    <a:schemeClr val="tx1"/>
                  </a:solidFill>
                </a:rPr>
                <a:t>Atenção Básica</a:t>
              </a:r>
              <a:endParaRPr lang="pt-BR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upo 18"/>
          <p:cNvGrpSpPr>
            <a:grpSpLocks/>
          </p:cNvGrpSpPr>
          <p:nvPr/>
        </p:nvGrpSpPr>
        <p:grpSpPr bwMode="auto">
          <a:xfrm>
            <a:off x="0" y="3861048"/>
            <a:ext cx="3208337" cy="800100"/>
            <a:chOff x="0" y="1742103"/>
            <a:chExt cx="3208161" cy="799466"/>
          </a:xfrm>
        </p:grpSpPr>
        <p:sp>
          <p:nvSpPr>
            <p:cNvPr id="20" name="Retângulo de cantos arredondados 19"/>
            <p:cNvSpPr/>
            <p:nvPr/>
          </p:nvSpPr>
          <p:spPr>
            <a:xfrm>
              <a:off x="0" y="1742103"/>
              <a:ext cx="3208161" cy="79946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tângulo 20"/>
            <p:cNvSpPr/>
            <p:nvPr/>
          </p:nvSpPr>
          <p:spPr>
            <a:xfrm>
              <a:off x="28573" y="1770655"/>
              <a:ext cx="3151014" cy="7709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30480" rIns="60960" bIns="30480" spcCol="1270" anchor="ctr"/>
            <a:lstStyle/>
            <a:p>
              <a:pPr>
                <a:defRPr/>
              </a:pPr>
              <a:r>
                <a:rPr lang="pt-BR" sz="1600" b="1" dirty="0">
                  <a:solidFill>
                    <a:schemeClr val="tx1"/>
                  </a:solidFill>
                </a:rPr>
                <a:t>SAMU</a:t>
              </a:r>
            </a:p>
            <a:p>
              <a:pPr>
                <a:defRPr/>
              </a:pPr>
              <a:r>
                <a:rPr lang="pt-BR" sz="1600" b="1" dirty="0">
                  <a:solidFill>
                    <a:schemeClr val="tx1"/>
                  </a:solidFill>
                </a:rPr>
                <a:t>Centrais de Regulação Médica</a:t>
              </a:r>
            </a:p>
            <a:p>
              <a:pPr>
                <a:defRPr/>
              </a:pPr>
              <a:r>
                <a:rPr lang="pt-BR" sz="1600" b="1" dirty="0">
                  <a:solidFill>
                    <a:schemeClr val="tx1"/>
                  </a:solidFill>
                </a:rPr>
                <a:t> das Urgências </a:t>
              </a:r>
            </a:p>
          </p:txBody>
        </p:sp>
      </p:grpSp>
      <p:sp>
        <p:nvSpPr>
          <p:cNvPr id="39" name="Arredondar Retângulo no Mesmo Canto Lateral 4"/>
          <p:cNvSpPr/>
          <p:nvPr/>
        </p:nvSpPr>
        <p:spPr>
          <a:xfrm>
            <a:off x="3203848" y="1285875"/>
            <a:ext cx="5940152" cy="12070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47650" tIns="123825" rIns="247650" bIns="123825" spcCol="1270" anchor="ctr"/>
          <a:lstStyle/>
          <a:p>
            <a:pPr algn="just">
              <a:defRPr/>
            </a:pPr>
            <a:r>
              <a:rPr lang="pt-BR" sz="1400" dirty="0" smtClean="0">
                <a:latin typeface="Arial" pitchFamily="34" charset="0"/>
                <a:cs typeface="Arial" pitchFamily="34" charset="0"/>
              </a:rPr>
              <a:t>Ações de saúde e educação permanente voltadas para a vigilância e prevenção das violências e acidentes, das lesões e mortes no trânsito e das doenças crônicas não transmissíveis, além de ações intersetoriais, de participação e mobilização da sociedade visando a promoção da saúde, prevenção de 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agravos e vigilância à saúde.</a:t>
            </a:r>
          </a:p>
        </p:txBody>
      </p:sp>
      <p:sp>
        <p:nvSpPr>
          <p:cNvPr id="13323" name="CaixaDeTexto 40"/>
          <p:cNvSpPr txBox="1">
            <a:spLocks noChangeArrowheads="1"/>
          </p:cNvSpPr>
          <p:nvPr/>
        </p:nvSpPr>
        <p:spPr bwMode="auto">
          <a:xfrm>
            <a:off x="3275856" y="2535238"/>
            <a:ext cx="586814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1400" dirty="0"/>
              <a:t>Ampliação do acesso, fortalecimento do vínculo e responsabilização e o primeiro cuidado às urgências e emergências, em ambiente adequado, até a </a:t>
            </a:r>
            <a:r>
              <a:rPr lang="pt-BR" sz="1400" dirty="0" smtClean="0"/>
              <a:t>transferência/encaminhamento </a:t>
            </a:r>
            <a:r>
              <a:rPr lang="pt-BR" sz="1400" dirty="0"/>
              <a:t>a outros pontos de atenção, quando necessário, com a implantação de acolhimento com avaliação de riscos e vulnerabilidades.</a:t>
            </a:r>
          </a:p>
          <a:p>
            <a:endParaRPr lang="pt-BR" dirty="0"/>
          </a:p>
        </p:txBody>
      </p:sp>
      <p:grpSp>
        <p:nvGrpSpPr>
          <p:cNvPr id="5" name="Grupo 43"/>
          <p:cNvGrpSpPr>
            <a:grpSpLocks/>
          </p:cNvGrpSpPr>
          <p:nvPr/>
        </p:nvGrpSpPr>
        <p:grpSpPr bwMode="auto">
          <a:xfrm>
            <a:off x="0" y="5301208"/>
            <a:ext cx="3208337" cy="585787"/>
            <a:chOff x="0" y="3171309"/>
            <a:chExt cx="3208161" cy="585152"/>
          </a:xfrm>
        </p:grpSpPr>
        <p:sp>
          <p:nvSpPr>
            <p:cNvPr id="45" name="Retângulo de cantos arredondados 44"/>
            <p:cNvSpPr/>
            <p:nvPr/>
          </p:nvSpPr>
          <p:spPr>
            <a:xfrm>
              <a:off x="0" y="3171309"/>
              <a:ext cx="3208161" cy="58515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etângulo 45"/>
            <p:cNvSpPr/>
            <p:nvPr/>
          </p:nvSpPr>
          <p:spPr>
            <a:xfrm>
              <a:off x="28573" y="3199853"/>
              <a:ext cx="3151014" cy="528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30480" rIns="60960" bIns="3048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sz="1600" b="1" dirty="0">
                  <a:solidFill>
                    <a:schemeClr val="tx1"/>
                  </a:solidFill>
                </a:rPr>
                <a:t>Sala de Estabilização </a:t>
              </a:r>
            </a:p>
          </p:txBody>
        </p:sp>
      </p:grpSp>
      <p:sp>
        <p:nvSpPr>
          <p:cNvPr id="13325" name="CaixaDeTexto 51"/>
          <p:cNvSpPr txBox="1">
            <a:spLocks noChangeArrowheads="1"/>
          </p:cNvSpPr>
          <p:nvPr/>
        </p:nvSpPr>
        <p:spPr bwMode="auto">
          <a:xfrm>
            <a:off x="3203848" y="3789040"/>
            <a:ext cx="594015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1400" dirty="0"/>
              <a:t>Chegar precocemente à vítima após ter ocorrido um agravo à sua saúde (de natureza clínica, cirúrgica, traumática, obstétrica, pediátricas, psiquiátricas, entre outras) </a:t>
            </a:r>
          </a:p>
          <a:p>
            <a:pPr algn="just"/>
            <a:r>
              <a:rPr lang="pt-BR" sz="1400" dirty="0"/>
              <a:t>Garantir atendimento e/ou transporte adequado para um serviço de saúde devidamente hierarquizado e integrado ao SUS</a:t>
            </a:r>
            <a:endParaRPr lang="pt-BR" sz="1400" b="1" dirty="0"/>
          </a:p>
        </p:txBody>
      </p:sp>
      <p:sp>
        <p:nvSpPr>
          <p:cNvPr id="13326" name="CaixaDeTexto 52"/>
          <p:cNvSpPr txBox="1">
            <a:spLocks noChangeArrowheads="1"/>
          </p:cNvSpPr>
          <p:nvPr/>
        </p:nvSpPr>
        <p:spPr bwMode="auto">
          <a:xfrm>
            <a:off x="3275856" y="5013176"/>
            <a:ext cx="586814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1400" dirty="0"/>
              <a:t>Ambiente para estabilização de pacientes críticos e/ou graves, com condições de garantir a assistência 24 horas, vinculado a um equipamento de saúde, articulado e conectado aos outros níveis de atenção, para posterior encaminhamento à rede de atenção a saúde pela central de regulação das urgências</a:t>
            </a:r>
          </a:p>
        </p:txBody>
      </p:sp>
      <p:pic>
        <p:nvPicPr>
          <p:cNvPr id="13327" name="Picture 8" descr="C:\Users\Baltazarmlf\Pictures\SUS.b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7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7" name="CorelPhotoPaint.Image.10" r:id="rId3" imgW="1028571" imgH="800000" progId="">
                  <p:embed/>
                </p:oleObj>
              </mc:Choice>
              <mc:Fallback>
                <p:oleObj name="CorelPhotoPaint.Image.10" r:id="rId3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117475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8" name="CorelPhotoPaint.Image.10" r:id="rId5" imgW="1638095" imgH="314286" progId="">
                  <p:embed/>
                </p:oleObj>
              </mc:Choice>
              <mc:Fallback>
                <p:oleObj name="CorelPhotoPaint.Image.10" r:id="rId5" imgW="1638095" imgH="314286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9" name="CorelPhotoPaint.Image.10" r:id="rId7" imgW="1638095" imgH="314286" progId="">
                  <p:embed/>
                </p:oleObj>
              </mc:Choice>
              <mc:Fallback>
                <p:oleObj name="CorelPhotoPaint.Image.10" r:id="rId7" imgW="1638095" imgH="314286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27738"/>
                        <a:ext cx="9144000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0" y="6072188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0" name="CorelPhotoPaint.Image.10" r:id="rId8" imgW="1638095" imgH="314286" progId="">
                  <p:embed/>
                </p:oleObj>
              </mc:Choice>
              <mc:Fallback>
                <p:oleObj name="CorelPhotoPaint.Image.10" r:id="rId8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72188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5"/>
          <p:cNvSpPr txBox="1">
            <a:spLocks noChangeArrowheads="1"/>
          </p:cNvSpPr>
          <p:nvPr/>
        </p:nvSpPr>
        <p:spPr bwMode="auto">
          <a:xfrm>
            <a:off x="2195736" y="0"/>
            <a:ext cx="5428109" cy="126876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pt-BR" sz="2600" b="1" dirty="0"/>
              <a:t>REDE DE ATENÇÃO ÀS URGÊNCIAS E EMERGÊNCIAS</a:t>
            </a:r>
          </a:p>
          <a:p>
            <a:pPr>
              <a:defRPr/>
            </a:pPr>
            <a:r>
              <a:rPr lang="pt-BR" sz="2600" b="1" kern="0" dirty="0">
                <a:solidFill>
                  <a:schemeClr val="tx2"/>
                </a:solidFill>
                <a:cs typeface="ＭＳ Ｐゴシック" charset="0"/>
              </a:rPr>
              <a:t>Componentes </a:t>
            </a:r>
          </a:p>
        </p:txBody>
      </p:sp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0" y="1916832"/>
            <a:ext cx="3214687" cy="585787"/>
            <a:chOff x="0" y="980328"/>
            <a:chExt cx="3214437" cy="585152"/>
          </a:xfrm>
        </p:grpSpPr>
        <p:sp>
          <p:nvSpPr>
            <p:cNvPr id="14" name="Retângulo de cantos arredondados 13"/>
            <p:cNvSpPr/>
            <p:nvPr/>
          </p:nvSpPr>
          <p:spPr>
            <a:xfrm>
              <a:off x="0" y="980328"/>
              <a:ext cx="3214437" cy="58515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tângulo 14"/>
            <p:cNvSpPr/>
            <p:nvPr/>
          </p:nvSpPr>
          <p:spPr>
            <a:xfrm>
              <a:off x="28573" y="1008872"/>
              <a:ext cx="3157291" cy="528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30480" rIns="60960" bIns="3048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sz="1600" b="1" dirty="0">
                  <a:solidFill>
                    <a:schemeClr val="tx1"/>
                  </a:solidFill>
                </a:rPr>
                <a:t>Unidades de Pronto Atendimento (UPA 24h) </a:t>
              </a:r>
            </a:p>
          </p:txBody>
        </p:sp>
      </p:grpSp>
      <p:grpSp>
        <p:nvGrpSpPr>
          <p:cNvPr id="3" name="Grupo 15"/>
          <p:cNvGrpSpPr>
            <a:grpSpLocks/>
          </p:cNvGrpSpPr>
          <p:nvPr/>
        </p:nvGrpSpPr>
        <p:grpSpPr bwMode="auto">
          <a:xfrm>
            <a:off x="0" y="3212976"/>
            <a:ext cx="3208337" cy="585788"/>
            <a:chOff x="0" y="1742103"/>
            <a:chExt cx="3208161" cy="585152"/>
          </a:xfrm>
        </p:grpSpPr>
        <p:sp>
          <p:nvSpPr>
            <p:cNvPr id="17" name="Retângulo de cantos arredondados 16"/>
            <p:cNvSpPr/>
            <p:nvPr/>
          </p:nvSpPr>
          <p:spPr>
            <a:xfrm>
              <a:off x="0" y="1742103"/>
              <a:ext cx="3208161" cy="58515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tângulo 17"/>
            <p:cNvSpPr/>
            <p:nvPr/>
          </p:nvSpPr>
          <p:spPr>
            <a:xfrm>
              <a:off x="28573" y="1770647"/>
              <a:ext cx="3151014" cy="528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30480" rIns="60960" bIns="30480" spcCol="1270" anchor="ctr"/>
            <a:lstStyle/>
            <a:p>
              <a:pPr>
                <a:defRPr/>
              </a:pPr>
              <a:r>
                <a:rPr lang="pt-BR" sz="1600" b="1" dirty="0">
                  <a:solidFill>
                    <a:schemeClr val="tx1"/>
                  </a:solidFill>
                </a:rPr>
                <a:t>Atenção Hospitalar </a:t>
              </a:r>
            </a:p>
          </p:txBody>
        </p:sp>
      </p:grpSp>
      <p:grpSp>
        <p:nvGrpSpPr>
          <p:cNvPr id="4" name="Grupo 18"/>
          <p:cNvGrpSpPr>
            <a:grpSpLocks/>
          </p:cNvGrpSpPr>
          <p:nvPr/>
        </p:nvGrpSpPr>
        <p:grpSpPr bwMode="auto">
          <a:xfrm>
            <a:off x="0" y="4653136"/>
            <a:ext cx="3208337" cy="720080"/>
            <a:chOff x="0" y="1742103"/>
            <a:chExt cx="3208161" cy="799466"/>
          </a:xfrm>
        </p:grpSpPr>
        <p:sp>
          <p:nvSpPr>
            <p:cNvPr id="20" name="Retângulo de cantos arredondados 19"/>
            <p:cNvSpPr/>
            <p:nvPr/>
          </p:nvSpPr>
          <p:spPr>
            <a:xfrm>
              <a:off x="0" y="1742103"/>
              <a:ext cx="3208161" cy="79946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tângulo 20"/>
            <p:cNvSpPr/>
            <p:nvPr/>
          </p:nvSpPr>
          <p:spPr>
            <a:xfrm>
              <a:off x="28573" y="1770655"/>
              <a:ext cx="3151014" cy="7709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30480" rIns="60960" bIns="30480" spcCol="1270" anchor="ctr"/>
            <a:lstStyle/>
            <a:p>
              <a:pPr>
                <a:defRPr/>
              </a:pPr>
              <a:r>
                <a:rPr lang="pt-BR" sz="1600" b="1" dirty="0">
                  <a:solidFill>
                    <a:schemeClr val="tx1"/>
                  </a:solidFill>
                </a:rPr>
                <a:t>Atenção Domiciliar</a:t>
              </a:r>
            </a:p>
          </p:txBody>
        </p:sp>
      </p:grpSp>
      <p:sp>
        <p:nvSpPr>
          <p:cNvPr id="39" name="Arredondar Retângulo no Mesmo Canto Lateral 4"/>
          <p:cNvSpPr/>
          <p:nvPr/>
        </p:nvSpPr>
        <p:spPr>
          <a:xfrm>
            <a:off x="3275856" y="1700808"/>
            <a:ext cx="5657850" cy="11430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47650" tIns="123825" rIns="247650" bIns="123825" spcCol="1270" anchor="ctr"/>
          <a:lstStyle/>
          <a:p>
            <a:pPr algn="just">
              <a:defRPr/>
            </a:pPr>
            <a:r>
              <a:rPr lang="pt-BR" sz="1400" dirty="0">
                <a:latin typeface="Arial" pitchFamily="34" charset="0"/>
                <a:cs typeface="Arial" pitchFamily="34" charset="0"/>
              </a:rPr>
              <a:t>Estabelecimento de saúde de complexidade intermediária entre as Unidades Básicas de Saúde/Saúde da Família e a Rede Hospitalar</a:t>
            </a:r>
          </a:p>
        </p:txBody>
      </p:sp>
      <p:sp>
        <p:nvSpPr>
          <p:cNvPr id="14347" name="CaixaDeTexto 40"/>
          <p:cNvSpPr txBox="1">
            <a:spLocks noChangeArrowheads="1"/>
          </p:cNvSpPr>
          <p:nvPr/>
        </p:nvSpPr>
        <p:spPr bwMode="auto">
          <a:xfrm>
            <a:off x="3347864" y="3212976"/>
            <a:ext cx="55721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1400" dirty="0"/>
              <a:t>Portas Hospitalares de Urgência, pelas enfermarias de retaguarda, pelos leitos de cuidados intensivos, pelos serviços de diagnóstico por imagem e de laboratório e pelas linhas de cuidados prioritárias</a:t>
            </a:r>
          </a:p>
        </p:txBody>
      </p:sp>
      <p:sp>
        <p:nvSpPr>
          <p:cNvPr id="14348" name="CaixaDeTexto 51"/>
          <p:cNvSpPr txBox="1">
            <a:spLocks noChangeArrowheads="1"/>
          </p:cNvSpPr>
          <p:nvPr/>
        </p:nvSpPr>
        <p:spPr bwMode="auto">
          <a:xfrm>
            <a:off x="3275856" y="4509120"/>
            <a:ext cx="5715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1400" dirty="0"/>
              <a:t>Ações integradas e articuladas de promoção à saúde, prevenção e tratamento de doenças e reabilitação, que ocorrem no domicílio, constituindo-se nova modalidade de atenção à saúde que acontece no território e reorganiza o processo de trabalho das equipes, que realizam o cuidado domiciliar na atenção primária, ambulatorial e hospitalar.</a:t>
            </a:r>
          </a:p>
        </p:txBody>
      </p:sp>
      <p:pic>
        <p:nvPicPr>
          <p:cNvPr id="14349" name="Picture 8" descr="C:\Users\Baltazarmlf\Pictures\SUS.b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15888"/>
            <a:ext cx="151288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188" y="0"/>
            <a:ext cx="11525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765175"/>
            <a:ext cx="9144000" cy="5762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BR" b="1"/>
              <a:t>COMPONENTES E INTERFACES DA REDE DE ATENÇÃO ÀS URGÊNCIAS</a:t>
            </a:r>
          </a:p>
        </p:txBody>
      </p:sp>
      <p:grpSp>
        <p:nvGrpSpPr>
          <p:cNvPr id="18438" name="Group 24"/>
          <p:cNvGrpSpPr>
            <a:grpSpLocks/>
          </p:cNvGrpSpPr>
          <p:nvPr/>
        </p:nvGrpSpPr>
        <p:grpSpPr bwMode="auto">
          <a:xfrm>
            <a:off x="971600" y="1556792"/>
            <a:ext cx="7200900" cy="3925888"/>
            <a:chOff x="612" y="691"/>
            <a:chExt cx="4536" cy="2473"/>
          </a:xfrm>
        </p:grpSpPr>
        <p:sp>
          <p:nvSpPr>
            <p:cNvPr id="7" name="Seta para a direita 6"/>
            <p:cNvSpPr/>
            <p:nvPr/>
          </p:nvSpPr>
          <p:spPr>
            <a:xfrm>
              <a:off x="612" y="1261"/>
              <a:ext cx="4445" cy="90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8" name="Seta para a direita 7"/>
            <p:cNvSpPr/>
            <p:nvPr/>
          </p:nvSpPr>
          <p:spPr>
            <a:xfrm>
              <a:off x="612" y="1621"/>
              <a:ext cx="4445" cy="90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10" name="Seta para a direita 9"/>
            <p:cNvSpPr/>
            <p:nvPr/>
          </p:nvSpPr>
          <p:spPr>
            <a:xfrm>
              <a:off x="612" y="1981"/>
              <a:ext cx="4445" cy="90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9" name="Seta para a direita 8"/>
            <p:cNvSpPr/>
            <p:nvPr/>
          </p:nvSpPr>
          <p:spPr>
            <a:xfrm>
              <a:off x="612" y="2341"/>
              <a:ext cx="4445" cy="90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11" name="Retângulo 10">
              <a:hlinkClick r:id="rId5" action="ppaction://hlinksldjump"/>
            </p:cNvPr>
            <p:cNvSpPr/>
            <p:nvPr/>
          </p:nvSpPr>
          <p:spPr>
            <a:xfrm>
              <a:off x="3411" y="708"/>
              <a:ext cx="318" cy="208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SAMU 192</a:t>
              </a:r>
            </a:p>
          </p:txBody>
        </p:sp>
        <p:sp>
          <p:nvSpPr>
            <p:cNvPr id="12" name="Retângulo 11">
              <a:hlinkClick r:id="rId6" action="ppaction://hlinksldjump"/>
            </p:cNvPr>
            <p:cNvSpPr/>
            <p:nvPr/>
          </p:nvSpPr>
          <p:spPr>
            <a:xfrm>
              <a:off x="3769" y="711"/>
              <a:ext cx="318" cy="208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UPA 24H </a:t>
              </a:r>
            </a:p>
          </p:txBody>
        </p:sp>
        <p:sp>
          <p:nvSpPr>
            <p:cNvPr id="13" name="Retângulo 12">
              <a:hlinkClick r:id="" action="ppaction://noaction"/>
            </p:cNvPr>
            <p:cNvSpPr/>
            <p:nvPr/>
          </p:nvSpPr>
          <p:spPr>
            <a:xfrm>
              <a:off x="4138" y="708"/>
              <a:ext cx="317" cy="2087"/>
            </a:xfrm>
            <a:prstGeom prst="rect">
              <a:avLst/>
            </a:prstGeom>
            <a:solidFill>
              <a:srgbClr val="B944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HOSPITAL</a:t>
              </a:r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4513" y="708"/>
              <a:ext cx="317" cy="208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ATENÇÃO DOMICILIAR</a:t>
              </a:r>
            </a:p>
          </p:txBody>
        </p:sp>
        <p:sp>
          <p:nvSpPr>
            <p:cNvPr id="18444" name="CaixaDeTexto 21"/>
            <p:cNvSpPr txBox="1">
              <a:spLocks noChangeArrowheads="1"/>
            </p:cNvSpPr>
            <p:nvPr/>
          </p:nvSpPr>
          <p:spPr bwMode="auto">
            <a:xfrm>
              <a:off x="612" y="1071"/>
              <a:ext cx="175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BR">
                  <a:latin typeface="Calibri" pitchFamily="34" charset="0"/>
                </a:rPr>
                <a:t>Acolhimento</a:t>
              </a:r>
            </a:p>
          </p:txBody>
        </p:sp>
        <p:sp>
          <p:nvSpPr>
            <p:cNvPr id="18445" name="CaixaDeTexto 23"/>
            <p:cNvSpPr txBox="1">
              <a:spLocks noChangeArrowheads="1"/>
            </p:cNvSpPr>
            <p:nvPr/>
          </p:nvSpPr>
          <p:spPr bwMode="auto">
            <a:xfrm>
              <a:off x="612" y="1799"/>
              <a:ext cx="20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BR">
                  <a:latin typeface="Calibri" pitchFamily="34" charset="0"/>
                </a:rPr>
                <a:t>Informação</a:t>
              </a:r>
              <a:endParaRPr lang="pt-BR" u="sng">
                <a:latin typeface="Calibri" pitchFamily="34" charset="0"/>
              </a:endParaRPr>
            </a:p>
          </p:txBody>
        </p:sp>
        <p:sp>
          <p:nvSpPr>
            <p:cNvPr id="18446" name="CaixaDeTexto 24"/>
            <p:cNvSpPr txBox="1">
              <a:spLocks noChangeArrowheads="1"/>
            </p:cNvSpPr>
            <p:nvPr/>
          </p:nvSpPr>
          <p:spPr bwMode="auto">
            <a:xfrm>
              <a:off x="612" y="1431"/>
              <a:ext cx="175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BR" dirty="0">
                  <a:latin typeface="Calibri" pitchFamily="34" charset="0"/>
                </a:rPr>
                <a:t>Qualificação profissional</a:t>
              </a:r>
            </a:p>
          </p:txBody>
        </p:sp>
        <p:sp>
          <p:nvSpPr>
            <p:cNvPr id="18447" name="CaixaDeTexto 25"/>
            <p:cNvSpPr txBox="1">
              <a:spLocks noChangeArrowheads="1"/>
            </p:cNvSpPr>
            <p:nvPr/>
          </p:nvSpPr>
          <p:spPr bwMode="auto">
            <a:xfrm>
              <a:off x="612" y="2151"/>
              <a:ext cx="175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BR">
                  <a:latin typeface="Calibri" pitchFamily="34" charset="0"/>
                </a:rPr>
                <a:t>Regulação</a:t>
              </a:r>
              <a:endParaRPr lang="pt-BR">
                <a:solidFill>
                  <a:srgbClr val="0070C0"/>
                </a:solidFill>
                <a:latin typeface="Calibri" pitchFamily="34" charset="0"/>
              </a:endParaRPr>
            </a:p>
          </p:txBody>
        </p:sp>
        <p:sp>
          <p:nvSpPr>
            <p:cNvPr id="28" name="Retângulo 27">
              <a:hlinkClick r:id="rId5" action="ppaction://hlinksldjump"/>
            </p:cNvPr>
            <p:cNvSpPr/>
            <p:nvPr/>
          </p:nvSpPr>
          <p:spPr>
            <a:xfrm>
              <a:off x="2336" y="708"/>
              <a:ext cx="317" cy="208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>
                  <a:solidFill>
                    <a:schemeClr val="bg1"/>
                  </a:solidFill>
                </a:rPr>
                <a:t>PROMOÇÃO  E PREVENÇÃO</a:t>
              </a:r>
            </a:p>
          </p:txBody>
        </p:sp>
        <p:sp>
          <p:nvSpPr>
            <p:cNvPr id="29" name="Retângulo 28">
              <a:hlinkClick r:id="rId7" action="ppaction://hlinksldjump"/>
            </p:cNvPr>
            <p:cNvSpPr/>
            <p:nvPr/>
          </p:nvSpPr>
          <p:spPr>
            <a:xfrm>
              <a:off x="3061" y="712"/>
              <a:ext cx="318" cy="2087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FN - SUS</a:t>
              </a:r>
            </a:p>
          </p:txBody>
        </p:sp>
        <p:sp>
          <p:nvSpPr>
            <p:cNvPr id="30" name="Retângulo 29">
              <a:hlinkClick r:id="rId8" action="ppaction://hlinksldjump"/>
            </p:cNvPr>
            <p:cNvSpPr/>
            <p:nvPr/>
          </p:nvSpPr>
          <p:spPr>
            <a:xfrm>
              <a:off x="2699" y="711"/>
              <a:ext cx="317" cy="208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SALA DE ESTABILIZAÇÃO</a:t>
              </a:r>
            </a:p>
          </p:txBody>
        </p:sp>
        <p:sp>
          <p:nvSpPr>
            <p:cNvPr id="18451" name="CaixaDeTexto 30">
              <a:hlinkClick r:id="rId9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612" y="2799"/>
              <a:ext cx="4536" cy="36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ts val="1200"/>
                </a:spcBef>
                <a:spcAft>
                  <a:spcPts val="1200"/>
                </a:spcAft>
              </a:pPr>
              <a:r>
                <a:rPr lang="pt-BR" sz="3200" b="1" dirty="0">
                  <a:solidFill>
                    <a:schemeClr val="bg1"/>
                  </a:solidFill>
                  <a:latin typeface="Calibri" pitchFamily="34" charset="0"/>
                </a:rPr>
                <a:t>ATENÇÃO BÁSICA</a:t>
              </a:r>
            </a:p>
          </p:txBody>
        </p:sp>
      </p:grpSp>
      <p:sp>
        <p:nvSpPr>
          <p:cNvPr id="18439" name="Retângulo 26"/>
          <p:cNvSpPr>
            <a:spLocks noChangeArrowheads="1"/>
          </p:cNvSpPr>
          <p:nvPr/>
        </p:nvSpPr>
        <p:spPr bwMode="auto">
          <a:xfrm>
            <a:off x="1547664" y="5589240"/>
            <a:ext cx="61737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pt-BR" sz="2000" b="1" dirty="0">
                <a:latin typeface="Calibri" pitchFamily="34" charset="0"/>
              </a:rPr>
              <a:t>ACOLHIMENTO COM CLASSIFICAÇÃO</a:t>
            </a:r>
            <a:br>
              <a:rPr lang="pt-BR" sz="2000" b="1" dirty="0">
                <a:latin typeface="Calibri" pitchFamily="34" charset="0"/>
              </a:rPr>
            </a:br>
            <a:r>
              <a:rPr lang="pt-BR" sz="2000" b="1" dirty="0">
                <a:latin typeface="Calibri" pitchFamily="34" charset="0"/>
              </a:rPr>
              <a:t>DE RISCO E MAIOR RESOLUTIVIDADE</a:t>
            </a:r>
          </a:p>
        </p:txBody>
      </p:sp>
      <p:graphicFrame>
        <p:nvGraphicFramePr>
          <p:cNvPr id="18456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CorelPhotoPaint.Image.10" r:id="rId10" imgW="1638095" imgH="314286" progId="">
                  <p:embed/>
                </p:oleObj>
              </mc:Choice>
              <mc:Fallback>
                <p:oleObj name="CorelPhotoPaint.Image.10" r:id="rId10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200" dirty="0" smtClean="0"/>
              <a:t>E reorganização das Linhas de Cuidados Prioritários:</a:t>
            </a:r>
          </a:p>
          <a:p>
            <a:endParaRPr lang="pt-BR" sz="2200" b="1" dirty="0" smtClean="0"/>
          </a:p>
          <a:p>
            <a:r>
              <a:rPr lang="pt-BR" sz="2400" b="1" dirty="0" smtClean="0"/>
              <a:t>Cardiovascular</a:t>
            </a:r>
            <a:r>
              <a:rPr lang="pt-BR" sz="2200" b="1" dirty="0" smtClean="0"/>
              <a:t> </a:t>
            </a:r>
            <a:r>
              <a:rPr lang="pt-BR" sz="2200" dirty="0" smtClean="0"/>
              <a:t>- Portaria 2994 de 13/12/2011 ( UCO 10 leitos para 600 IAM/ano 100-599/ano e  2 leitos UTI geral)</a:t>
            </a:r>
          </a:p>
          <a:p>
            <a:pPr>
              <a:buNone/>
            </a:pPr>
            <a:endParaRPr lang="pt-BR" sz="2200" dirty="0" smtClean="0"/>
          </a:p>
          <a:p>
            <a:pPr>
              <a:buFontTx/>
              <a:buChar char="-"/>
            </a:pPr>
            <a:r>
              <a:rPr lang="pt-BR" sz="2200" b="1" dirty="0" smtClean="0"/>
              <a:t>Traumatologia</a:t>
            </a:r>
          </a:p>
          <a:p>
            <a:pPr>
              <a:buNone/>
            </a:pPr>
            <a:endParaRPr lang="pt-BR" sz="2200" dirty="0" smtClean="0"/>
          </a:p>
          <a:p>
            <a:pPr algn="just">
              <a:buFontTx/>
              <a:buChar char="-"/>
            </a:pPr>
            <a:r>
              <a:rPr lang="pt-BR" sz="2200" b="1" dirty="0" smtClean="0"/>
              <a:t>Cerebrovascula</a:t>
            </a:r>
            <a:r>
              <a:rPr lang="pt-BR" sz="2200" dirty="0" smtClean="0"/>
              <a:t>r - Portaria 665 de 12/04/2012 (800 AVC/ano 20 leitos , &lt;800 serão avaliados)</a:t>
            </a:r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r>
              <a:rPr lang="pt-BR" sz="2200" dirty="0" smtClean="0"/>
              <a:t>Plano de Ação Regional – Portaria 1600 de 7 de julho de 2011. </a:t>
            </a:r>
            <a:endParaRPr lang="pt-BR" sz="2200" dirty="0"/>
          </a:p>
        </p:txBody>
      </p:sp>
      <p:graphicFrame>
        <p:nvGraphicFramePr>
          <p:cNvPr id="17410" name="Object 7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7" name="CorelPhotoPaint.Image.10" r:id="rId4" imgW="1028571" imgH="800000" progId="">
                  <p:embed/>
                </p:oleObj>
              </mc:Choice>
              <mc:Fallback>
                <p:oleObj name="CorelPhotoPaint.Image.10" r:id="rId4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117475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5"/>
          <p:cNvGraphicFramePr>
            <a:graphicFrameLocks noChangeAspect="1"/>
          </p:cNvGraphicFramePr>
          <p:nvPr/>
        </p:nvGraphicFramePr>
        <p:xfrm>
          <a:off x="0" y="6242050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8" name="CorelPhotoPaint.Image.10" r:id="rId6" imgW="1638095" imgH="314286" progId="">
                  <p:embed/>
                </p:oleObj>
              </mc:Choice>
              <mc:Fallback>
                <p:oleObj name="CorelPhotoPaint.Image.10" r:id="rId6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42050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C:\Users\Baltazarmlf\Pictures\SUS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7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7" name="CorelPhotoPaint.Image.10" r:id="rId3" imgW="1028571" imgH="800000" progId="">
                  <p:embed/>
                </p:oleObj>
              </mc:Choice>
              <mc:Fallback>
                <p:oleObj name="CorelPhotoPaint.Image.10" r:id="rId3" imgW="1028571" imgH="8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117475"/>
                        <a:ext cx="11430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8" name="CorelPhotoPaint.Image.10" r:id="rId5" imgW="1638095" imgH="314286" progId="">
                  <p:embed/>
                </p:oleObj>
              </mc:Choice>
              <mc:Fallback>
                <p:oleObj name="CorelPhotoPaint.Image.10" r:id="rId5" imgW="1638095" imgH="3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9" name="CorelPhotoPaint.Image.10" r:id="rId7" imgW="1638095" imgH="314286" progId="">
                  <p:embed/>
                </p:oleObj>
              </mc:Choice>
              <mc:Fallback>
                <p:oleObj name="CorelPhotoPaint.Image.10" r:id="rId7" imgW="1638095" imgH="3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27738"/>
                        <a:ext cx="9144000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0" y="6072188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00" name="CorelPhotoPaint.Image.10" r:id="rId8" imgW="1638095" imgH="314286" progId="">
                  <p:embed/>
                </p:oleObj>
              </mc:Choice>
              <mc:Fallback>
                <p:oleObj name="CorelPhotoPaint.Image.10" r:id="rId8" imgW="1638095" imgH="3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72188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14313" y="5786438"/>
            <a:ext cx="8929687" cy="142875"/>
          </a:xfrm>
          <a:prstGeom prst="rect">
            <a:avLst/>
          </a:prstGeom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defRPr/>
            </a:pPr>
            <a:endParaRPr lang="pt-BR" sz="2000" kern="0">
              <a:latin typeface="+mn-lt"/>
              <a:cs typeface="ＭＳ Ｐゴシック" charset="0"/>
            </a:endParaRPr>
          </a:p>
          <a:p>
            <a:pPr marL="342900" indent="-342900" algn="l">
              <a:spcBef>
                <a:spcPct val="20000"/>
              </a:spcBef>
              <a:defRPr/>
            </a:pPr>
            <a:endParaRPr lang="pt-BR" sz="4400" b="1" kern="0">
              <a:solidFill>
                <a:srgbClr val="FF0000"/>
              </a:solidFill>
              <a:latin typeface="+mn-lt"/>
              <a:cs typeface="ＭＳ Ｐゴシック" charset="0"/>
            </a:endParaRPr>
          </a:p>
        </p:txBody>
      </p:sp>
      <p:sp>
        <p:nvSpPr>
          <p:cNvPr id="8" name="Rectangle 45"/>
          <p:cNvSpPr txBox="1">
            <a:spLocks noChangeArrowheads="1"/>
          </p:cNvSpPr>
          <p:nvPr/>
        </p:nvSpPr>
        <p:spPr bwMode="auto">
          <a:xfrm>
            <a:off x="2214563" y="0"/>
            <a:ext cx="5572125" cy="85725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2600" b="1" kern="0" dirty="0">
                <a:solidFill>
                  <a:schemeClr val="tx2"/>
                </a:solidFill>
                <a:latin typeface="+mj-lt"/>
                <a:cs typeface="ＭＳ Ｐゴシック" charset="0"/>
              </a:rPr>
              <a:t>SITUAÇÃO EM </a:t>
            </a:r>
            <a:r>
              <a:rPr lang="pt-BR" sz="2600" b="1" kern="0" dirty="0" smtClean="0">
                <a:solidFill>
                  <a:schemeClr val="tx2"/>
                </a:solidFill>
                <a:latin typeface="+mj-lt"/>
                <a:cs typeface="ＭＳ Ｐゴシック" charset="0"/>
              </a:rPr>
              <a:t>SC 2012</a:t>
            </a:r>
            <a:endParaRPr lang="pt-BR" sz="2600" kern="0" dirty="0">
              <a:solidFill>
                <a:schemeClr val="tx2"/>
              </a:solidFill>
              <a:latin typeface="+mj-lt"/>
              <a:cs typeface="ＭＳ Ｐゴシック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0" y="1201797"/>
          <a:ext cx="9144000" cy="56562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8033"/>
                <a:gridCol w="6145967"/>
              </a:tblGrid>
              <a:tr h="254173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REDE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SITUAÇÃO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90443">
                <a:tc>
                  <a:txBody>
                    <a:bodyPr/>
                    <a:lstStyle/>
                    <a:p>
                      <a:endParaRPr lang="pt-BR" sz="2000" dirty="0" smtClean="0"/>
                    </a:p>
                    <a:p>
                      <a:endParaRPr lang="pt-BR" sz="2000" dirty="0" smtClean="0"/>
                    </a:p>
                    <a:p>
                      <a:endParaRPr lang="pt-BR" sz="2000" dirty="0" smtClean="0"/>
                    </a:p>
                    <a:p>
                      <a:pPr algn="ctr"/>
                      <a:endParaRPr lang="pt-BR" sz="2000" dirty="0" smtClean="0"/>
                    </a:p>
                    <a:p>
                      <a:pPr algn="ctr"/>
                      <a:r>
                        <a:rPr lang="pt-BR" sz="2000" dirty="0" smtClean="0"/>
                        <a:t>Rede de Atenção às Urgências e Emergências</a:t>
                      </a:r>
                    </a:p>
                    <a:p>
                      <a:pPr algn="ctr"/>
                      <a:r>
                        <a:rPr lang="pt-BR" sz="2000" b="1" dirty="0" smtClean="0"/>
                        <a:t>-RUE-</a:t>
                      </a:r>
                      <a:endParaRPr lang="pt-B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2000" dirty="0" smtClean="0"/>
                        <a:t>Criado Grupo de Condução Estadual</a:t>
                      </a:r>
                    </a:p>
                    <a:p>
                      <a:pPr algn="just"/>
                      <a:r>
                        <a:rPr lang="pt-BR" sz="2000" dirty="0" smtClean="0"/>
                        <a:t>Elaborados e Encaminhado ao MS os Planos Operativos para Macrorregião Nordeste e</a:t>
                      </a:r>
                      <a:r>
                        <a:rPr lang="pt-BR" sz="2000" baseline="0" dirty="0" smtClean="0"/>
                        <a:t> </a:t>
                      </a:r>
                      <a:r>
                        <a:rPr lang="pt-BR" sz="2000" dirty="0" smtClean="0"/>
                        <a:t>Planalto</a:t>
                      </a:r>
                      <a:r>
                        <a:rPr lang="pt-BR" sz="2000" baseline="0" dirty="0" smtClean="0"/>
                        <a:t> Norte e Região Metropolitana de Florianópolis - RMF</a:t>
                      </a:r>
                    </a:p>
                    <a:p>
                      <a:pPr algn="just"/>
                      <a:endParaRPr lang="pt-BR" sz="2000" baseline="0" dirty="0" smtClean="0"/>
                    </a:p>
                    <a:p>
                      <a:pPr algn="just"/>
                      <a:r>
                        <a:rPr lang="pt-BR" sz="2000" baseline="0" dirty="0" smtClean="0"/>
                        <a:t>Macrorregiões Nordeste e Planalto Norte: adequações às novas portarias do MS</a:t>
                      </a:r>
                    </a:p>
                    <a:p>
                      <a:pPr algn="just"/>
                      <a:endParaRPr lang="pt-BR" sz="2000" b="1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 smtClean="0"/>
                        <a:t>Demais regiões: </a:t>
                      </a:r>
                      <a:r>
                        <a:rPr lang="pt-BR" sz="2000" dirty="0" smtClean="0"/>
                        <a:t>serão gradativamente incorporadas a partir dos diagnósticos e planos regionais proposta </a:t>
                      </a:r>
                      <a:r>
                        <a:rPr lang="pt-BR" sz="2000" baseline="0" dirty="0" smtClean="0"/>
                        <a:t>Iniciar para inclusão das Macrorregiões Sul, Extremo Oeste e Vale do Itajaí e Foz do Rio Itajaí.</a:t>
                      </a:r>
                    </a:p>
                    <a:p>
                      <a:pPr algn="just"/>
                      <a:endParaRPr lang="pt-BR" sz="2000" dirty="0" smtClean="0"/>
                    </a:p>
                    <a:p>
                      <a:pPr algn="just"/>
                      <a:r>
                        <a:rPr lang="pt-BR" sz="2000" b="1" dirty="0" smtClean="0"/>
                        <a:t>Rede priorizada</a:t>
                      </a:r>
                      <a:r>
                        <a:rPr lang="pt-BR" sz="2000" b="1" baseline="0" dirty="0" smtClean="0"/>
                        <a:t> para o QualiSUS-Rede na RMF</a:t>
                      </a:r>
                      <a:endParaRPr lang="pt-BR" sz="2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79" name="Picture 8" descr="C:\Users\Baltazarmlf\Pictures\SUS.b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2135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1366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1672</Words>
  <Application>Microsoft Macintosh PowerPoint</Application>
  <PresentationFormat>On-screen Show (4:3)</PresentationFormat>
  <Paragraphs>523</Paragraphs>
  <Slides>24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Design padrão</vt:lpstr>
      <vt:lpstr>CorelPhotoPaint.Image.10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Unidades Hospitalares  Estratégicas</vt:lpstr>
      <vt:lpstr>Custeio para Unidades  Estratégicas</vt:lpstr>
      <vt:lpstr>Custeio </vt:lpstr>
      <vt:lpstr>Custeio </vt:lpstr>
      <vt:lpstr>Critérios de Qualificação</vt:lpstr>
      <vt:lpstr>Custeio/ Implantação  </vt:lpstr>
      <vt:lpstr>Custeio/Implantação </vt:lpstr>
      <vt:lpstr> Custeio </vt:lpstr>
      <vt:lpstr> Custeio </vt:lpstr>
      <vt:lpstr>UPAS</vt:lpstr>
      <vt:lpstr>SAMU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REDES DE ATENÇÃO À SAUDE</dc:title>
  <dc:creator>Gesau</dc:creator>
  <cp:lastModifiedBy>Astor Grumann</cp:lastModifiedBy>
  <cp:revision>99</cp:revision>
  <dcterms:created xsi:type="dcterms:W3CDTF">2011-08-24T14:35:38Z</dcterms:created>
  <dcterms:modified xsi:type="dcterms:W3CDTF">2013-01-24T01:25:43Z</dcterms:modified>
</cp:coreProperties>
</file>