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1" r:id="rId4"/>
    <p:sldId id="258" r:id="rId5"/>
    <p:sldId id="259" r:id="rId6"/>
    <p:sldId id="260" r:id="rId7"/>
    <p:sldId id="262" r:id="rId8"/>
    <p:sldId id="264" r:id="rId9"/>
    <p:sldId id="263" r:id="rId10"/>
    <p:sldId id="256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2" autoAdjust="0"/>
  </p:normalViewPr>
  <p:slideViewPr>
    <p:cSldViewPr>
      <p:cViewPr varScale="1">
        <p:scale>
          <a:sx n="128" d="100"/>
          <a:sy n="128" d="100"/>
        </p:scale>
        <p:origin x="-188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536C7-5A07-4DF5-85FA-DF1512B1D6C7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16F75-5A8C-44DA-AE26-CF2F28530783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qualisusrede@saude.sc.gov.br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1257300"/>
            <a:ext cx="8782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8782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1752600"/>
          </a:xfrm>
        </p:spPr>
        <p:txBody>
          <a:bodyPr/>
          <a:lstStyle/>
          <a:p>
            <a:r>
              <a:rPr lang="pt-BR" dirty="0" smtClean="0"/>
              <a:t>COORDENAÇÃO DO PROJETO</a:t>
            </a:r>
          </a:p>
          <a:p>
            <a:r>
              <a:rPr lang="pt-BR" dirty="0" smtClean="0"/>
              <a:t>FONE 048 3221 2018- SES</a:t>
            </a:r>
          </a:p>
          <a:p>
            <a:r>
              <a:rPr lang="pt-BR" dirty="0" smtClean="0"/>
              <a:t>Email </a:t>
            </a:r>
            <a:r>
              <a:rPr lang="pt-BR" dirty="0" smtClean="0">
                <a:hlinkClick r:id="rId2"/>
              </a:rPr>
              <a:t>qualisusrede@saude.sc.gov.br</a:t>
            </a:r>
            <a:endParaRPr lang="pt-BR" dirty="0" smtClean="0"/>
          </a:p>
          <a:p>
            <a:endParaRPr lang="pt-BR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8782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Objetivos do </a:t>
            </a:r>
            <a:r>
              <a:rPr lang="pt-B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QualiSUS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-Rede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 Contribuir para a qualificação da atenção e da gestão em saúde;</a:t>
            </a:r>
          </a:p>
          <a:p>
            <a:r>
              <a:rPr lang="pt-BR" dirty="0" smtClean="0"/>
              <a:t>Contribuir para organizar redes de atenção, considerando o ordenamento prioritário da  atenção primária.</a:t>
            </a:r>
          </a:p>
          <a:p>
            <a:r>
              <a:rPr lang="pt-BR" dirty="0" smtClean="0"/>
              <a:t>Priorizar investimentos na atenção especializada, ambulatorial e hospitalar; na atenção de urgência e emergência; e no aprimoramento dos sistemas logísticos de suporte às redes.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Objetivos do </a:t>
            </a:r>
            <a:r>
              <a:rPr lang="pt-B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QualiSUS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-Rede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Fortalecer a regionalização, a </a:t>
            </a:r>
            <a:r>
              <a:rPr lang="pt-BR" dirty="0" err="1" smtClean="0"/>
              <a:t>contratualização</a:t>
            </a:r>
            <a:r>
              <a:rPr lang="pt-BR" dirty="0" smtClean="0"/>
              <a:t>, a regulação do acesso, a responsabilização dos gestores e a participação social.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Qualificar o cuidado em saúde, incentivando a definição e implantação de protocolos clínicos, linhas de cuidado e processos de capacitação profissional.</a:t>
            </a:r>
          </a:p>
          <a:p>
            <a:endParaRPr lang="pt-BR" dirty="0" smtClean="0"/>
          </a:p>
          <a:p>
            <a:r>
              <a:rPr lang="pt-BR" dirty="0" smtClean="0"/>
              <a:t>Produzir, sistematizar e difundir conhecimentos relacionados: ao desenvolvimento de metodologias e processos de avaliação e gestão da qualidade; e à gestão da inovação tecnológica em saúde.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pt-BR" dirty="0" smtClean="0"/>
              <a:t>Estratégias do QualiSUS-Rede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t-BR" dirty="0" smtClean="0"/>
              <a:t>• Apoio ao desenvolvimento de redes de atenção em regiões metropolitanas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• Implantação de linhas de cuidado.</a:t>
            </a:r>
          </a:p>
          <a:p>
            <a:endParaRPr lang="pt-BR" dirty="0" smtClean="0"/>
          </a:p>
          <a:p>
            <a:pPr>
              <a:buNone/>
            </a:pPr>
            <a:r>
              <a:rPr lang="pt-BR" dirty="0" smtClean="0"/>
              <a:t>• Investimento nas emergências, priorizando: a adequação da capacidade instalada dos serviços e do parque tecnológico; o desenvolvimento de RH; e a implementação de novos processos e tecnologias de gestão.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• Fortalecimento dos mecanismos e instrumentos de gestão governamental e organizacional em apoio  à estruturação das redes de atenção.</a:t>
            </a:r>
            <a:endParaRPr lang="pt-B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 Composição de um Grupo de Condução e uma Coordenação do Subprojeto/SC</a:t>
            </a:r>
          </a:p>
          <a:p>
            <a:r>
              <a:rPr lang="pt-BR" dirty="0" smtClean="0"/>
              <a:t>Elaboração do Subprojeto para a Região Metropolitana de Florianópolis nas temáticas priorizadas pela CIR.</a:t>
            </a:r>
          </a:p>
          <a:p>
            <a:r>
              <a:rPr lang="pt-BR" dirty="0" smtClean="0"/>
              <a:t> As propostas deverão ser discutidas no Grupo de Condução do </a:t>
            </a:r>
            <a:r>
              <a:rPr lang="pt-BR" dirty="0" err="1" smtClean="0"/>
              <a:t>Qualisus</a:t>
            </a:r>
            <a:r>
              <a:rPr lang="pt-BR" dirty="0" smtClean="0"/>
              <a:t> e apreciadas pelos Colegiados de Gestão Regional- CIR e aprovadas na  </a:t>
            </a:r>
            <a:r>
              <a:rPr lang="pt-BR" dirty="0" err="1" smtClean="0"/>
              <a:t>Bipartite</a:t>
            </a:r>
            <a:r>
              <a:rPr lang="pt-BR" dirty="0" smtClean="0"/>
              <a:t>.</a:t>
            </a:r>
          </a:p>
          <a:p>
            <a:r>
              <a:rPr lang="pt-BR" dirty="0" smtClean="0"/>
              <a:t> Os proponentes dos subprojetos serão as SES, em articulação com as SMS da região. </a:t>
            </a:r>
          </a:p>
          <a:p>
            <a:r>
              <a:rPr lang="pt-BR" dirty="0" smtClean="0"/>
              <a:t>O executores serão as SES e as SMS. </a:t>
            </a:r>
          </a:p>
          <a:p>
            <a:pPr>
              <a:buNone/>
            </a:pPr>
            <a:r>
              <a:rPr lang="pt-BR" b="1" dirty="0" smtClean="0"/>
              <a:t>→ </a:t>
            </a:r>
            <a:r>
              <a:rPr lang="pt-BR" dirty="0" smtClean="0"/>
              <a:t>  A aplicação dos recursos respeitam  regras estabelecidas pelo MS, e Banco Mundial e devem constar de um Plano de Aquisição para cada tipo de intervenção: (capacitação, consultoria, equipamentos, obras, etc.).</a:t>
            </a: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CONDUÇÃO DO SUBPROJETO</a:t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PROJETO DE INVESTIMENTOS 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REGIÃO METROPOLITANA DE FLORIANÓPOLIS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5500" y="3271853"/>
            <a:ext cx="4953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APLICAÇÃO DOS R$  14.147.000,00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OBRAS </a:t>
            </a:r>
          </a:p>
          <a:p>
            <a:endParaRPr lang="pt-BR" dirty="0" smtClean="0"/>
          </a:p>
          <a:p>
            <a:r>
              <a:rPr lang="pt-BR" dirty="0" smtClean="0"/>
              <a:t>Hospital Infantil                      </a:t>
            </a:r>
            <a:r>
              <a:rPr lang="pt-BR" dirty="0" smtClean="0">
                <a:solidFill>
                  <a:srgbClr val="FF0000"/>
                </a:solidFill>
              </a:rPr>
              <a:t>R$ 750.000,00</a:t>
            </a:r>
          </a:p>
          <a:p>
            <a:r>
              <a:rPr lang="pt-BR" dirty="0" smtClean="0"/>
              <a:t>Hospital Santa Teresa                  </a:t>
            </a:r>
            <a:r>
              <a:rPr lang="pt-BR" dirty="0" smtClean="0">
                <a:solidFill>
                  <a:srgbClr val="FF0000"/>
                </a:solidFill>
              </a:rPr>
              <a:t>281.844,60</a:t>
            </a:r>
          </a:p>
          <a:p>
            <a:r>
              <a:rPr lang="pt-BR" dirty="0" smtClean="0"/>
              <a:t>Complexo Regulador	           </a:t>
            </a:r>
            <a:r>
              <a:rPr lang="pt-BR" dirty="0" smtClean="0">
                <a:solidFill>
                  <a:srgbClr val="FF0000"/>
                </a:solidFill>
              </a:rPr>
              <a:t>346.891,00</a:t>
            </a:r>
          </a:p>
          <a:p>
            <a:r>
              <a:rPr lang="pt-BR" dirty="0" smtClean="0"/>
              <a:t>Sala para </a:t>
            </a:r>
            <a:r>
              <a:rPr lang="pt-BR" dirty="0" err="1" smtClean="0"/>
              <a:t>Video</a:t>
            </a:r>
            <a:r>
              <a:rPr lang="pt-BR" dirty="0" smtClean="0"/>
              <a:t> Conferência       </a:t>
            </a:r>
            <a:r>
              <a:rPr lang="pt-BR" dirty="0" smtClean="0">
                <a:solidFill>
                  <a:srgbClr val="FF0000"/>
                </a:solidFill>
              </a:rPr>
              <a:t>250.000,00</a:t>
            </a: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BENS E SERVIÇOS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→ Equipamentos Médicos – </a:t>
            </a:r>
            <a:r>
              <a:rPr lang="pt-BR" dirty="0" smtClean="0">
                <a:solidFill>
                  <a:srgbClr val="FF0000"/>
                </a:solidFill>
              </a:rPr>
              <a:t>R$ 3.236.943,48</a:t>
            </a:r>
          </a:p>
          <a:p>
            <a:pPr>
              <a:buNone/>
            </a:pPr>
            <a:r>
              <a:rPr lang="pt-BR" dirty="0"/>
              <a:t> </a:t>
            </a:r>
            <a:r>
              <a:rPr lang="pt-BR" dirty="0" smtClean="0"/>
              <a:t>   Mobília Hospitalar, RX, US, </a:t>
            </a:r>
            <a:r>
              <a:rPr lang="pt-BR" dirty="0" err="1" smtClean="0"/>
              <a:t>Cardioversor</a:t>
            </a:r>
            <a:r>
              <a:rPr lang="pt-BR" dirty="0" smtClean="0"/>
              <a:t>, Monitores, </a:t>
            </a:r>
            <a:r>
              <a:rPr lang="pt-BR" dirty="0" err="1" smtClean="0"/>
              <a:t>Ecocardiógrafo</a:t>
            </a:r>
            <a:r>
              <a:rPr lang="pt-BR" dirty="0" smtClean="0"/>
              <a:t> , materiais para os CAPS i, Ar Condicionado</a:t>
            </a:r>
          </a:p>
          <a:p>
            <a:pPr>
              <a:buNone/>
            </a:pPr>
            <a:r>
              <a:rPr lang="pt-BR" dirty="0" smtClean="0"/>
              <a:t>→ Equipamentos de Informática e comunicação</a:t>
            </a:r>
          </a:p>
          <a:p>
            <a:pPr>
              <a:buNone/>
            </a:pPr>
            <a:r>
              <a:rPr lang="pt-BR" dirty="0" smtClean="0">
                <a:solidFill>
                  <a:srgbClr val="FF0000"/>
                </a:solidFill>
              </a:rPr>
              <a:t>      R$ 2.258.005,00</a:t>
            </a:r>
          </a:p>
          <a:p>
            <a:pPr>
              <a:buNone/>
            </a:pPr>
            <a:r>
              <a:rPr lang="pt-BR" dirty="0" smtClean="0"/>
              <a:t>→Cursos </a:t>
            </a:r>
            <a:r>
              <a:rPr lang="pt-BR" dirty="0" err="1" smtClean="0"/>
              <a:t>EaD</a:t>
            </a:r>
            <a:r>
              <a:rPr lang="pt-BR" dirty="0" smtClean="0"/>
              <a:t> e Presencial , Eventos e Oficinas</a:t>
            </a:r>
          </a:p>
          <a:p>
            <a:pPr>
              <a:buNone/>
            </a:pPr>
            <a:r>
              <a:rPr lang="pt-BR" dirty="0" smtClean="0"/>
              <a:t>	</a:t>
            </a:r>
            <a:r>
              <a:rPr lang="pt-BR" dirty="0" smtClean="0">
                <a:solidFill>
                  <a:srgbClr val="FF0000"/>
                </a:solidFill>
              </a:rPr>
              <a:t>   R$ 6.543.315,92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CONSULTORIAS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Protocolos das Linhas de Cuidado Priorizadas</a:t>
            </a:r>
          </a:p>
          <a:p>
            <a:pPr>
              <a:buNone/>
            </a:pP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FF0000"/>
                </a:solidFill>
              </a:rPr>
              <a:t>                                     R$ 360.000,00</a:t>
            </a:r>
          </a:p>
          <a:p>
            <a:r>
              <a:rPr lang="pt-BR" dirty="0" smtClean="0"/>
              <a:t>Instrumento de Avaliação dos Serviços de Atenção Psicossocial</a:t>
            </a:r>
          </a:p>
          <a:p>
            <a:pPr>
              <a:buNone/>
            </a:pPr>
            <a:r>
              <a:rPr lang="pt-BR" dirty="0"/>
              <a:t>	</a:t>
            </a:r>
            <a:r>
              <a:rPr lang="pt-BR" dirty="0" smtClean="0"/>
              <a:t>			        </a:t>
            </a:r>
            <a:r>
              <a:rPr lang="pt-BR" dirty="0" smtClean="0">
                <a:solidFill>
                  <a:srgbClr val="FF0000"/>
                </a:solidFill>
              </a:rPr>
              <a:t>R$   80.000,00</a:t>
            </a:r>
          </a:p>
          <a:p>
            <a:r>
              <a:rPr lang="pt-BR" dirty="0" smtClean="0"/>
              <a:t>Construção de Fluxos de Acesso</a:t>
            </a:r>
          </a:p>
          <a:p>
            <a:pPr>
              <a:buNone/>
            </a:pPr>
            <a:r>
              <a:rPr lang="pt-BR" dirty="0"/>
              <a:t>	</a:t>
            </a:r>
            <a:r>
              <a:rPr lang="pt-BR" dirty="0" smtClean="0"/>
              <a:t>			        </a:t>
            </a:r>
            <a:r>
              <a:rPr lang="pt-BR" dirty="0" smtClean="0">
                <a:solidFill>
                  <a:srgbClr val="FF0000"/>
                </a:solidFill>
              </a:rPr>
              <a:t>R$   40.000,00</a:t>
            </a:r>
            <a:endParaRPr lang="pt-BR" dirty="0">
              <a:solidFill>
                <a:srgbClr val="FF0000"/>
              </a:solidFill>
            </a:endParaRPr>
          </a:p>
          <a:p>
            <a:endParaRPr lang="pt-BR" dirty="0" smtClean="0"/>
          </a:p>
          <a:p>
            <a:pPr lvl="7">
              <a:buNone/>
            </a:pPr>
            <a:endParaRPr lang="pt-BR" dirty="0"/>
          </a:p>
          <a:p>
            <a:pPr lvl="7">
              <a:buNone/>
            </a:pPr>
            <a:endParaRPr lang="pt-BR" dirty="0" smtClean="0"/>
          </a:p>
          <a:p>
            <a:pPr lvl="7"/>
            <a:endParaRPr lang="pt-B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441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do Office</vt:lpstr>
      <vt:lpstr>PowerPoint Presentation</vt:lpstr>
      <vt:lpstr>Objetivos do QualiSUS -Rede</vt:lpstr>
      <vt:lpstr>Objetivos do QualiSUS -Rede</vt:lpstr>
      <vt:lpstr>Estratégias do QualiSUS-Rede</vt:lpstr>
      <vt:lpstr> CONDUÇÃO DO SUBPROJETO </vt:lpstr>
      <vt:lpstr>    PROJETO DE INVESTIMENTOS   REGIÃO METROPOLITANA DE FLORIANÓPOLIS</vt:lpstr>
      <vt:lpstr>APLICAÇÃO DOS R$  14.147.000,00</vt:lpstr>
      <vt:lpstr>BENS E SERVIÇOS</vt:lpstr>
      <vt:lpstr>CONSULTORIAS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serranotrg</dc:creator>
  <cp:lastModifiedBy>Alan Indio  Serrano</cp:lastModifiedBy>
  <cp:revision>18</cp:revision>
  <dcterms:created xsi:type="dcterms:W3CDTF">2013-01-21T19:15:40Z</dcterms:created>
  <dcterms:modified xsi:type="dcterms:W3CDTF">2013-01-23T22:43:34Z</dcterms:modified>
</cp:coreProperties>
</file>