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334" r:id="rId2"/>
    <p:sldId id="353" r:id="rId3"/>
    <p:sldId id="355" r:id="rId4"/>
    <p:sldId id="378" r:id="rId5"/>
    <p:sldId id="415" r:id="rId6"/>
    <p:sldId id="416" r:id="rId7"/>
    <p:sldId id="428" r:id="rId8"/>
    <p:sldId id="417" r:id="rId9"/>
    <p:sldId id="374" r:id="rId10"/>
    <p:sldId id="419" r:id="rId11"/>
    <p:sldId id="420" r:id="rId12"/>
    <p:sldId id="423" r:id="rId13"/>
    <p:sldId id="387" r:id="rId14"/>
    <p:sldId id="421" r:id="rId15"/>
    <p:sldId id="422" r:id="rId16"/>
    <p:sldId id="424" r:id="rId17"/>
    <p:sldId id="425" r:id="rId18"/>
    <p:sldId id="429" r:id="rId19"/>
    <p:sldId id="418" r:id="rId20"/>
    <p:sldId id="402" r:id="rId21"/>
    <p:sldId id="403" r:id="rId22"/>
    <p:sldId id="404" r:id="rId23"/>
  </p:sldIdLst>
  <p:sldSz cx="9144000" cy="6858000" type="screen4x3"/>
  <p:notesSz cx="6781800" cy="9926638"/>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CCCC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Ênfas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enhum Estilo, Grade de Tabe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05" autoAdjust="0"/>
  </p:normalViewPr>
  <p:slideViewPr>
    <p:cSldViewPr>
      <p:cViewPr>
        <p:scale>
          <a:sx n="100" d="100"/>
          <a:sy n="100" d="100"/>
        </p:scale>
        <p:origin x="-702" y="660"/>
      </p:cViewPr>
      <p:guideLst>
        <p:guide orient="horz" pos="2160"/>
        <p:guide pos="2880"/>
      </p:guideLst>
    </p:cSldViewPr>
  </p:slideViewPr>
  <p:notesTextViewPr>
    <p:cViewPr>
      <p:scale>
        <a:sx n="1" d="1"/>
        <a:sy n="1" d="1"/>
      </p:scale>
      <p:origin x="0" y="0"/>
    </p:cViewPr>
  </p:notesTextViewPr>
  <p:notesViewPr>
    <p:cSldViewPr>
      <p:cViewPr varScale="1">
        <p:scale>
          <a:sx n="73" d="100"/>
          <a:sy n="73" d="100"/>
        </p:scale>
        <p:origin x="-2202" y="-108"/>
      </p:cViewPr>
      <p:guideLst>
        <p:guide orient="horz" pos="3126"/>
        <p:guide pos="213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7D41FE-993C-43E0-AFBD-C0B0D1CD92D7}" type="doc">
      <dgm:prSet loTypeId="urn:microsoft.com/office/officeart/2005/8/layout/vList6" loCatId="list" qsTypeId="urn:microsoft.com/office/officeart/2005/8/quickstyle/simple1" qsCatId="simple" csTypeId="urn:microsoft.com/office/officeart/2005/8/colors/colorful5" csCatId="colorful" phldr="1"/>
      <dgm:spPr/>
      <dgm:t>
        <a:bodyPr/>
        <a:lstStyle/>
        <a:p>
          <a:endParaRPr lang="pt-BR"/>
        </a:p>
      </dgm:t>
    </dgm:pt>
    <dgm:pt modelId="{CADE308D-89C5-4FCA-AFE4-701DAC5A2282}">
      <dgm:prSet phldrT="[Texto]"/>
      <dgm:spPr/>
      <dgm:t>
        <a:bodyPr/>
        <a:lstStyle/>
        <a:p>
          <a:r>
            <a:rPr lang="pt-BR" dirty="0" smtClean="0"/>
            <a:t>E-SUS</a:t>
          </a:r>
          <a:endParaRPr lang="pt-BR" dirty="0"/>
        </a:p>
      </dgm:t>
    </dgm:pt>
    <dgm:pt modelId="{D6190699-22A4-4EF7-B224-4BDB080A9D2D}" type="parTrans" cxnId="{02DFE3C7-3AA1-4A89-9EBB-B3810F5B6385}">
      <dgm:prSet/>
      <dgm:spPr/>
      <dgm:t>
        <a:bodyPr/>
        <a:lstStyle/>
        <a:p>
          <a:endParaRPr lang="pt-BR"/>
        </a:p>
      </dgm:t>
    </dgm:pt>
    <dgm:pt modelId="{E800D625-C800-4174-81A1-C2C93E9C3DDF}" type="sibTrans" cxnId="{02DFE3C7-3AA1-4A89-9EBB-B3810F5B6385}">
      <dgm:prSet/>
      <dgm:spPr/>
      <dgm:t>
        <a:bodyPr/>
        <a:lstStyle/>
        <a:p>
          <a:endParaRPr lang="pt-BR"/>
        </a:p>
      </dgm:t>
    </dgm:pt>
    <dgm:pt modelId="{F79120DE-25F2-4897-9706-485ABB683AE9}">
      <dgm:prSet phldrT="[Texto]"/>
      <dgm:spPr/>
      <dgm:t>
        <a:bodyPr/>
        <a:lstStyle/>
        <a:p>
          <a:r>
            <a:rPr lang="pt-BR" dirty="0" smtClean="0"/>
            <a:t>Nota técnica explicativa para orientar os municípios no preenchimento disponível no site.</a:t>
          </a:r>
          <a:endParaRPr lang="pt-BR" dirty="0"/>
        </a:p>
      </dgm:t>
    </dgm:pt>
    <dgm:pt modelId="{E4DE4E08-F7B8-4C34-8D41-B195C7CE1205}" type="parTrans" cxnId="{3EE3F8EA-10FA-4AF1-B620-645FBDC89C81}">
      <dgm:prSet/>
      <dgm:spPr/>
      <dgm:t>
        <a:bodyPr/>
        <a:lstStyle/>
        <a:p>
          <a:endParaRPr lang="pt-BR"/>
        </a:p>
      </dgm:t>
    </dgm:pt>
    <dgm:pt modelId="{624E3A6D-150C-4255-B6BC-99E37E680CB3}" type="sibTrans" cxnId="{3EE3F8EA-10FA-4AF1-B620-645FBDC89C81}">
      <dgm:prSet/>
      <dgm:spPr/>
      <dgm:t>
        <a:bodyPr/>
        <a:lstStyle/>
        <a:p>
          <a:endParaRPr lang="pt-BR"/>
        </a:p>
      </dgm:t>
    </dgm:pt>
    <dgm:pt modelId="{6FBB343A-2392-4B9A-A085-5D4D51DAB008}">
      <dgm:prSet phldrT="[Texto]"/>
      <dgm:spPr/>
      <dgm:t>
        <a:bodyPr/>
        <a:lstStyle/>
        <a:p>
          <a:r>
            <a:rPr lang="pt-BR" dirty="0" smtClean="0"/>
            <a:t>FORMSUS</a:t>
          </a:r>
          <a:endParaRPr lang="pt-BR" dirty="0"/>
        </a:p>
      </dgm:t>
    </dgm:pt>
    <dgm:pt modelId="{14A11BEA-FA22-4EA9-BE25-EDBD354FE1D2}" type="parTrans" cxnId="{B3932937-3C63-48FA-93AE-7EB6258F30CA}">
      <dgm:prSet/>
      <dgm:spPr/>
      <dgm:t>
        <a:bodyPr/>
        <a:lstStyle/>
        <a:p>
          <a:endParaRPr lang="pt-BR"/>
        </a:p>
      </dgm:t>
    </dgm:pt>
    <dgm:pt modelId="{7FCF0565-7973-4018-A5B1-98258BFCBFE2}" type="sibTrans" cxnId="{B3932937-3C63-48FA-93AE-7EB6258F30CA}">
      <dgm:prSet/>
      <dgm:spPr/>
      <dgm:t>
        <a:bodyPr/>
        <a:lstStyle/>
        <a:p>
          <a:endParaRPr lang="pt-BR"/>
        </a:p>
      </dgm:t>
    </dgm:pt>
    <dgm:pt modelId="{04EC140E-B91B-49D0-B026-CC3FFD6C2EF2}">
      <dgm:prSet phldrT="[Texto]"/>
      <dgm:spPr/>
      <dgm:t>
        <a:bodyPr/>
        <a:lstStyle/>
        <a:p>
          <a:r>
            <a:rPr lang="pt-BR" dirty="0" smtClean="0"/>
            <a:t>Monitoramento anual</a:t>
          </a:r>
          <a:endParaRPr lang="pt-BR" dirty="0"/>
        </a:p>
      </dgm:t>
    </dgm:pt>
    <dgm:pt modelId="{02B7C3A8-8B27-4C32-AA08-B2007006FD8B}" type="parTrans" cxnId="{3CC66A75-09E4-4FFC-BE38-21DD0C3C6F8E}">
      <dgm:prSet/>
      <dgm:spPr/>
      <dgm:t>
        <a:bodyPr/>
        <a:lstStyle/>
        <a:p>
          <a:endParaRPr lang="pt-BR"/>
        </a:p>
      </dgm:t>
    </dgm:pt>
    <dgm:pt modelId="{D0A12F1A-2804-459B-890A-EDAB8E01DB5B}" type="sibTrans" cxnId="{3CC66A75-09E4-4FFC-BE38-21DD0C3C6F8E}">
      <dgm:prSet/>
      <dgm:spPr/>
      <dgm:t>
        <a:bodyPr/>
        <a:lstStyle/>
        <a:p>
          <a:endParaRPr lang="pt-BR"/>
        </a:p>
      </dgm:t>
    </dgm:pt>
    <dgm:pt modelId="{C52949A7-2F2F-44F4-AEDF-7782CD3C2497}">
      <dgm:prSet phldrT="[Texto]"/>
      <dgm:spPr/>
      <dgm:t>
        <a:bodyPr/>
        <a:lstStyle/>
        <a:p>
          <a:r>
            <a:rPr lang="pt-BR" dirty="0" smtClean="0"/>
            <a:t>Preenchimento das fichas: individual ou coletiva.</a:t>
          </a:r>
          <a:endParaRPr lang="pt-BR" dirty="0"/>
        </a:p>
      </dgm:t>
    </dgm:pt>
    <dgm:pt modelId="{7FBC9100-72AD-4A08-A364-E24EAD4F2E96}" type="parTrans" cxnId="{51B686A1-C27D-41C0-AAD2-DC0CEE2E7156}">
      <dgm:prSet/>
      <dgm:spPr/>
      <dgm:t>
        <a:bodyPr/>
        <a:lstStyle/>
        <a:p>
          <a:endParaRPr lang="pt-BR"/>
        </a:p>
      </dgm:t>
    </dgm:pt>
    <dgm:pt modelId="{8D56A59A-A562-4174-BB13-6E38DADA5088}" type="sibTrans" cxnId="{51B686A1-C27D-41C0-AAD2-DC0CEE2E7156}">
      <dgm:prSet/>
      <dgm:spPr/>
      <dgm:t>
        <a:bodyPr/>
        <a:lstStyle/>
        <a:p>
          <a:endParaRPr lang="pt-BR"/>
        </a:p>
      </dgm:t>
    </dgm:pt>
    <dgm:pt modelId="{8B6F4BCB-9B30-4593-94AC-FDA24B697201}">
      <dgm:prSet phldrT="[Texto]"/>
      <dgm:spPr/>
      <dgm:t>
        <a:bodyPr/>
        <a:lstStyle/>
        <a:p>
          <a:r>
            <a:rPr lang="pt-BR" dirty="0" smtClean="0"/>
            <a:t>Tem como foco gestores estaduais, municipais e dos polos</a:t>
          </a:r>
          <a:endParaRPr lang="pt-BR" dirty="0"/>
        </a:p>
      </dgm:t>
    </dgm:pt>
    <dgm:pt modelId="{DD621B25-5FC1-4C31-A8F9-80FC667BF196}" type="parTrans" cxnId="{088FE744-0349-4D06-898A-9AAF0804CBA8}">
      <dgm:prSet/>
      <dgm:spPr/>
      <dgm:t>
        <a:bodyPr/>
        <a:lstStyle/>
        <a:p>
          <a:endParaRPr lang="pt-BR"/>
        </a:p>
      </dgm:t>
    </dgm:pt>
    <dgm:pt modelId="{12110AA3-6E35-490B-88EE-09CDF762D309}" type="sibTrans" cxnId="{088FE744-0349-4D06-898A-9AAF0804CBA8}">
      <dgm:prSet/>
      <dgm:spPr/>
      <dgm:t>
        <a:bodyPr/>
        <a:lstStyle/>
        <a:p>
          <a:endParaRPr lang="pt-BR"/>
        </a:p>
      </dgm:t>
    </dgm:pt>
    <dgm:pt modelId="{E27F4B6C-5199-4282-989E-DD81C48BDF8D}">
      <dgm:prSet phldrT="[Texto]"/>
      <dgm:spPr/>
      <dgm:t>
        <a:bodyPr/>
        <a:lstStyle/>
        <a:p>
          <a:r>
            <a:rPr lang="pt-BR" dirty="0" smtClean="0"/>
            <a:t>Realizado pela SVS</a:t>
          </a:r>
          <a:endParaRPr lang="pt-BR" dirty="0"/>
        </a:p>
      </dgm:t>
    </dgm:pt>
    <dgm:pt modelId="{484C5564-8A59-492B-A96F-0451FC8D74F3}" type="parTrans" cxnId="{F1555E12-CC93-4AAC-A300-978FBC1FA97D}">
      <dgm:prSet/>
      <dgm:spPr/>
      <dgm:t>
        <a:bodyPr/>
        <a:lstStyle/>
        <a:p>
          <a:endParaRPr lang="pt-BR"/>
        </a:p>
      </dgm:t>
    </dgm:pt>
    <dgm:pt modelId="{F545176D-2CB6-43CF-A9B4-90F01D90641F}" type="sibTrans" cxnId="{F1555E12-CC93-4AAC-A300-978FBC1FA97D}">
      <dgm:prSet/>
      <dgm:spPr/>
      <dgm:t>
        <a:bodyPr/>
        <a:lstStyle/>
        <a:p>
          <a:endParaRPr lang="pt-BR"/>
        </a:p>
      </dgm:t>
    </dgm:pt>
    <dgm:pt modelId="{753D95E6-CDF2-4845-B03F-5DB5FED98E51}">
      <dgm:prSet phldrT="[Texto]"/>
      <dgm:spPr/>
      <dgm:t>
        <a:bodyPr/>
        <a:lstStyle/>
        <a:p>
          <a:endParaRPr lang="pt-BR" dirty="0"/>
        </a:p>
      </dgm:t>
    </dgm:pt>
    <dgm:pt modelId="{0AE43E4E-8929-4146-AFCE-FC32C605CA7E}" type="parTrans" cxnId="{11CA11DF-9D91-4D3F-9BC8-6766BF16FFAD}">
      <dgm:prSet/>
      <dgm:spPr/>
      <dgm:t>
        <a:bodyPr/>
        <a:lstStyle/>
        <a:p>
          <a:endParaRPr lang="pt-BR"/>
        </a:p>
      </dgm:t>
    </dgm:pt>
    <dgm:pt modelId="{925F02C8-C3F8-4579-88A5-98DB9E4CB2AD}" type="sibTrans" cxnId="{11CA11DF-9D91-4D3F-9BC8-6766BF16FFAD}">
      <dgm:prSet/>
      <dgm:spPr/>
      <dgm:t>
        <a:bodyPr/>
        <a:lstStyle/>
        <a:p>
          <a:endParaRPr lang="pt-BR"/>
        </a:p>
      </dgm:t>
    </dgm:pt>
    <dgm:pt modelId="{2196B5B7-CFB7-4693-A830-740BE5BFA308}" type="pres">
      <dgm:prSet presAssocID="{947D41FE-993C-43E0-AFBD-C0B0D1CD92D7}" presName="Name0" presStyleCnt="0">
        <dgm:presLayoutVars>
          <dgm:dir/>
          <dgm:animLvl val="lvl"/>
          <dgm:resizeHandles/>
        </dgm:presLayoutVars>
      </dgm:prSet>
      <dgm:spPr/>
      <dgm:t>
        <a:bodyPr/>
        <a:lstStyle/>
        <a:p>
          <a:endParaRPr lang="pt-BR"/>
        </a:p>
      </dgm:t>
    </dgm:pt>
    <dgm:pt modelId="{3D42F91D-38F8-41F0-8B9B-E5358B5C1FD0}" type="pres">
      <dgm:prSet presAssocID="{CADE308D-89C5-4FCA-AFE4-701DAC5A2282}" presName="linNode" presStyleCnt="0"/>
      <dgm:spPr/>
    </dgm:pt>
    <dgm:pt modelId="{273AB7DA-A660-4285-B534-46BF0232A374}" type="pres">
      <dgm:prSet presAssocID="{CADE308D-89C5-4FCA-AFE4-701DAC5A2282}" presName="parentShp" presStyleLbl="node1" presStyleIdx="0" presStyleCnt="2">
        <dgm:presLayoutVars>
          <dgm:bulletEnabled val="1"/>
        </dgm:presLayoutVars>
      </dgm:prSet>
      <dgm:spPr/>
      <dgm:t>
        <a:bodyPr/>
        <a:lstStyle/>
        <a:p>
          <a:endParaRPr lang="pt-BR"/>
        </a:p>
      </dgm:t>
    </dgm:pt>
    <dgm:pt modelId="{B3D5E814-76C5-4273-9999-ED5B59EDBBB2}" type="pres">
      <dgm:prSet presAssocID="{CADE308D-89C5-4FCA-AFE4-701DAC5A2282}" presName="childShp" presStyleLbl="bgAccFollowNode1" presStyleIdx="0" presStyleCnt="2">
        <dgm:presLayoutVars>
          <dgm:bulletEnabled val="1"/>
        </dgm:presLayoutVars>
      </dgm:prSet>
      <dgm:spPr/>
      <dgm:t>
        <a:bodyPr/>
        <a:lstStyle/>
        <a:p>
          <a:endParaRPr lang="pt-BR"/>
        </a:p>
      </dgm:t>
    </dgm:pt>
    <dgm:pt modelId="{737B933F-4AE4-4B80-AD04-350D04CB8282}" type="pres">
      <dgm:prSet presAssocID="{E800D625-C800-4174-81A1-C2C93E9C3DDF}" presName="spacing" presStyleCnt="0"/>
      <dgm:spPr/>
    </dgm:pt>
    <dgm:pt modelId="{0AA1F63F-06AA-41EE-81F1-B9C9C44D0A68}" type="pres">
      <dgm:prSet presAssocID="{6FBB343A-2392-4B9A-A085-5D4D51DAB008}" presName="linNode" presStyleCnt="0"/>
      <dgm:spPr/>
    </dgm:pt>
    <dgm:pt modelId="{459C5950-8CA7-4E35-87D5-97BE5F42ADED}" type="pres">
      <dgm:prSet presAssocID="{6FBB343A-2392-4B9A-A085-5D4D51DAB008}" presName="parentShp" presStyleLbl="node1" presStyleIdx="1" presStyleCnt="2">
        <dgm:presLayoutVars>
          <dgm:bulletEnabled val="1"/>
        </dgm:presLayoutVars>
      </dgm:prSet>
      <dgm:spPr/>
      <dgm:t>
        <a:bodyPr/>
        <a:lstStyle/>
        <a:p>
          <a:endParaRPr lang="pt-BR"/>
        </a:p>
      </dgm:t>
    </dgm:pt>
    <dgm:pt modelId="{928834EA-2221-4F56-B49F-E437DC323157}" type="pres">
      <dgm:prSet presAssocID="{6FBB343A-2392-4B9A-A085-5D4D51DAB008}" presName="childShp" presStyleLbl="bgAccFollowNode1" presStyleIdx="1" presStyleCnt="2">
        <dgm:presLayoutVars>
          <dgm:bulletEnabled val="1"/>
        </dgm:presLayoutVars>
      </dgm:prSet>
      <dgm:spPr/>
      <dgm:t>
        <a:bodyPr/>
        <a:lstStyle/>
        <a:p>
          <a:endParaRPr lang="pt-BR"/>
        </a:p>
      </dgm:t>
    </dgm:pt>
  </dgm:ptLst>
  <dgm:cxnLst>
    <dgm:cxn modelId="{5402BB35-CB8D-437D-BB25-ECA79B56D68D}" type="presOf" srcId="{947D41FE-993C-43E0-AFBD-C0B0D1CD92D7}" destId="{2196B5B7-CFB7-4693-A830-740BE5BFA308}" srcOrd="0" destOrd="0" presId="urn:microsoft.com/office/officeart/2005/8/layout/vList6"/>
    <dgm:cxn modelId="{3EE3F8EA-10FA-4AF1-B620-645FBDC89C81}" srcId="{CADE308D-89C5-4FCA-AFE4-701DAC5A2282}" destId="{F79120DE-25F2-4897-9706-485ABB683AE9}" srcOrd="1" destOrd="0" parTransId="{E4DE4E08-F7B8-4C34-8D41-B195C7CE1205}" sibTransId="{624E3A6D-150C-4255-B6BC-99E37E680CB3}"/>
    <dgm:cxn modelId="{F1555E12-CC93-4AAC-A300-978FBC1FA97D}" srcId="{6FBB343A-2392-4B9A-A085-5D4D51DAB008}" destId="{E27F4B6C-5199-4282-989E-DD81C48BDF8D}" srcOrd="1" destOrd="0" parTransId="{484C5564-8A59-492B-A96F-0451FC8D74F3}" sibTransId="{F545176D-2CB6-43CF-A9B4-90F01D90641F}"/>
    <dgm:cxn modelId="{B3932937-3C63-48FA-93AE-7EB6258F30CA}" srcId="{947D41FE-993C-43E0-AFBD-C0B0D1CD92D7}" destId="{6FBB343A-2392-4B9A-A085-5D4D51DAB008}" srcOrd="1" destOrd="0" parTransId="{14A11BEA-FA22-4EA9-BE25-EDBD354FE1D2}" sibTransId="{7FCF0565-7973-4018-A5B1-98258BFCBFE2}"/>
    <dgm:cxn modelId="{9FDC733E-AD72-41F1-A76F-30A982B6AFDB}" type="presOf" srcId="{F79120DE-25F2-4897-9706-485ABB683AE9}" destId="{B3D5E814-76C5-4273-9999-ED5B59EDBBB2}" srcOrd="0" destOrd="1" presId="urn:microsoft.com/office/officeart/2005/8/layout/vList6"/>
    <dgm:cxn modelId="{088FE744-0349-4D06-898A-9AAF0804CBA8}" srcId="{6FBB343A-2392-4B9A-A085-5D4D51DAB008}" destId="{8B6F4BCB-9B30-4593-94AC-FDA24B697201}" srcOrd="3" destOrd="0" parTransId="{DD621B25-5FC1-4C31-A8F9-80FC667BF196}" sibTransId="{12110AA3-6E35-490B-88EE-09CDF762D309}"/>
    <dgm:cxn modelId="{98F372BC-9FC7-4F1D-A60D-C4892E94CC13}" type="presOf" srcId="{E27F4B6C-5199-4282-989E-DD81C48BDF8D}" destId="{928834EA-2221-4F56-B49F-E437DC323157}" srcOrd="0" destOrd="1" presId="urn:microsoft.com/office/officeart/2005/8/layout/vList6"/>
    <dgm:cxn modelId="{3541839E-587F-4529-A199-4C5B7B0AE5F3}" type="presOf" srcId="{753D95E6-CDF2-4845-B03F-5DB5FED98E51}" destId="{928834EA-2221-4F56-B49F-E437DC323157}" srcOrd="0" destOrd="0" presId="urn:microsoft.com/office/officeart/2005/8/layout/vList6"/>
    <dgm:cxn modelId="{4B5A17DA-5D54-4782-872F-A3E9AAB3E913}" type="presOf" srcId="{C52949A7-2F2F-44F4-AEDF-7782CD3C2497}" destId="{B3D5E814-76C5-4273-9999-ED5B59EDBBB2}" srcOrd="0" destOrd="0" presId="urn:microsoft.com/office/officeart/2005/8/layout/vList6"/>
    <dgm:cxn modelId="{E71BC5BF-74BC-4BBC-B626-861A39AC40DB}" type="presOf" srcId="{6FBB343A-2392-4B9A-A085-5D4D51DAB008}" destId="{459C5950-8CA7-4E35-87D5-97BE5F42ADED}" srcOrd="0" destOrd="0" presId="urn:microsoft.com/office/officeart/2005/8/layout/vList6"/>
    <dgm:cxn modelId="{51B686A1-C27D-41C0-AAD2-DC0CEE2E7156}" srcId="{CADE308D-89C5-4FCA-AFE4-701DAC5A2282}" destId="{C52949A7-2F2F-44F4-AEDF-7782CD3C2497}" srcOrd="0" destOrd="0" parTransId="{7FBC9100-72AD-4A08-A364-E24EAD4F2E96}" sibTransId="{8D56A59A-A562-4174-BB13-6E38DADA5088}"/>
    <dgm:cxn modelId="{3CC66A75-09E4-4FFC-BE38-21DD0C3C6F8E}" srcId="{6FBB343A-2392-4B9A-A085-5D4D51DAB008}" destId="{04EC140E-B91B-49D0-B026-CC3FFD6C2EF2}" srcOrd="2" destOrd="0" parTransId="{02B7C3A8-8B27-4C32-AA08-B2007006FD8B}" sibTransId="{D0A12F1A-2804-459B-890A-EDAB8E01DB5B}"/>
    <dgm:cxn modelId="{DB9E4E6D-7FC8-47C3-8E5A-17CADB2EE9BC}" type="presOf" srcId="{04EC140E-B91B-49D0-B026-CC3FFD6C2EF2}" destId="{928834EA-2221-4F56-B49F-E437DC323157}" srcOrd="0" destOrd="2" presId="urn:microsoft.com/office/officeart/2005/8/layout/vList6"/>
    <dgm:cxn modelId="{42C6D2C3-0E43-45EE-8B73-8B0FDD376CD0}" type="presOf" srcId="{8B6F4BCB-9B30-4593-94AC-FDA24B697201}" destId="{928834EA-2221-4F56-B49F-E437DC323157}" srcOrd="0" destOrd="3" presId="urn:microsoft.com/office/officeart/2005/8/layout/vList6"/>
    <dgm:cxn modelId="{02DFE3C7-3AA1-4A89-9EBB-B3810F5B6385}" srcId="{947D41FE-993C-43E0-AFBD-C0B0D1CD92D7}" destId="{CADE308D-89C5-4FCA-AFE4-701DAC5A2282}" srcOrd="0" destOrd="0" parTransId="{D6190699-22A4-4EF7-B224-4BDB080A9D2D}" sibTransId="{E800D625-C800-4174-81A1-C2C93E9C3DDF}"/>
    <dgm:cxn modelId="{D2565B86-0B4F-4544-B4F1-80D5DB8F9189}" type="presOf" srcId="{CADE308D-89C5-4FCA-AFE4-701DAC5A2282}" destId="{273AB7DA-A660-4285-B534-46BF0232A374}" srcOrd="0" destOrd="0" presId="urn:microsoft.com/office/officeart/2005/8/layout/vList6"/>
    <dgm:cxn modelId="{11CA11DF-9D91-4D3F-9BC8-6766BF16FFAD}" srcId="{6FBB343A-2392-4B9A-A085-5D4D51DAB008}" destId="{753D95E6-CDF2-4845-B03F-5DB5FED98E51}" srcOrd="0" destOrd="0" parTransId="{0AE43E4E-8929-4146-AFCE-FC32C605CA7E}" sibTransId="{925F02C8-C3F8-4579-88A5-98DB9E4CB2AD}"/>
    <dgm:cxn modelId="{1679CDF2-AD46-4856-8E62-6D35860AB7C9}" type="presParOf" srcId="{2196B5B7-CFB7-4693-A830-740BE5BFA308}" destId="{3D42F91D-38F8-41F0-8B9B-E5358B5C1FD0}" srcOrd="0" destOrd="0" presId="urn:microsoft.com/office/officeart/2005/8/layout/vList6"/>
    <dgm:cxn modelId="{C554857A-C3B0-49C4-B2D1-9B067BD1F75A}" type="presParOf" srcId="{3D42F91D-38F8-41F0-8B9B-E5358B5C1FD0}" destId="{273AB7DA-A660-4285-B534-46BF0232A374}" srcOrd="0" destOrd="0" presId="urn:microsoft.com/office/officeart/2005/8/layout/vList6"/>
    <dgm:cxn modelId="{673EADBB-A71F-4983-8FE5-0D87618ABD12}" type="presParOf" srcId="{3D42F91D-38F8-41F0-8B9B-E5358B5C1FD0}" destId="{B3D5E814-76C5-4273-9999-ED5B59EDBBB2}" srcOrd="1" destOrd="0" presId="urn:microsoft.com/office/officeart/2005/8/layout/vList6"/>
    <dgm:cxn modelId="{6FBA84CF-0117-4E0A-BA7C-DF6C35CDF432}" type="presParOf" srcId="{2196B5B7-CFB7-4693-A830-740BE5BFA308}" destId="{737B933F-4AE4-4B80-AD04-350D04CB8282}" srcOrd="1" destOrd="0" presId="urn:microsoft.com/office/officeart/2005/8/layout/vList6"/>
    <dgm:cxn modelId="{49EB2C75-67D0-4480-8AAD-70341DB5DF5B}" type="presParOf" srcId="{2196B5B7-CFB7-4693-A830-740BE5BFA308}" destId="{0AA1F63F-06AA-41EE-81F1-B9C9C44D0A68}" srcOrd="2" destOrd="0" presId="urn:microsoft.com/office/officeart/2005/8/layout/vList6"/>
    <dgm:cxn modelId="{5438F741-F9B3-4A89-86D9-9EE947BF4FF5}" type="presParOf" srcId="{0AA1F63F-06AA-41EE-81F1-B9C9C44D0A68}" destId="{459C5950-8CA7-4E35-87D5-97BE5F42ADED}" srcOrd="0" destOrd="0" presId="urn:microsoft.com/office/officeart/2005/8/layout/vList6"/>
    <dgm:cxn modelId="{43741650-8096-4D8A-BEAA-868FFDDA0D1C}" type="presParOf" srcId="{0AA1F63F-06AA-41EE-81F1-B9C9C44D0A68}" destId="{928834EA-2221-4F56-B49F-E437DC323157}"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D5E814-76C5-4273-9999-ED5B59EDBBB2}">
      <dsp:nvSpPr>
        <dsp:cNvPr id="0" name=""/>
        <dsp:cNvSpPr/>
      </dsp:nvSpPr>
      <dsp:spPr>
        <a:xfrm>
          <a:off x="3081942" y="588"/>
          <a:ext cx="4622913" cy="2296837"/>
        </a:xfrm>
        <a:prstGeom prst="rightArrow">
          <a:avLst>
            <a:gd name="adj1" fmla="val 75000"/>
            <a:gd name="adj2" fmla="val 50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pt-BR" sz="2000" kern="1200" dirty="0" smtClean="0"/>
            <a:t>Preenchimento das fichas: individual ou coletiva.</a:t>
          </a:r>
          <a:endParaRPr lang="pt-BR" sz="2000" kern="1200" dirty="0"/>
        </a:p>
        <a:p>
          <a:pPr marL="228600" lvl="1" indent="-228600" algn="l" defTabSz="889000">
            <a:lnSpc>
              <a:spcPct val="90000"/>
            </a:lnSpc>
            <a:spcBef>
              <a:spcPct val="0"/>
            </a:spcBef>
            <a:spcAft>
              <a:spcPct val="15000"/>
            </a:spcAft>
            <a:buChar char="••"/>
          </a:pPr>
          <a:r>
            <a:rPr lang="pt-BR" sz="2000" kern="1200" dirty="0" smtClean="0"/>
            <a:t>Nota técnica explicativa para orientar os municípios no preenchimento disponível no site.</a:t>
          </a:r>
          <a:endParaRPr lang="pt-BR" sz="2000" kern="1200" dirty="0"/>
        </a:p>
      </dsp:txBody>
      <dsp:txXfrm>
        <a:off x="3081942" y="588"/>
        <a:ext cx="4622913" cy="2296837"/>
      </dsp:txXfrm>
    </dsp:sp>
    <dsp:sp modelId="{273AB7DA-A660-4285-B534-46BF0232A374}">
      <dsp:nvSpPr>
        <dsp:cNvPr id="0" name=""/>
        <dsp:cNvSpPr/>
      </dsp:nvSpPr>
      <dsp:spPr>
        <a:xfrm>
          <a:off x="0" y="588"/>
          <a:ext cx="3081942" cy="2296837"/>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87630" rIns="175260" bIns="87630" numCol="1" spcCol="1270" anchor="ctr" anchorCtr="0">
          <a:noAutofit/>
        </a:bodyPr>
        <a:lstStyle/>
        <a:p>
          <a:pPr lvl="0" algn="ctr" defTabSz="2044700">
            <a:lnSpc>
              <a:spcPct val="90000"/>
            </a:lnSpc>
            <a:spcBef>
              <a:spcPct val="0"/>
            </a:spcBef>
            <a:spcAft>
              <a:spcPct val="35000"/>
            </a:spcAft>
          </a:pPr>
          <a:r>
            <a:rPr lang="pt-BR" sz="4600" kern="1200" dirty="0" smtClean="0"/>
            <a:t>E-SUS</a:t>
          </a:r>
          <a:endParaRPr lang="pt-BR" sz="4600" kern="1200" dirty="0"/>
        </a:p>
      </dsp:txBody>
      <dsp:txXfrm>
        <a:off x="0" y="588"/>
        <a:ext cx="3081942" cy="2296837"/>
      </dsp:txXfrm>
    </dsp:sp>
    <dsp:sp modelId="{928834EA-2221-4F56-B49F-E437DC323157}">
      <dsp:nvSpPr>
        <dsp:cNvPr id="0" name=""/>
        <dsp:cNvSpPr/>
      </dsp:nvSpPr>
      <dsp:spPr>
        <a:xfrm>
          <a:off x="3081942" y="2527109"/>
          <a:ext cx="4622913" cy="2296837"/>
        </a:xfrm>
        <a:prstGeom prst="rightArrow">
          <a:avLst>
            <a:gd name="adj1" fmla="val 75000"/>
            <a:gd name="adj2" fmla="val 50000"/>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10740482"/>
              <a:satOff val="48253"/>
              <a:lumOff val="33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endParaRPr lang="pt-BR" sz="2000" kern="1200" dirty="0"/>
        </a:p>
        <a:p>
          <a:pPr marL="228600" lvl="1" indent="-228600" algn="l" defTabSz="889000">
            <a:lnSpc>
              <a:spcPct val="90000"/>
            </a:lnSpc>
            <a:spcBef>
              <a:spcPct val="0"/>
            </a:spcBef>
            <a:spcAft>
              <a:spcPct val="15000"/>
            </a:spcAft>
            <a:buChar char="••"/>
          </a:pPr>
          <a:r>
            <a:rPr lang="pt-BR" sz="2000" kern="1200" dirty="0" smtClean="0"/>
            <a:t>Realizado pela SVS</a:t>
          </a:r>
          <a:endParaRPr lang="pt-BR" sz="2000" kern="1200" dirty="0"/>
        </a:p>
        <a:p>
          <a:pPr marL="228600" lvl="1" indent="-228600" algn="l" defTabSz="889000">
            <a:lnSpc>
              <a:spcPct val="90000"/>
            </a:lnSpc>
            <a:spcBef>
              <a:spcPct val="0"/>
            </a:spcBef>
            <a:spcAft>
              <a:spcPct val="15000"/>
            </a:spcAft>
            <a:buChar char="••"/>
          </a:pPr>
          <a:r>
            <a:rPr lang="pt-BR" sz="2000" kern="1200" dirty="0" smtClean="0"/>
            <a:t>Monitoramento anual</a:t>
          </a:r>
          <a:endParaRPr lang="pt-BR" sz="2000" kern="1200" dirty="0"/>
        </a:p>
        <a:p>
          <a:pPr marL="228600" lvl="1" indent="-228600" algn="l" defTabSz="889000">
            <a:lnSpc>
              <a:spcPct val="90000"/>
            </a:lnSpc>
            <a:spcBef>
              <a:spcPct val="0"/>
            </a:spcBef>
            <a:spcAft>
              <a:spcPct val="15000"/>
            </a:spcAft>
            <a:buChar char="••"/>
          </a:pPr>
          <a:r>
            <a:rPr lang="pt-BR" sz="2000" kern="1200" dirty="0" smtClean="0"/>
            <a:t>Tem como foco gestores estaduais, municipais e dos polos</a:t>
          </a:r>
          <a:endParaRPr lang="pt-BR" sz="2000" kern="1200" dirty="0"/>
        </a:p>
      </dsp:txBody>
      <dsp:txXfrm>
        <a:off x="3081942" y="2527109"/>
        <a:ext cx="4622913" cy="2296837"/>
      </dsp:txXfrm>
    </dsp:sp>
    <dsp:sp modelId="{459C5950-8CA7-4E35-87D5-97BE5F42ADED}">
      <dsp:nvSpPr>
        <dsp:cNvPr id="0" name=""/>
        <dsp:cNvSpPr/>
      </dsp:nvSpPr>
      <dsp:spPr>
        <a:xfrm>
          <a:off x="0" y="2527109"/>
          <a:ext cx="3081942" cy="2296837"/>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87630" rIns="175260" bIns="87630" numCol="1" spcCol="1270" anchor="ctr" anchorCtr="0">
          <a:noAutofit/>
        </a:bodyPr>
        <a:lstStyle/>
        <a:p>
          <a:pPr lvl="0" algn="ctr" defTabSz="2044700">
            <a:lnSpc>
              <a:spcPct val="90000"/>
            </a:lnSpc>
            <a:spcBef>
              <a:spcPct val="0"/>
            </a:spcBef>
            <a:spcAft>
              <a:spcPct val="35000"/>
            </a:spcAft>
          </a:pPr>
          <a:r>
            <a:rPr lang="pt-BR" sz="4600" kern="1200" dirty="0" smtClean="0"/>
            <a:t>FORMSUS</a:t>
          </a:r>
          <a:endParaRPr lang="pt-BR" sz="4600" kern="1200" dirty="0"/>
        </a:p>
      </dsp:txBody>
      <dsp:txXfrm>
        <a:off x="0" y="2527109"/>
        <a:ext cx="3081942" cy="2296837"/>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38463" cy="4968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41750" y="0"/>
            <a:ext cx="2938463" cy="496888"/>
          </a:xfrm>
          <a:prstGeom prst="rect">
            <a:avLst/>
          </a:prstGeom>
        </p:spPr>
        <p:txBody>
          <a:bodyPr vert="horz" lIns="91440" tIns="45720" rIns="91440" bIns="45720" rtlCol="0"/>
          <a:lstStyle>
            <a:lvl1pPr algn="r">
              <a:defRPr sz="1200"/>
            </a:lvl1pPr>
          </a:lstStyle>
          <a:p>
            <a:fld id="{975A9C53-89E6-437F-A5E3-D4C84AA35CF5}" type="datetimeFigureOut">
              <a:rPr lang="pt-BR" smtClean="0"/>
              <a:pPr/>
              <a:t>30/11/2016</a:t>
            </a:fld>
            <a:endParaRPr lang="pt-BR"/>
          </a:p>
        </p:txBody>
      </p:sp>
      <p:sp>
        <p:nvSpPr>
          <p:cNvPr id="4" name="Espaço Reservado para Rodapé 3"/>
          <p:cNvSpPr>
            <a:spLocks noGrp="1"/>
          </p:cNvSpPr>
          <p:nvPr>
            <p:ph type="ftr" sz="quarter" idx="2"/>
          </p:nvPr>
        </p:nvSpPr>
        <p:spPr>
          <a:xfrm>
            <a:off x="0" y="9428163"/>
            <a:ext cx="2938463" cy="49688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41750" y="9428163"/>
            <a:ext cx="2938463" cy="496887"/>
          </a:xfrm>
          <a:prstGeom prst="rect">
            <a:avLst/>
          </a:prstGeom>
        </p:spPr>
        <p:txBody>
          <a:bodyPr vert="horz" lIns="91440" tIns="45720" rIns="91440" bIns="45720" rtlCol="0" anchor="b"/>
          <a:lstStyle>
            <a:lvl1pPr algn="r">
              <a:defRPr sz="1200"/>
            </a:lvl1pPr>
          </a:lstStyle>
          <a:p>
            <a:fld id="{263E7A26-B498-4D43-A12D-3D7E2F1FCE35}" type="slidenum">
              <a:rPr lang="pt-BR" smtClean="0"/>
              <a:pPr/>
              <a:t>‹nº›</a:t>
            </a:fld>
            <a:endParaRPr lang="pt-BR"/>
          </a:p>
        </p:txBody>
      </p:sp>
    </p:spTree>
    <p:extLst>
      <p:ext uri="{BB962C8B-B14F-4D97-AF65-F5344CB8AC3E}">
        <p14:creationId xmlns="" xmlns:p14="http://schemas.microsoft.com/office/powerpoint/2010/main" val="31418953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38780" cy="496332"/>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41451" y="0"/>
            <a:ext cx="2938780" cy="496332"/>
          </a:xfrm>
          <a:prstGeom prst="rect">
            <a:avLst/>
          </a:prstGeom>
        </p:spPr>
        <p:txBody>
          <a:bodyPr vert="horz" lIns="91440" tIns="45720" rIns="91440" bIns="45720" rtlCol="0"/>
          <a:lstStyle>
            <a:lvl1pPr algn="r">
              <a:defRPr sz="1200"/>
            </a:lvl1pPr>
          </a:lstStyle>
          <a:p>
            <a:fld id="{DC74E014-8144-43FA-9E2D-81B212E2476F}" type="datetimeFigureOut">
              <a:rPr lang="pt-BR" smtClean="0"/>
              <a:pPr/>
              <a:t>30/11/2016</a:t>
            </a:fld>
            <a:endParaRPr lang="pt-BR"/>
          </a:p>
        </p:txBody>
      </p:sp>
      <p:sp>
        <p:nvSpPr>
          <p:cNvPr id="4" name="Espaço Reservado para Imagem de Slide 3"/>
          <p:cNvSpPr>
            <a:spLocks noGrp="1" noRot="1" noChangeAspect="1"/>
          </p:cNvSpPr>
          <p:nvPr>
            <p:ph type="sldImg" idx="2"/>
          </p:nvPr>
        </p:nvSpPr>
        <p:spPr>
          <a:xfrm>
            <a:off x="909638" y="744538"/>
            <a:ext cx="4962525" cy="3722687"/>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78180" y="4715153"/>
            <a:ext cx="5425440" cy="4466987"/>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9428583"/>
            <a:ext cx="2938780" cy="496332"/>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41451" y="9428583"/>
            <a:ext cx="2938780" cy="496332"/>
          </a:xfrm>
          <a:prstGeom prst="rect">
            <a:avLst/>
          </a:prstGeom>
        </p:spPr>
        <p:txBody>
          <a:bodyPr vert="horz" lIns="91440" tIns="45720" rIns="91440" bIns="45720" rtlCol="0" anchor="b"/>
          <a:lstStyle>
            <a:lvl1pPr algn="r">
              <a:defRPr sz="1200"/>
            </a:lvl1pPr>
          </a:lstStyle>
          <a:p>
            <a:fld id="{AA080FEA-4DE6-4C6F-80B9-D6122C4025FD}" type="slidenum">
              <a:rPr lang="pt-BR" smtClean="0"/>
              <a:pPr/>
              <a:t>‹nº›</a:t>
            </a:fld>
            <a:endParaRPr lang="pt-BR"/>
          </a:p>
        </p:txBody>
      </p:sp>
    </p:spTree>
    <p:extLst>
      <p:ext uri="{BB962C8B-B14F-4D97-AF65-F5344CB8AC3E}">
        <p14:creationId xmlns="" xmlns:p14="http://schemas.microsoft.com/office/powerpoint/2010/main" val="1510956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smtClean="0"/>
              <a:t>Apenas reforçar a orientação. Não tem nada de novo.</a:t>
            </a:r>
          </a:p>
          <a:p>
            <a:endParaRPr lang="pt-BR" dirty="0"/>
          </a:p>
        </p:txBody>
      </p:sp>
      <p:sp>
        <p:nvSpPr>
          <p:cNvPr id="4" name="Espaço Reservado para Número de Slide 3"/>
          <p:cNvSpPr>
            <a:spLocks noGrp="1"/>
          </p:cNvSpPr>
          <p:nvPr>
            <p:ph type="sldNum" sz="quarter" idx="10"/>
          </p:nvPr>
        </p:nvSpPr>
        <p:spPr/>
        <p:txBody>
          <a:bodyPr/>
          <a:lstStyle/>
          <a:p>
            <a:fld id="{AA080FEA-4DE6-4C6F-80B9-D6122C4025FD}" type="slidenum">
              <a:rPr lang="pt-BR" smtClean="0"/>
              <a:pPr/>
              <a:t>9</a:t>
            </a:fld>
            <a:endParaRPr lang="pt-BR"/>
          </a:p>
        </p:txBody>
      </p:sp>
    </p:spTree>
    <p:extLst>
      <p:ext uri="{BB962C8B-B14F-4D97-AF65-F5344CB8AC3E}">
        <p14:creationId xmlns="" xmlns:p14="http://schemas.microsoft.com/office/powerpoint/2010/main" val="1581762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smtClean="0"/>
              <a:t>Apenas reforçar a orientação. Não tem nada de novo.</a:t>
            </a:r>
            <a:endParaRPr lang="pt-BR" dirty="0"/>
          </a:p>
        </p:txBody>
      </p:sp>
      <p:sp>
        <p:nvSpPr>
          <p:cNvPr id="4" name="Espaço Reservado para Número de Slide 3"/>
          <p:cNvSpPr>
            <a:spLocks noGrp="1"/>
          </p:cNvSpPr>
          <p:nvPr>
            <p:ph type="sldNum" sz="quarter" idx="10"/>
          </p:nvPr>
        </p:nvSpPr>
        <p:spPr/>
        <p:txBody>
          <a:bodyPr/>
          <a:lstStyle/>
          <a:p>
            <a:fld id="{AA080FEA-4DE6-4C6F-80B9-D6122C4025FD}" type="slidenum">
              <a:rPr lang="pt-BR" smtClean="0"/>
              <a:pPr/>
              <a:t>10</a:t>
            </a:fld>
            <a:endParaRPr lang="pt-BR"/>
          </a:p>
        </p:txBody>
      </p:sp>
    </p:spTree>
    <p:extLst>
      <p:ext uri="{BB962C8B-B14F-4D97-AF65-F5344CB8AC3E}">
        <p14:creationId xmlns="" xmlns:p14="http://schemas.microsoft.com/office/powerpoint/2010/main" val="2520449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smtClean="0"/>
              <a:t>Apenas reforçar a orientação. Não tem nada de novo.</a:t>
            </a:r>
          </a:p>
          <a:p>
            <a:endParaRPr lang="pt-BR" dirty="0"/>
          </a:p>
        </p:txBody>
      </p:sp>
      <p:sp>
        <p:nvSpPr>
          <p:cNvPr id="4" name="Espaço Reservado para Número de Slide 3"/>
          <p:cNvSpPr>
            <a:spLocks noGrp="1"/>
          </p:cNvSpPr>
          <p:nvPr>
            <p:ph type="sldNum" sz="quarter" idx="10"/>
          </p:nvPr>
        </p:nvSpPr>
        <p:spPr/>
        <p:txBody>
          <a:bodyPr/>
          <a:lstStyle/>
          <a:p>
            <a:fld id="{AA080FEA-4DE6-4C6F-80B9-D6122C4025FD}" type="slidenum">
              <a:rPr lang="pt-BR" smtClean="0"/>
              <a:pPr/>
              <a:t>14</a:t>
            </a:fld>
            <a:endParaRPr lang="pt-BR"/>
          </a:p>
        </p:txBody>
      </p:sp>
    </p:spTree>
    <p:extLst>
      <p:ext uri="{BB962C8B-B14F-4D97-AF65-F5344CB8AC3E}">
        <p14:creationId xmlns="" xmlns:p14="http://schemas.microsoft.com/office/powerpoint/2010/main" val="4067405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smtClean="0"/>
              <a:t>Clique para editar 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A21DC9BA-7F16-43F0-BF2A-CAB3E8F31518}" type="datetimeFigureOut">
              <a:rPr lang="pt-BR" smtClean="0"/>
              <a:pPr/>
              <a:t>30/11/2016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AF92BF3-2115-4570-A2B2-EC7C54F7185E}" type="slidenum">
              <a:rPr lang="pt-BR" smtClean="0"/>
              <a:pPr/>
              <a:t>‹nº›</a:t>
            </a:fld>
            <a:endParaRPr lang="pt-BR"/>
          </a:p>
        </p:txBody>
      </p:sp>
    </p:spTree>
    <p:extLst>
      <p:ext uri="{BB962C8B-B14F-4D97-AF65-F5344CB8AC3E}">
        <p14:creationId xmlns="" xmlns:p14="http://schemas.microsoft.com/office/powerpoint/2010/main" val="4241055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A21DC9BA-7F16-43F0-BF2A-CAB3E8F31518}" type="datetimeFigureOut">
              <a:rPr lang="pt-BR" smtClean="0"/>
              <a:pPr/>
              <a:t>30/11/2016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AF92BF3-2115-4570-A2B2-EC7C54F7185E}" type="slidenum">
              <a:rPr lang="pt-BR" smtClean="0"/>
              <a:pPr/>
              <a:t>‹nº›</a:t>
            </a:fld>
            <a:endParaRPr lang="pt-BR"/>
          </a:p>
        </p:txBody>
      </p:sp>
    </p:spTree>
    <p:extLst>
      <p:ext uri="{BB962C8B-B14F-4D97-AF65-F5344CB8AC3E}">
        <p14:creationId xmlns="" xmlns:p14="http://schemas.microsoft.com/office/powerpoint/2010/main" val="536170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A21DC9BA-7F16-43F0-BF2A-CAB3E8F31518}" type="datetimeFigureOut">
              <a:rPr lang="pt-BR" smtClean="0"/>
              <a:pPr/>
              <a:t>30/11/2016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AF92BF3-2115-4570-A2B2-EC7C54F7185E}" type="slidenum">
              <a:rPr lang="pt-BR" smtClean="0"/>
              <a:pPr/>
              <a:t>‹nº›</a:t>
            </a:fld>
            <a:endParaRPr lang="pt-BR"/>
          </a:p>
        </p:txBody>
      </p:sp>
    </p:spTree>
    <p:extLst>
      <p:ext uri="{BB962C8B-B14F-4D97-AF65-F5344CB8AC3E}">
        <p14:creationId xmlns="" xmlns:p14="http://schemas.microsoft.com/office/powerpoint/2010/main" val="20270105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Slide de título">
    <p:spTree>
      <p:nvGrpSpPr>
        <p:cNvPr id="1" name=""/>
        <p:cNvGrpSpPr/>
        <p:nvPr/>
      </p:nvGrpSpPr>
      <p:grpSpPr>
        <a:xfrm>
          <a:off x="0" y="0"/>
          <a:ext cx="0" cy="0"/>
          <a:chOff x="0" y="0"/>
          <a:chExt cx="0" cy="0"/>
        </a:xfrm>
      </p:grpSpPr>
      <p:sp>
        <p:nvSpPr>
          <p:cNvPr id="6" name="Espaço Reservado para Data 3"/>
          <p:cNvSpPr>
            <a:spLocks noGrp="1"/>
          </p:cNvSpPr>
          <p:nvPr>
            <p:ph type="dt" sz="half" idx="10"/>
          </p:nvPr>
        </p:nvSpPr>
        <p:spPr/>
        <p:txBody>
          <a:bodyPr/>
          <a:lstStyle>
            <a:lvl1pPr>
              <a:defRPr/>
            </a:lvl1pPr>
          </a:lstStyle>
          <a:p>
            <a:pPr>
              <a:defRPr/>
            </a:pPr>
            <a:fld id="{4CBEB733-2A92-494B-9C66-27E235084761}" type="datetimeFigureOut">
              <a:rPr lang="en-US"/>
              <a:pPr>
                <a:defRPr/>
              </a:pPr>
              <a:t>11/30/2016</a:t>
            </a:fld>
            <a:endParaRPr lang="en-US" dirty="0"/>
          </a:p>
        </p:txBody>
      </p:sp>
      <p:sp>
        <p:nvSpPr>
          <p:cNvPr id="7" name="Espaço Reservado para Rodapé 4"/>
          <p:cNvSpPr>
            <a:spLocks noGrp="1"/>
          </p:cNvSpPr>
          <p:nvPr>
            <p:ph type="ftr" sz="quarter" idx="11"/>
          </p:nvPr>
        </p:nvSpPr>
        <p:spPr/>
        <p:txBody>
          <a:bodyPr/>
          <a:lstStyle>
            <a:lvl1pPr>
              <a:defRPr/>
            </a:lvl1pPr>
          </a:lstStyle>
          <a:p>
            <a:pPr>
              <a:defRPr/>
            </a:pPr>
            <a:endParaRPr lang="en-US" dirty="0"/>
          </a:p>
        </p:txBody>
      </p:sp>
      <p:sp>
        <p:nvSpPr>
          <p:cNvPr id="8" name="Espaço Reservado para Número de Slide 5"/>
          <p:cNvSpPr>
            <a:spLocks noGrp="1"/>
          </p:cNvSpPr>
          <p:nvPr>
            <p:ph type="sldNum" sz="quarter" idx="12"/>
          </p:nvPr>
        </p:nvSpPr>
        <p:spPr/>
        <p:txBody>
          <a:bodyPr/>
          <a:lstStyle>
            <a:lvl1pPr>
              <a:defRPr/>
            </a:lvl1pPr>
          </a:lstStyle>
          <a:p>
            <a:pPr>
              <a:defRPr/>
            </a:pPr>
            <a:fld id="{0C9DC122-C863-431C-834B-998D7F19ABE5}" type="slidenum">
              <a:rPr lang="en-US" altLang="pt-BR"/>
              <a:pPr>
                <a:defRPr/>
              </a:pPr>
              <a:t>‹nº›</a:t>
            </a:fld>
            <a:endParaRPr lang="en-US" altLang="pt-BR"/>
          </a:p>
        </p:txBody>
      </p:sp>
    </p:spTree>
    <p:extLst>
      <p:ext uri="{BB962C8B-B14F-4D97-AF65-F5344CB8AC3E}">
        <p14:creationId xmlns="" xmlns:p14="http://schemas.microsoft.com/office/powerpoint/2010/main" val="1168821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A21DC9BA-7F16-43F0-BF2A-CAB3E8F31518}" type="datetimeFigureOut">
              <a:rPr lang="pt-BR" smtClean="0"/>
              <a:pPr/>
              <a:t>30/11/2016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AF92BF3-2115-4570-A2B2-EC7C54F7185E}" type="slidenum">
              <a:rPr lang="pt-BR" smtClean="0"/>
              <a:pPr/>
              <a:t>‹nº›</a:t>
            </a:fld>
            <a:endParaRPr lang="pt-BR"/>
          </a:p>
        </p:txBody>
      </p:sp>
    </p:spTree>
    <p:extLst>
      <p:ext uri="{BB962C8B-B14F-4D97-AF65-F5344CB8AC3E}">
        <p14:creationId xmlns="" xmlns:p14="http://schemas.microsoft.com/office/powerpoint/2010/main" val="4026736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fld id="{A21DC9BA-7F16-43F0-BF2A-CAB3E8F31518}" type="datetimeFigureOut">
              <a:rPr lang="pt-BR" smtClean="0"/>
              <a:pPr/>
              <a:t>30/11/2016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AF92BF3-2115-4570-A2B2-EC7C54F7185E}" type="slidenum">
              <a:rPr lang="pt-BR" smtClean="0"/>
              <a:pPr/>
              <a:t>‹nº›</a:t>
            </a:fld>
            <a:endParaRPr lang="pt-BR"/>
          </a:p>
        </p:txBody>
      </p:sp>
    </p:spTree>
    <p:extLst>
      <p:ext uri="{BB962C8B-B14F-4D97-AF65-F5344CB8AC3E}">
        <p14:creationId xmlns="" xmlns:p14="http://schemas.microsoft.com/office/powerpoint/2010/main" val="3552429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A21DC9BA-7F16-43F0-BF2A-CAB3E8F31518}" type="datetimeFigureOut">
              <a:rPr lang="pt-BR" smtClean="0"/>
              <a:pPr/>
              <a:t>30/11/2016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FAF92BF3-2115-4570-A2B2-EC7C54F7185E}" type="slidenum">
              <a:rPr lang="pt-BR" smtClean="0"/>
              <a:pPr/>
              <a:t>‹nº›</a:t>
            </a:fld>
            <a:endParaRPr lang="pt-BR"/>
          </a:p>
        </p:txBody>
      </p:sp>
    </p:spTree>
    <p:extLst>
      <p:ext uri="{BB962C8B-B14F-4D97-AF65-F5344CB8AC3E}">
        <p14:creationId xmlns="" xmlns:p14="http://schemas.microsoft.com/office/powerpoint/2010/main" val="3473661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A21DC9BA-7F16-43F0-BF2A-CAB3E8F31518}" type="datetimeFigureOut">
              <a:rPr lang="pt-BR" smtClean="0"/>
              <a:pPr/>
              <a:t>30/11/2016</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FAF92BF3-2115-4570-A2B2-EC7C54F7185E}" type="slidenum">
              <a:rPr lang="pt-BR" smtClean="0"/>
              <a:pPr/>
              <a:t>‹nº›</a:t>
            </a:fld>
            <a:endParaRPr lang="pt-BR"/>
          </a:p>
        </p:txBody>
      </p:sp>
    </p:spTree>
    <p:extLst>
      <p:ext uri="{BB962C8B-B14F-4D97-AF65-F5344CB8AC3E}">
        <p14:creationId xmlns="" xmlns:p14="http://schemas.microsoft.com/office/powerpoint/2010/main" val="2624663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A21DC9BA-7F16-43F0-BF2A-CAB3E8F31518}" type="datetimeFigureOut">
              <a:rPr lang="pt-BR" smtClean="0"/>
              <a:pPr/>
              <a:t>30/11/2016</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FAF92BF3-2115-4570-A2B2-EC7C54F7185E}" type="slidenum">
              <a:rPr lang="pt-BR" smtClean="0"/>
              <a:pPr/>
              <a:t>‹nº›</a:t>
            </a:fld>
            <a:endParaRPr lang="pt-BR"/>
          </a:p>
        </p:txBody>
      </p:sp>
    </p:spTree>
    <p:extLst>
      <p:ext uri="{BB962C8B-B14F-4D97-AF65-F5344CB8AC3E}">
        <p14:creationId xmlns="" xmlns:p14="http://schemas.microsoft.com/office/powerpoint/2010/main" val="2913744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A21DC9BA-7F16-43F0-BF2A-CAB3E8F31518}" type="datetimeFigureOut">
              <a:rPr lang="pt-BR" smtClean="0"/>
              <a:pPr/>
              <a:t>30/11/2016</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FAF92BF3-2115-4570-A2B2-EC7C54F7185E}" type="slidenum">
              <a:rPr lang="pt-BR" smtClean="0"/>
              <a:pPr/>
              <a:t>‹nº›</a:t>
            </a:fld>
            <a:endParaRPr lang="pt-BR"/>
          </a:p>
        </p:txBody>
      </p:sp>
    </p:spTree>
    <p:extLst>
      <p:ext uri="{BB962C8B-B14F-4D97-AF65-F5344CB8AC3E}">
        <p14:creationId xmlns="" xmlns:p14="http://schemas.microsoft.com/office/powerpoint/2010/main" val="1916295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A21DC9BA-7F16-43F0-BF2A-CAB3E8F31518}" type="datetimeFigureOut">
              <a:rPr lang="pt-BR" smtClean="0"/>
              <a:pPr/>
              <a:t>30/11/2016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FAF92BF3-2115-4570-A2B2-EC7C54F7185E}" type="slidenum">
              <a:rPr lang="pt-BR" smtClean="0"/>
              <a:pPr/>
              <a:t>‹nº›</a:t>
            </a:fld>
            <a:endParaRPr lang="pt-BR"/>
          </a:p>
        </p:txBody>
      </p:sp>
    </p:spTree>
    <p:extLst>
      <p:ext uri="{BB962C8B-B14F-4D97-AF65-F5344CB8AC3E}">
        <p14:creationId xmlns="" xmlns:p14="http://schemas.microsoft.com/office/powerpoint/2010/main" val="773280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A21DC9BA-7F16-43F0-BF2A-CAB3E8F31518}" type="datetimeFigureOut">
              <a:rPr lang="pt-BR" smtClean="0"/>
              <a:pPr/>
              <a:t>30/11/2016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FAF92BF3-2115-4570-A2B2-EC7C54F7185E}" type="slidenum">
              <a:rPr lang="pt-BR" smtClean="0"/>
              <a:pPr/>
              <a:t>‹nº›</a:t>
            </a:fld>
            <a:endParaRPr lang="pt-BR"/>
          </a:p>
        </p:txBody>
      </p:sp>
    </p:spTree>
    <p:extLst>
      <p:ext uri="{BB962C8B-B14F-4D97-AF65-F5344CB8AC3E}">
        <p14:creationId xmlns="" xmlns:p14="http://schemas.microsoft.com/office/powerpoint/2010/main" val="3713706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1DC9BA-7F16-43F0-BF2A-CAB3E8F31518}" type="datetimeFigureOut">
              <a:rPr lang="pt-BR" smtClean="0"/>
              <a:pPr/>
              <a:t>30/11/2016</a:t>
            </a:fld>
            <a:endParaRPr lang="pt-BR"/>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F92BF3-2115-4570-A2B2-EC7C54F7185E}" type="slidenum">
              <a:rPr lang="pt-BR" smtClean="0"/>
              <a:pPr/>
              <a:t>‹nº›</a:t>
            </a:fld>
            <a:endParaRPr lang="pt-BR"/>
          </a:p>
        </p:txBody>
      </p:sp>
      <p:pic>
        <p:nvPicPr>
          <p:cNvPr id="8" name="Picture 3"/>
          <p:cNvPicPr>
            <a:picLocks noChangeAspect="1" noChangeArrowheads="1"/>
          </p:cNvPicPr>
          <p:nvPr userDrawn="1"/>
        </p:nvPicPr>
        <p:blipFill>
          <a:blip r:embed="rId14" cstate="print">
            <a:clrChange>
              <a:clrFrom>
                <a:srgbClr val="FFFFFF"/>
              </a:clrFrom>
              <a:clrTo>
                <a:srgbClr val="FFFFFF">
                  <a:alpha val="0"/>
                </a:srgbClr>
              </a:clrTo>
            </a:clrChange>
          </a:blip>
          <a:srcRect/>
          <a:stretch>
            <a:fillRect/>
          </a:stretch>
        </p:blipFill>
        <p:spPr bwMode="auto">
          <a:xfrm>
            <a:off x="4972301" y="6219825"/>
            <a:ext cx="1327891" cy="665559"/>
          </a:xfrm>
          <a:prstGeom prst="rect">
            <a:avLst/>
          </a:prstGeom>
          <a:noFill/>
          <a:ln>
            <a:noFill/>
          </a:ln>
        </p:spPr>
        <p:style>
          <a:lnRef idx="2">
            <a:schemeClr val="dk1"/>
          </a:lnRef>
          <a:fillRef idx="1">
            <a:schemeClr val="lt1"/>
          </a:fillRef>
          <a:effectRef idx="0">
            <a:schemeClr val="dk1"/>
          </a:effectRef>
          <a:fontRef idx="minor">
            <a:schemeClr val="dk1"/>
          </a:fontRef>
        </p:style>
      </p:pic>
      <p:grpSp>
        <p:nvGrpSpPr>
          <p:cNvPr id="9" name="Grupo 8"/>
          <p:cNvGrpSpPr/>
          <p:nvPr userDrawn="1"/>
        </p:nvGrpSpPr>
        <p:grpSpPr>
          <a:xfrm>
            <a:off x="35496" y="0"/>
            <a:ext cx="127472" cy="6858000"/>
            <a:chOff x="-3425" y="0"/>
            <a:chExt cx="251520" cy="6858000"/>
          </a:xfrm>
        </p:grpSpPr>
        <p:sp>
          <p:nvSpPr>
            <p:cNvPr id="10" name="Retângulo 9"/>
            <p:cNvSpPr/>
            <p:nvPr/>
          </p:nvSpPr>
          <p:spPr>
            <a:xfrm>
              <a:off x="0" y="0"/>
              <a:ext cx="248095" cy="2276872"/>
            </a:xfrm>
            <a:prstGeom prst="rect">
              <a:avLst/>
            </a:prstGeom>
            <a:solidFill>
              <a:srgbClr val="00B050"/>
            </a:solidFill>
            <a:ln>
              <a:solidFill>
                <a:srgbClr val="00B050"/>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10"/>
            <p:cNvSpPr/>
            <p:nvPr/>
          </p:nvSpPr>
          <p:spPr>
            <a:xfrm>
              <a:off x="0" y="4581128"/>
              <a:ext cx="248095" cy="2276872"/>
            </a:xfrm>
            <a:prstGeom prst="rect">
              <a:avLst/>
            </a:prstGeom>
            <a:ln>
              <a:solidFill>
                <a:schemeClr val="accent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Retângulo 11"/>
            <p:cNvSpPr/>
            <p:nvPr/>
          </p:nvSpPr>
          <p:spPr>
            <a:xfrm>
              <a:off x="-3425" y="2276872"/>
              <a:ext cx="251520" cy="2304256"/>
            </a:xfrm>
            <a:prstGeom prst="rect">
              <a:avLst/>
            </a:prstGeom>
            <a:solidFill>
              <a:srgbClr val="FFC000"/>
            </a:solidFill>
            <a:ln>
              <a:solidFill>
                <a:srgbClr val="FFC000"/>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pic>
        <p:nvPicPr>
          <p:cNvPr id="5122" name="Picture 2" descr="sus_ms_gov_fed_2016"/>
          <p:cNvPicPr>
            <a:picLocks noChangeAspect="1" noChangeArrowheads="1"/>
          </p:cNvPicPr>
          <p:nvPr userDrawn="1"/>
        </p:nvPicPr>
        <p:blipFill rotWithShape="1">
          <a:blip r:embed="rId15" cstate="print">
            <a:extLst>
              <a:ext uri="{28A0092B-C50C-407E-A947-70E740481C1C}">
                <a14:useLocalDpi xmlns="" xmlns:a14="http://schemas.microsoft.com/office/drawing/2010/main" val="0"/>
              </a:ext>
            </a:extLst>
          </a:blip>
          <a:srcRect r="23258"/>
          <a:stretch/>
        </p:blipFill>
        <p:spPr bwMode="auto">
          <a:xfrm>
            <a:off x="6300192" y="6237312"/>
            <a:ext cx="2755751" cy="514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1745700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dab2.saude.gov.br/sistemas/sismob/"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saude.gov.br/academiadasaud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3" Type="http://schemas.openxmlformats.org/officeDocument/2006/relationships/hyperlink" Target="http://www.saude.gov.br/academiadasaude" TargetMode="External"/><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www.saude.gov.br/academiadasaude" TargetMode="Externa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1"/>
          <p:cNvSpPr>
            <a:spLocks noGrp="1"/>
          </p:cNvSpPr>
          <p:nvPr>
            <p:ph type="subTitle" idx="1"/>
          </p:nvPr>
        </p:nvSpPr>
        <p:spPr>
          <a:xfrm>
            <a:off x="467544" y="3861048"/>
            <a:ext cx="8280920" cy="2088232"/>
          </a:xfrm>
        </p:spPr>
        <p:txBody>
          <a:bodyPr>
            <a:normAutofit/>
          </a:bodyPr>
          <a:lstStyle/>
          <a:p>
            <a:r>
              <a:rPr lang="pt-BR" b="1" dirty="0"/>
              <a:t>ORIENTAÇÕES SOBRE A NOVA PORTARIA DO PROGRAMA ACADEMIA DA </a:t>
            </a:r>
            <a:r>
              <a:rPr lang="pt-BR" b="1" dirty="0" smtClean="0"/>
              <a:t>SAÚDE</a:t>
            </a:r>
          </a:p>
          <a:p>
            <a:endParaRPr lang="pt-BR" sz="1100" b="1" dirty="0"/>
          </a:p>
          <a:p>
            <a:endParaRPr lang="pt-BR" sz="1100" b="1" dirty="0" smtClean="0"/>
          </a:p>
          <a:p>
            <a:endParaRPr lang="pt-BR" sz="1100" b="1" dirty="0" smtClean="0"/>
          </a:p>
          <a:p>
            <a:r>
              <a:rPr lang="pt-BR" sz="1400" b="1" dirty="0" smtClean="0"/>
              <a:t>Brasília, outubro de 2016</a:t>
            </a:r>
          </a:p>
          <a:p>
            <a:endParaRPr lang="pt-BR" b="1" dirty="0"/>
          </a:p>
        </p:txBody>
      </p:sp>
      <p:pic>
        <p:nvPicPr>
          <p:cNvPr id="409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907704" y="836712"/>
            <a:ext cx="4932273" cy="24941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2985850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392857" y="260648"/>
            <a:ext cx="8424936" cy="2708434"/>
          </a:xfrm>
          <a:prstGeom prst="rect">
            <a:avLst/>
          </a:prstGeom>
        </p:spPr>
        <p:txBody>
          <a:bodyPr wrap="square">
            <a:spAutoFit/>
          </a:bodyPr>
          <a:lstStyle/>
          <a:p>
            <a:pPr algn="just"/>
            <a:r>
              <a:rPr lang="pt-BR" sz="2000" dirty="0" smtClean="0"/>
              <a:t>	</a:t>
            </a:r>
            <a:r>
              <a:rPr lang="pt-BR" altLang="pt-BR" sz="2000" b="1" dirty="0"/>
              <a:t>CAPITULO </a:t>
            </a:r>
            <a:r>
              <a:rPr lang="pt-BR" altLang="pt-BR" sz="2000" b="1" dirty="0" smtClean="0"/>
              <a:t>I - </a:t>
            </a:r>
            <a:r>
              <a:rPr lang="pt-BR" altLang="pt-BR" sz="2000" b="1" dirty="0"/>
              <a:t>DISPOSIÇÕES </a:t>
            </a:r>
            <a:r>
              <a:rPr lang="pt-BR" altLang="pt-BR" sz="2000" b="1" dirty="0" smtClean="0"/>
              <a:t>GERAIS</a:t>
            </a:r>
          </a:p>
          <a:p>
            <a:pPr algn="just"/>
            <a:endParaRPr lang="pt-BR" altLang="pt-BR" sz="1000" b="1" dirty="0"/>
          </a:p>
          <a:p>
            <a:pPr algn="just"/>
            <a:r>
              <a:rPr lang="pt-BR" sz="2000" b="1" dirty="0" smtClean="0"/>
              <a:t>	Art</a:t>
            </a:r>
            <a:r>
              <a:rPr lang="pt-BR" sz="2000" b="1" dirty="0"/>
              <a:t>. 6º </a:t>
            </a:r>
            <a:r>
              <a:rPr lang="pt-BR" sz="2000" dirty="0"/>
              <a:t>Os Municípios e Distrito Federal interessados em implantar o Programa Academia da Saúde, a partir da data de publicação desta Portaria, farão jus aos seguintes incentivos financeiros:</a:t>
            </a:r>
          </a:p>
          <a:p>
            <a:pPr algn="just"/>
            <a:r>
              <a:rPr lang="pt-BR" sz="2000" dirty="0" smtClean="0"/>
              <a:t>	I </a:t>
            </a:r>
            <a:r>
              <a:rPr lang="pt-BR" sz="2000" dirty="0"/>
              <a:t>– de investimento, para construção de polos do Programa Academia da Saúde, regido pelo Capítulo II; e</a:t>
            </a:r>
          </a:p>
          <a:p>
            <a:pPr algn="just"/>
            <a:r>
              <a:rPr lang="pt-BR" sz="2000" dirty="0" smtClean="0"/>
              <a:t>	II </a:t>
            </a:r>
            <a:r>
              <a:rPr lang="pt-BR" sz="2000" dirty="0"/>
              <a:t>– de custeio, para a manutenção dos polos do Programa Academia da Saúde, regido pelo Capítulo III.</a:t>
            </a:r>
          </a:p>
        </p:txBody>
      </p:sp>
      <p:sp>
        <p:nvSpPr>
          <p:cNvPr id="5" name="Text Box 2"/>
          <p:cNvSpPr txBox="1">
            <a:spLocks noChangeArrowheads="1"/>
          </p:cNvSpPr>
          <p:nvPr/>
        </p:nvSpPr>
        <p:spPr bwMode="auto">
          <a:xfrm>
            <a:off x="467545" y="2924944"/>
            <a:ext cx="8344146" cy="3312368"/>
          </a:xfrm>
          <a:prstGeom prst="rect">
            <a:avLst/>
          </a:prstGeom>
          <a:solidFill>
            <a:srgbClr val="F2DBDB"/>
          </a:solidFill>
          <a:ln w="9525">
            <a:solidFill>
              <a:srgbClr val="C0504D"/>
            </a:solidFill>
            <a:miter lim="800000"/>
            <a:headEnd/>
            <a:tailEnd/>
          </a:ln>
        </p:spPr>
        <p:txBody>
          <a:bodyPr vert="horz" wrap="square" lIns="91440" tIns="45720" rIns="91440" bIns="45720" numCol="1" anchor="t" anchorCtr="0" compatLnSpc="1">
            <a:prstTxWarp prst="textNoShape">
              <a:avLst/>
            </a:prstTxWarp>
          </a:bodyPr>
          <a:lstStyle/>
          <a:p>
            <a:pPr marR="0" lvl="0" indent="0" algn="just" fontAlgn="base">
              <a:lnSpc>
                <a:spcPct val="100000"/>
              </a:lnSpc>
              <a:spcBef>
                <a:spcPct val="0"/>
              </a:spcBef>
              <a:spcAft>
                <a:spcPts val="1000"/>
              </a:spcAft>
              <a:buClrTx/>
              <a:buSzTx/>
              <a:buFontTx/>
              <a:buNone/>
              <a:tabLst/>
            </a:pPr>
            <a:r>
              <a:rPr lang="pt-BR" altLang="pt-BR" b="1" dirty="0" smtClean="0"/>
              <a:t>Algumas normativas para apoiar os municípios quanto a utilização dos recursos:</a:t>
            </a:r>
          </a:p>
          <a:p>
            <a:pPr marL="285750" marR="0" lvl="0" indent="-285750" algn="just" fontAlgn="base">
              <a:lnSpc>
                <a:spcPct val="100000"/>
              </a:lnSpc>
              <a:spcBef>
                <a:spcPct val="0"/>
              </a:spcBef>
              <a:spcAft>
                <a:spcPts val="1000"/>
              </a:spcAft>
              <a:buClrTx/>
              <a:buSzTx/>
              <a:buFont typeface="Arial" panose="020B0604020202020204" pitchFamily="34" charset="0"/>
              <a:buChar char="•"/>
              <a:tabLst/>
            </a:pPr>
            <a:r>
              <a:rPr lang="pt-BR" altLang="pt-BR" dirty="0" smtClean="0"/>
              <a:t>Portaria </a:t>
            </a:r>
            <a:r>
              <a:rPr lang="pt-BR" altLang="pt-BR" dirty="0"/>
              <a:t>nº 448, de 13 de setembro de 2002, as </a:t>
            </a:r>
            <a:r>
              <a:rPr lang="pt-BR" altLang="pt-BR" b="1" dirty="0"/>
              <a:t>despesas correntes (custeio</a:t>
            </a:r>
            <a:r>
              <a:rPr lang="pt-BR" altLang="pt-BR" dirty="0"/>
              <a:t>) são destinadas à reforma, aquisição de materiais de consumo; e as </a:t>
            </a:r>
            <a:r>
              <a:rPr lang="pt-BR" altLang="pt-BR" b="1" dirty="0"/>
              <a:t>despesas de capital (investimento)</a:t>
            </a:r>
            <a:r>
              <a:rPr lang="pt-BR" altLang="pt-BR" dirty="0"/>
              <a:t> à construção, ampliação e aquisição de equipamentos e material </a:t>
            </a:r>
            <a:r>
              <a:rPr lang="pt-BR" altLang="pt-BR" dirty="0" smtClean="0"/>
              <a:t>permanente.</a:t>
            </a:r>
          </a:p>
          <a:p>
            <a:pPr marL="285750" marR="0" lvl="0" indent="-285750" algn="just" fontAlgn="base">
              <a:lnSpc>
                <a:spcPct val="100000"/>
              </a:lnSpc>
              <a:spcBef>
                <a:spcPct val="0"/>
              </a:spcBef>
              <a:spcAft>
                <a:spcPts val="1000"/>
              </a:spcAft>
              <a:buClrTx/>
              <a:buSzTx/>
              <a:buFont typeface="Arial" panose="020B0604020202020204" pitchFamily="34" charset="0"/>
              <a:buChar char="•"/>
              <a:tabLst/>
            </a:pPr>
            <a:r>
              <a:rPr lang="pt-BR" dirty="0" smtClean="0"/>
              <a:t>Lei </a:t>
            </a:r>
            <a:r>
              <a:rPr lang="pt-BR" dirty="0"/>
              <a:t>nº </a:t>
            </a:r>
            <a:r>
              <a:rPr lang="pt-BR" dirty="0" smtClean="0"/>
              <a:t>4.320/64 - Institui </a:t>
            </a:r>
            <a:r>
              <a:rPr lang="pt-BR" dirty="0"/>
              <a:t>Normas Gerais de Direito Financeiro para elaboração e </a:t>
            </a:r>
            <a:r>
              <a:rPr lang="pt-BR" dirty="0" smtClean="0"/>
              <a:t>controle </a:t>
            </a:r>
            <a:r>
              <a:rPr lang="pt-BR" dirty="0"/>
              <a:t>dos orçamentos e balanços da União, dos Estados, dos Municípios e do Distrito Federal</a:t>
            </a:r>
            <a:r>
              <a:rPr lang="pt-BR" dirty="0" smtClean="0"/>
              <a:t>.</a:t>
            </a:r>
          </a:p>
          <a:p>
            <a:pPr marL="285750" indent="-285750" algn="just" fontAlgn="base">
              <a:spcBef>
                <a:spcPct val="0"/>
              </a:spcBef>
              <a:spcAft>
                <a:spcPts val="1000"/>
              </a:spcAft>
              <a:buFont typeface="Arial" panose="020B0604020202020204" pitchFamily="34" charset="0"/>
              <a:buChar char="•"/>
            </a:pPr>
            <a:r>
              <a:rPr lang="pt-BR" altLang="pt-BR" dirty="0"/>
              <a:t>O Manual Técnico de Orçamento (MTO) de 2016, publicado pelo Ministério de Planejamento, Orçamento e Gestão</a:t>
            </a:r>
            <a:r>
              <a:rPr lang="pt-BR" altLang="pt-BR" dirty="0" smtClean="0"/>
              <a:t>.</a:t>
            </a:r>
            <a:endParaRPr lang="pt-BR" altLang="pt-BR" dirty="0"/>
          </a:p>
        </p:txBody>
      </p:sp>
    </p:spTree>
    <p:extLst>
      <p:ext uri="{BB962C8B-B14F-4D97-AF65-F5344CB8AC3E}">
        <p14:creationId xmlns="" xmlns:p14="http://schemas.microsoft.com/office/powerpoint/2010/main" val="9100129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392857" y="442407"/>
            <a:ext cx="8424936" cy="2862322"/>
          </a:xfrm>
          <a:prstGeom prst="rect">
            <a:avLst/>
          </a:prstGeom>
        </p:spPr>
        <p:txBody>
          <a:bodyPr wrap="square">
            <a:spAutoFit/>
          </a:bodyPr>
          <a:lstStyle/>
          <a:p>
            <a:pPr algn="just"/>
            <a:r>
              <a:rPr lang="pt-BR" sz="2000" dirty="0" smtClean="0"/>
              <a:t>	</a:t>
            </a:r>
            <a:r>
              <a:rPr lang="pt-BR" altLang="pt-BR" sz="2000" b="1" dirty="0"/>
              <a:t>CAPÍTULO </a:t>
            </a:r>
            <a:r>
              <a:rPr lang="pt-BR" altLang="pt-BR" sz="2000" b="1" dirty="0" smtClean="0"/>
              <a:t>II - DO </a:t>
            </a:r>
            <a:r>
              <a:rPr lang="pt-BR" altLang="pt-BR" sz="2000" b="1" dirty="0"/>
              <a:t>INCENTIVO FINANCEIRO DE INVESTIMENTO DO PROGRAMA ACADEMIA DA </a:t>
            </a:r>
            <a:r>
              <a:rPr lang="pt-BR" altLang="pt-BR" sz="2000" b="1" dirty="0" smtClean="0"/>
              <a:t>SAÚDE</a:t>
            </a:r>
          </a:p>
          <a:p>
            <a:pPr algn="just"/>
            <a:endParaRPr lang="pt-BR" altLang="pt-BR" sz="2000" b="1" dirty="0"/>
          </a:p>
          <a:p>
            <a:pPr algn="just"/>
            <a:r>
              <a:rPr lang="pt-BR" sz="2000" b="1" dirty="0"/>
              <a:t>	Art. 8º </a:t>
            </a:r>
            <a:r>
              <a:rPr lang="pt-BR" sz="2000" dirty="0"/>
              <a:t>Para pleitear a habilitação ao recebimento do incentivo financeiro de investimento de que trata este Capítulo, o Município ou Distrito Federal cadastrará a proposta para construção de polo por meio do Sistema de Monitoramento de Obras (SISMOB), com acesso disponível no sítio eletrônico </a:t>
            </a:r>
            <a:r>
              <a:rPr lang="pt-BR" sz="2000" dirty="0">
                <a:hlinkClick r:id="rId2"/>
              </a:rPr>
              <a:t>http://dab2.saude.gov.br/sistemas/sismob</a:t>
            </a:r>
            <a:r>
              <a:rPr lang="pt-BR" sz="2000" dirty="0" smtClean="0">
                <a:hlinkClick r:id="rId2"/>
              </a:rPr>
              <a:t>/</a:t>
            </a:r>
            <a:r>
              <a:rPr lang="pt-BR" sz="2000" dirty="0" smtClean="0"/>
              <a:t>, onde </a:t>
            </a:r>
            <a:r>
              <a:rPr lang="pt-BR" sz="2000" dirty="0"/>
              <a:t>incluirá os documentos e as informações requeridas no ato do cadastramento.</a:t>
            </a:r>
          </a:p>
        </p:txBody>
      </p:sp>
      <p:sp>
        <p:nvSpPr>
          <p:cNvPr id="5" name="CaixaDeTexto 4"/>
          <p:cNvSpPr txBox="1"/>
          <p:nvPr/>
        </p:nvSpPr>
        <p:spPr>
          <a:xfrm>
            <a:off x="392857" y="3597984"/>
            <a:ext cx="8499623" cy="1631216"/>
          </a:xfrm>
          <a:prstGeom prst="rect">
            <a:avLst/>
          </a:prstGeom>
          <a:solidFill>
            <a:schemeClr val="accent6"/>
          </a:solidFill>
        </p:spPr>
        <p:txBody>
          <a:bodyPr wrap="square" rtlCol="0">
            <a:spAutoFit/>
          </a:bodyPr>
          <a:lstStyle/>
          <a:p>
            <a:pPr algn="just"/>
            <a:r>
              <a:rPr lang="pt-BR" sz="2000" dirty="0" smtClean="0"/>
              <a:t>O processo de solicitação continua sendo via emenda parlamentar. </a:t>
            </a:r>
          </a:p>
          <a:p>
            <a:pPr algn="just"/>
            <a:r>
              <a:rPr lang="pt-BR" sz="2000" dirty="0" smtClean="0"/>
              <a:t>Assim, é preciso que seja aberto o período de indicação de emenda parlamentar para que o município consiga cadastrar novas propostas.</a:t>
            </a:r>
          </a:p>
          <a:p>
            <a:pPr algn="just"/>
            <a:r>
              <a:rPr lang="pt-BR" sz="2000" dirty="0" smtClean="0"/>
              <a:t>As orientações sobre o cadastro de novas propostas encontram-se no site do Programa.</a:t>
            </a:r>
            <a:endParaRPr lang="pt-BR" sz="2000" dirty="0"/>
          </a:p>
        </p:txBody>
      </p:sp>
    </p:spTree>
    <p:extLst>
      <p:ext uri="{BB962C8B-B14F-4D97-AF65-F5344CB8AC3E}">
        <p14:creationId xmlns="" xmlns:p14="http://schemas.microsoft.com/office/powerpoint/2010/main" val="17073048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p:cNvSpPr/>
          <p:nvPr/>
        </p:nvSpPr>
        <p:spPr>
          <a:xfrm>
            <a:off x="395536" y="2996952"/>
            <a:ext cx="8136904" cy="28803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tângulo 3"/>
          <p:cNvSpPr/>
          <p:nvPr/>
        </p:nvSpPr>
        <p:spPr>
          <a:xfrm>
            <a:off x="395536" y="260648"/>
            <a:ext cx="8496944" cy="5693866"/>
          </a:xfrm>
          <a:prstGeom prst="rect">
            <a:avLst/>
          </a:prstGeom>
        </p:spPr>
        <p:txBody>
          <a:bodyPr wrap="square">
            <a:spAutoFit/>
          </a:bodyPr>
          <a:lstStyle/>
          <a:p>
            <a:pPr algn="just"/>
            <a:r>
              <a:rPr lang="pt-BR" altLang="pt-BR" sz="1600" b="1" dirty="0" smtClean="0"/>
              <a:t>	</a:t>
            </a:r>
            <a:r>
              <a:rPr lang="pt-BR" altLang="pt-BR" sz="2000" b="1" dirty="0" smtClean="0"/>
              <a:t>CAPÍTULO </a:t>
            </a:r>
            <a:r>
              <a:rPr lang="pt-BR" altLang="pt-BR" sz="2000" b="1" dirty="0"/>
              <a:t>II - DO INCENTIVO FINANCEIRO DE INVESTIMENTO DO PROGRAMA ACADEMIA DA </a:t>
            </a:r>
            <a:r>
              <a:rPr lang="pt-BR" altLang="pt-BR" sz="2000" b="1" dirty="0" smtClean="0"/>
              <a:t>SAÚDE</a:t>
            </a:r>
          </a:p>
          <a:p>
            <a:pPr algn="just"/>
            <a:endParaRPr lang="pt-BR" altLang="pt-BR" sz="1000" b="1" dirty="0"/>
          </a:p>
          <a:p>
            <a:pPr algn="just"/>
            <a:r>
              <a:rPr lang="pt-BR" sz="1600" dirty="0" smtClean="0"/>
              <a:t>	</a:t>
            </a:r>
            <a:r>
              <a:rPr lang="pt-BR" sz="1600" b="1" dirty="0" smtClean="0"/>
              <a:t>Art</a:t>
            </a:r>
            <a:r>
              <a:rPr lang="pt-BR" sz="1600" b="1" dirty="0"/>
              <a:t>. 10</a:t>
            </a:r>
            <a:r>
              <a:rPr lang="pt-BR" sz="1600" dirty="0"/>
              <a:t>.  Uma vez publicado o ato específico de habilitação de que trata o art. 9º, o repasse do incentivo financeiro de investimento de que trata este Capítulo será realizado pelo Fundo Nacional de Saúde ao fundo de saúde do ente federativo habilitado, nos seguintes termos:</a:t>
            </a:r>
          </a:p>
          <a:p>
            <a:pPr algn="just"/>
            <a:r>
              <a:rPr lang="pt-BR" sz="1600" dirty="0"/>
              <a:t>I – </a:t>
            </a:r>
            <a:r>
              <a:rPr lang="pt-BR" sz="1600" b="1" dirty="0"/>
              <a:t>primeira parcela</a:t>
            </a:r>
            <a:r>
              <a:rPr lang="pt-BR" sz="1600" dirty="0"/>
              <a:t>, equivalente a 20% </a:t>
            </a:r>
            <a:r>
              <a:rPr lang="pt-BR" sz="1600" dirty="0" smtClean="0"/>
              <a:t>do </a:t>
            </a:r>
            <a:r>
              <a:rPr lang="pt-BR" sz="1600" dirty="0"/>
              <a:t>valor total aprovado, a ser repassado após a publicação da Portaria específica de habilitação de que trata o art. 9º;</a:t>
            </a:r>
          </a:p>
          <a:p>
            <a:pPr algn="just"/>
            <a:r>
              <a:rPr lang="pt-BR" sz="1600" dirty="0"/>
              <a:t>II – </a:t>
            </a:r>
            <a:r>
              <a:rPr lang="pt-BR" sz="1600" b="1" dirty="0"/>
              <a:t>segunda parcela</a:t>
            </a:r>
            <a:r>
              <a:rPr lang="pt-BR" sz="1600" dirty="0"/>
              <a:t>, equivalente a 60% </a:t>
            </a:r>
            <a:r>
              <a:rPr lang="pt-BR" sz="1600" dirty="0" smtClean="0"/>
              <a:t>do </a:t>
            </a:r>
            <a:r>
              <a:rPr lang="pt-BR" sz="1600" dirty="0"/>
              <a:t>valor total aprovado, a ser repassada mediante a inserção no SISMOB:</a:t>
            </a:r>
          </a:p>
          <a:p>
            <a:pPr algn="just"/>
            <a:r>
              <a:rPr lang="pt-BR" sz="1600" dirty="0"/>
              <a:t>a) da respectiva Ordem de Início de </a:t>
            </a:r>
            <a:r>
              <a:rPr lang="pt-BR" sz="1600" dirty="0" smtClean="0"/>
              <a:t>Serviço;</a:t>
            </a:r>
            <a:endParaRPr lang="pt-BR" sz="1600" dirty="0"/>
          </a:p>
          <a:p>
            <a:pPr algn="just"/>
            <a:r>
              <a:rPr lang="pt-BR" sz="1600" dirty="0"/>
              <a:t>b) do </a:t>
            </a:r>
            <a:r>
              <a:rPr lang="pt-BR" sz="1600" b="1" dirty="0"/>
              <a:t>ofício encaminhado à </a:t>
            </a:r>
            <a:r>
              <a:rPr lang="pt-BR" sz="1600" dirty="0" smtClean="0"/>
              <a:t>CIB </a:t>
            </a:r>
            <a:r>
              <a:rPr lang="pt-BR" sz="1600" dirty="0"/>
              <a:t>ou ao </a:t>
            </a:r>
            <a:r>
              <a:rPr lang="pt-BR" sz="1600" dirty="0" smtClean="0"/>
              <a:t>CGSES/DF </a:t>
            </a:r>
            <a:r>
              <a:rPr lang="pt-BR" sz="1600" dirty="0"/>
              <a:t>com informações sobre o início da obra do polo;</a:t>
            </a:r>
          </a:p>
          <a:p>
            <a:pPr algn="just"/>
            <a:r>
              <a:rPr lang="pt-BR" sz="1600" dirty="0"/>
              <a:t>c) das fotos e dos percentuais de obra correspondentes à etapa de execução da obra; e</a:t>
            </a:r>
          </a:p>
          <a:p>
            <a:pPr algn="just"/>
            <a:r>
              <a:rPr lang="pt-BR" sz="1600" dirty="0"/>
              <a:t>d) das demais informações requeridas pelo SISMOB; e</a:t>
            </a:r>
          </a:p>
          <a:p>
            <a:pPr algn="just"/>
            <a:r>
              <a:rPr lang="pt-BR" sz="1600" dirty="0"/>
              <a:t>III – </a:t>
            </a:r>
            <a:r>
              <a:rPr lang="pt-BR" sz="1600" b="1" dirty="0"/>
              <a:t>terceira parcela</a:t>
            </a:r>
            <a:r>
              <a:rPr lang="pt-BR" sz="1600" dirty="0"/>
              <a:t>, equivalente a 20% </a:t>
            </a:r>
            <a:r>
              <a:rPr lang="pt-BR" sz="1600" dirty="0" smtClean="0"/>
              <a:t>do </a:t>
            </a:r>
            <a:r>
              <a:rPr lang="pt-BR" sz="1600" dirty="0"/>
              <a:t>valor total aprovado, a ser repassada após conclusão da edificação e mediante a inserção no SISMOB:</a:t>
            </a:r>
          </a:p>
          <a:p>
            <a:pPr algn="just"/>
            <a:r>
              <a:rPr lang="pt-BR" sz="1600" dirty="0"/>
              <a:t>a) do respectivo atestado de conclusão da obra, assinado por profissional habilitado pelo CREA ou CAU e pelo gestor local;</a:t>
            </a:r>
          </a:p>
          <a:p>
            <a:pPr algn="just"/>
            <a:r>
              <a:rPr lang="pt-BR" sz="1600" dirty="0"/>
              <a:t>b) do ofício encaminhado à CIB ou ao CGSES/DF com informação sobre a conclusão da obra;</a:t>
            </a:r>
          </a:p>
          <a:p>
            <a:pPr algn="just"/>
            <a:r>
              <a:rPr lang="pt-BR" sz="1600" dirty="0"/>
              <a:t>c) das fotos e dos percentuais de obra correspondentes às etapas de execução e de conclusão da obra; e</a:t>
            </a:r>
          </a:p>
          <a:p>
            <a:pPr algn="just"/>
            <a:r>
              <a:rPr lang="pt-BR" sz="1600" dirty="0"/>
              <a:t>d) das demais informações requeridas pelo SISMOB.</a:t>
            </a:r>
          </a:p>
        </p:txBody>
      </p:sp>
      <p:sp>
        <p:nvSpPr>
          <p:cNvPr id="7" name="Retângulo 6"/>
          <p:cNvSpPr/>
          <p:nvPr/>
        </p:nvSpPr>
        <p:spPr>
          <a:xfrm>
            <a:off x="5076056" y="6237312"/>
            <a:ext cx="4067944" cy="6206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 xmlns:p14="http://schemas.microsoft.com/office/powerpoint/2010/main" val="39754240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de cantos arredondados 4"/>
          <p:cNvSpPr/>
          <p:nvPr/>
        </p:nvSpPr>
        <p:spPr>
          <a:xfrm>
            <a:off x="4141834" y="476672"/>
            <a:ext cx="2876553" cy="60113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BR" sz="2000" b="1" dirty="0" smtClean="0">
                <a:solidFill>
                  <a:schemeClr val="bg1"/>
                </a:solidFill>
                <a:latin typeface="+mn-lt"/>
                <a:cs typeface="Arial" panose="020B0604020202020204" pitchFamily="34" charset="0"/>
              </a:rPr>
              <a:t>SISTEMAS</a:t>
            </a:r>
            <a:endParaRPr lang="pt-BR" sz="2000" b="1" dirty="0">
              <a:solidFill>
                <a:schemeClr val="bg1"/>
              </a:solidFill>
              <a:latin typeface="+mn-lt"/>
              <a:cs typeface="Arial" panose="020B0604020202020204" pitchFamily="34" charset="0"/>
            </a:endParaRPr>
          </a:p>
        </p:txBody>
      </p:sp>
      <p:cxnSp>
        <p:nvCxnSpPr>
          <p:cNvPr id="6" name="Conector reto 5"/>
          <p:cNvCxnSpPr/>
          <p:nvPr/>
        </p:nvCxnSpPr>
        <p:spPr>
          <a:xfrm>
            <a:off x="5577994" y="1077802"/>
            <a:ext cx="2116" cy="843014"/>
          </a:xfrm>
          <a:prstGeom prst="line">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reto 8"/>
          <p:cNvCxnSpPr/>
          <p:nvPr/>
        </p:nvCxnSpPr>
        <p:spPr>
          <a:xfrm flipH="1">
            <a:off x="4427986" y="1920816"/>
            <a:ext cx="2088230" cy="1"/>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ector reto 10"/>
          <p:cNvCxnSpPr/>
          <p:nvPr/>
        </p:nvCxnSpPr>
        <p:spPr>
          <a:xfrm>
            <a:off x="7596336" y="1808423"/>
            <a:ext cx="2116" cy="843014"/>
          </a:xfrm>
          <a:prstGeom prst="line">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to 11"/>
          <p:cNvCxnSpPr/>
          <p:nvPr/>
        </p:nvCxnSpPr>
        <p:spPr>
          <a:xfrm>
            <a:off x="3419872" y="1949868"/>
            <a:ext cx="0" cy="693021"/>
          </a:xfrm>
          <a:prstGeom prst="line">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Retângulo de cantos arredondados 6"/>
          <p:cNvSpPr/>
          <p:nvPr/>
        </p:nvSpPr>
        <p:spPr>
          <a:xfrm>
            <a:off x="2483768" y="1620252"/>
            <a:ext cx="1872208" cy="6011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BR" sz="1800" b="1" dirty="0" smtClean="0">
                <a:solidFill>
                  <a:schemeClr val="bg1"/>
                </a:solidFill>
                <a:latin typeface="+mn-lt"/>
                <a:cs typeface="Arial" panose="020B0604020202020204" pitchFamily="34" charset="0"/>
              </a:rPr>
              <a:t>Habilitadas em 2011 e 2012</a:t>
            </a:r>
            <a:endParaRPr lang="pt-BR" sz="1800" b="1" dirty="0">
              <a:solidFill>
                <a:schemeClr val="bg1"/>
              </a:solidFill>
              <a:latin typeface="+mn-lt"/>
              <a:cs typeface="Arial" panose="020B0604020202020204" pitchFamily="34" charset="0"/>
            </a:endParaRPr>
          </a:p>
        </p:txBody>
      </p:sp>
      <p:sp>
        <p:nvSpPr>
          <p:cNvPr id="8" name="Retângulo de cantos arredondados 7"/>
          <p:cNvSpPr/>
          <p:nvPr/>
        </p:nvSpPr>
        <p:spPr>
          <a:xfrm>
            <a:off x="6588224" y="1628800"/>
            <a:ext cx="1872208" cy="6011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BR" sz="1800" b="1" dirty="0" smtClean="0">
                <a:solidFill>
                  <a:schemeClr val="bg1"/>
                </a:solidFill>
                <a:latin typeface="+mn-lt"/>
                <a:cs typeface="Arial" panose="020B0604020202020204" pitchFamily="34" charset="0"/>
              </a:rPr>
              <a:t>Habilitadas a partir de 2013</a:t>
            </a:r>
            <a:endParaRPr lang="pt-BR" sz="1800" b="1" dirty="0">
              <a:solidFill>
                <a:schemeClr val="bg1"/>
              </a:solidFill>
              <a:latin typeface="+mn-lt"/>
              <a:cs typeface="Arial" panose="020B0604020202020204" pitchFamily="34" charset="0"/>
            </a:endParaRPr>
          </a:p>
        </p:txBody>
      </p:sp>
      <p:cxnSp>
        <p:nvCxnSpPr>
          <p:cNvPr id="14" name="Conector reto 13"/>
          <p:cNvCxnSpPr/>
          <p:nvPr/>
        </p:nvCxnSpPr>
        <p:spPr>
          <a:xfrm flipH="1">
            <a:off x="2555776" y="2642888"/>
            <a:ext cx="1728192"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tângulo de cantos arredondados 16"/>
          <p:cNvSpPr/>
          <p:nvPr/>
        </p:nvSpPr>
        <p:spPr>
          <a:xfrm>
            <a:off x="1907704" y="2860948"/>
            <a:ext cx="1224136" cy="792088"/>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BR" sz="1600" b="1" dirty="0" smtClean="0">
                <a:solidFill>
                  <a:schemeClr val="bg1"/>
                </a:solidFill>
                <a:latin typeface="+mn-lt"/>
                <a:cs typeface="Arial" panose="020B0604020202020204" pitchFamily="34" charset="0"/>
              </a:rPr>
              <a:t>Fundo Nacional de Saúde</a:t>
            </a:r>
            <a:endParaRPr lang="pt-BR" sz="1600" b="1" dirty="0">
              <a:solidFill>
                <a:schemeClr val="bg1"/>
              </a:solidFill>
              <a:latin typeface="+mn-lt"/>
              <a:cs typeface="Arial" panose="020B0604020202020204" pitchFamily="34" charset="0"/>
            </a:endParaRPr>
          </a:p>
        </p:txBody>
      </p:sp>
      <p:sp>
        <p:nvSpPr>
          <p:cNvPr id="18" name="Retângulo de cantos arredondados 17"/>
          <p:cNvSpPr/>
          <p:nvPr/>
        </p:nvSpPr>
        <p:spPr>
          <a:xfrm>
            <a:off x="4031940" y="2860948"/>
            <a:ext cx="1224136" cy="792088"/>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BR" sz="1600" b="1" dirty="0" smtClean="0">
                <a:solidFill>
                  <a:schemeClr val="bg1"/>
                </a:solidFill>
                <a:latin typeface="+mn-lt"/>
                <a:cs typeface="Arial" panose="020B0604020202020204" pitchFamily="34" charset="0"/>
              </a:rPr>
              <a:t>SISMOB</a:t>
            </a:r>
            <a:endParaRPr lang="pt-BR" sz="1800" b="1" dirty="0">
              <a:solidFill>
                <a:schemeClr val="bg1"/>
              </a:solidFill>
              <a:latin typeface="+mn-lt"/>
              <a:cs typeface="Arial" panose="020B0604020202020204" pitchFamily="34" charset="0"/>
            </a:endParaRPr>
          </a:p>
        </p:txBody>
      </p:sp>
      <p:cxnSp>
        <p:nvCxnSpPr>
          <p:cNvPr id="19" name="Conector reto 18"/>
          <p:cNvCxnSpPr/>
          <p:nvPr/>
        </p:nvCxnSpPr>
        <p:spPr>
          <a:xfrm>
            <a:off x="2555776" y="2666838"/>
            <a:ext cx="0" cy="173255"/>
          </a:xfrm>
          <a:prstGeom prst="line">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ector reto 22"/>
          <p:cNvCxnSpPr/>
          <p:nvPr/>
        </p:nvCxnSpPr>
        <p:spPr>
          <a:xfrm>
            <a:off x="4272955" y="2666838"/>
            <a:ext cx="0" cy="173255"/>
          </a:xfrm>
          <a:prstGeom prst="line">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ector reto 24"/>
          <p:cNvCxnSpPr/>
          <p:nvPr/>
        </p:nvCxnSpPr>
        <p:spPr>
          <a:xfrm>
            <a:off x="2545092" y="3653036"/>
            <a:ext cx="0" cy="352028"/>
          </a:xfrm>
          <a:prstGeom prst="line">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Retângulo de cantos arredondados 27"/>
          <p:cNvSpPr/>
          <p:nvPr/>
        </p:nvSpPr>
        <p:spPr>
          <a:xfrm>
            <a:off x="1763688" y="4032126"/>
            <a:ext cx="1574118" cy="936104"/>
          </a:xfrm>
          <a:prstGeom prst="round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BR" sz="1400" b="1" dirty="0" smtClean="0">
                <a:solidFill>
                  <a:schemeClr val="tx1"/>
                </a:solidFill>
                <a:latin typeface="+mn-lt"/>
                <a:cs typeface="Arial" panose="020B0604020202020204" pitchFamily="34" charset="0"/>
              </a:rPr>
              <a:t>Ordem de serviço e ofício à CIB para solicitar a </a:t>
            </a:r>
          </a:p>
          <a:p>
            <a:pPr algn="ctr"/>
            <a:r>
              <a:rPr lang="pt-BR" sz="1400" b="1" u="sng" dirty="0" smtClean="0">
                <a:solidFill>
                  <a:schemeClr val="tx1"/>
                </a:solidFill>
                <a:latin typeface="+mn-lt"/>
                <a:cs typeface="Arial" panose="020B0604020202020204" pitchFamily="34" charset="0"/>
              </a:rPr>
              <a:t>2ª parcela</a:t>
            </a:r>
            <a:endParaRPr lang="pt-BR" sz="1400" b="1" u="sng" dirty="0">
              <a:solidFill>
                <a:schemeClr val="tx1"/>
              </a:solidFill>
              <a:latin typeface="+mn-lt"/>
              <a:cs typeface="Arial" panose="020B0604020202020204" pitchFamily="34" charset="0"/>
            </a:endParaRPr>
          </a:p>
        </p:txBody>
      </p:sp>
      <p:cxnSp>
        <p:nvCxnSpPr>
          <p:cNvPr id="29" name="Conector reto 28"/>
          <p:cNvCxnSpPr/>
          <p:nvPr/>
        </p:nvCxnSpPr>
        <p:spPr>
          <a:xfrm>
            <a:off x="2548862" y="4968230"/>
            <a:ext cx="0" cy="352028"/>
          </a:xfrm>
          <a:prstGeom prst="line">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Retângulo de cantos arredondados 29"/>
          <p:cNvSpPr/>
          <p:nvPr/>
        </p:nvSpPr>
        <p:spPr>
          <a:xfrm>
            <a:off x="1759918" y="5347320"/>
            <a:ext cx="1577888" cy="1106016"/>
          </a:xfrm>
          <a:prstGeom prst="round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BR" sz="1400" b="1" dirty="0" smtClean="0">
                <a:solidFill>
                  <a:schemeClr val="tx1"/>
                </a:solidFill>
                <a:latin typeface="+mn-lt"/>
                <a:cs typeface="Arial" panose="020B0604020202020204" pitchFamily="34" charset="0"/>
              </a:rPr>
              <a:t>Atestado de conclusão + ofício à CIB para solicitar a </a:t>
            </a:r>
          </a:p>
          <a:p>
            <a:pPr algn="ctr"/>
            <a:r>
              <a:rPr lang="pt-BR" sz="1400" b="1" u="sng" dirty="0" smtClean="0">
                <a:solidFill>
                  <a:schemeClr val="tx1"/>
                </a:solidFill>
                <a:latin typeface="+mn-lt"/>
                <a:cs typeface="Arial" panose="020B0604020202020204" pitchFamily="34" charset="0"/>
              </a:rPr>
              <a:t>3ª parcela</a:t>
            </a:r>
            <a:endParaRPr lang="pt-BR" sz="1400" b="1" u="sng" dirty="0">
              <a:solidFill>
                <a:schemeClr val="tx1"/>
              </a:solidFill>
              <a:latin typeface="+mn-lt"/>
              <a:cs typeface="Arial" panose="020B0604020202020204" pitchFamily="34" charset="0"/>
            </a:endParaRPr>
          </a:p>
        </p:txBody>
      </p:sp>
      <p:cxnSp>
        <p:nvCxnSpPr>
          <p:cNvPr id="35" name="Conector reto 34"/>
          <p:cNvCxnSpPr/>
          <p:nvPr/>
        </p:nvCxnSpPr>
        <p:spPr>
          <a:xfrm>
            <a:off x="4638353" y="3656831"/>
            <a:ext cx="0" cy="352028"/>
          </a:xfrm>
          <a:prstGeom prst="line">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Retângulo de cantos arredondados 35"/>
          <p:cNvSpPr/>
          <p:nvPr/>
        </p:nvSpPr>
        <p:spPr>
          <a:xfrm>
            <a:off x="3856949" y="4035920"/>
            <a:ext cx="1574118" cy="1697336"/>
          </a:xfrm>
          <a:prstGeom prst="round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BR" sz="1400" b="1" dirty="0" smtClean="0">
                <a:solidFill>
                  <a:schemeClr val="tx1"/>
                </a:solidFill>
                <a:latin typeface="+mn-lt"/>
                <a:cs typeface="Arial" panose="020B0604020202020204" pitchFamily="34" charset="0"/>
              </a:rPr>
              <a:t>Monitoramento com percentual da obra, fotos e demais informações solicitadas pelo sistema</a:t>
            </a:r>
            <a:endParaRPr lang="pt-BR" sz="1400" b="1" dirty="0">
              <a:solidFill>
                <a:schemeClr val="tx1"/>
              </a:solidFill>
              <a:latin typeface="+mn-lt"/>
              <a:cs typeface="Arial" panose="020B0604020202020204" pitchFamily="34" charset="0"/>
            </a:endParaRPr>
          </a:p>
        </p:txBody>
      </p:sp>
      <p:cxnSp>
        <p:nvCxnSpPr>
          <p:cNvPr id="39" name="Conector reto 38"/>
          <p:cNvCxnSpPr/>
          <p:nvPr/>
        </p:nvCxnSpPr>
        <p:spPr>
          <a:xfrm>
            <a:off x="7592797" y="3462304"/>
            <a:ext cx="0" cy="352028"/>
          </a:xfrm>
          <a:prstGeom prst="line">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Retângulo de cantos arredondados 39"/>
          <p:cNvSpPr/>
          <p:nvPr/>
        </p:nvSpPr>
        <p:spPr>
          <a:xfrm>
            <a:off x="6516216" y="3841392"/>
            <a:ext cx="2153096" cy="2179896"/>
          </a:xfrm>
          <a:prstGeom prst="round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BR" sz="1400" b="1" dirty="0" smtClean="0">
                <a:solidFill>
                  <a:schemeClr val="tx1"/>
                </a:solidFill>
                <a:latin typeface="+mn-lt"/>
                <a:cs typeface="Arial" panose="020B0604020202020204" pitchFamily="34" charset="0"/>
              </a:rPr>
              <a:t>Inserção da Ordem de Serviço, Atestado de Conclusão e ofício à CIB + </a:t>
            </a:r>
          </a:p>
          <a:p>
            <a:pPr algn="ctr"/>
            <a:r>
              <a:rPr lang="pt-BR" sz="1400" b="1" dirty="0" smtClean="0">
                <a:solidFill>
                  <a:schemeClr val="tx1"/>
                </a:solidFill>
                <a:latin typeface="+mn-lt"/>
                <a:cs typeface="Arial" panose="020B0604020202020204" pitchFamily="34" charset="0"/>
              </a:rPr>
              <a:t>Monitoramento com percentual da obra, fotos e demais informações solicitadas pelo sistema</a:t>
            </a:r>
            <a:endParaRPr lang="pt-BR" sz="1400" b="1" dirty="0">
              <a:solidFill>
                <a:schemeClr val="tx1"/>
              </a:solidFill>
              <a:latin typeface="+mn-lt"/>
              <a:cs typeface="Arial" panose="020B0604020202020204" pitchFamily="34" charset="0"/>
            </a:endParaRPr>
          </a:p>
        </p:txBody>
      </p:sp>
      <p:sp>
        <p:nvSpPr>
          <p:cNvPr id="24" name="Retângulo de cantos arredondados 23"/>
          <p:cNvSpPr/>
          <p:nvPr/>
        </p:nvSpPr>
        <p:spPr>
          <a:xfrm>
            <a:off x="6984268" y="2712265"/>
            <a:ext cx="1224136" cy="792088"/>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BR" sz="1600" b="1" dirty="0" smtClean="0">
                <a:solidFill>
                  <a:schemeClr val="bg1"/>
                </a:solidFill>
                <a:latin typeface="+mn-lt"/>
                <a:cs typeface="Arial" panose="020B0604020202020204" pitchFamily="34" charset="0"/>
              </a:rPr>
              <a:t>SISMOB</a:t>
            </a:r>
            <a:endParaRPr lang="pt-BR" sz="1800" b="1" dirty="0">
              <a:solidFill>
                <a:schemeClr val="bg1"/>
              </a:solidFill>
              <a:latin typeface="+mn-lt"/>
              <a:cs typeface="Arial" panose="020B0604020202020204" pitchFamily="34" charset="0"/>
            </a:endParaRPr>
          </a:p>
        </p:txBody>
      </p:sp>
      <p:sp>
        <p:nvSpPr>
          <p:cNvPr id="2" name="Retângulo 1"/>
          <p:cNvSpPr/>
          <p:nvPr/>
        </p:nvSpPr>
        <p:spPr>
          <a:xfrm>
            <a:off x="5076056" y="6165304"/>
            <a:ext cx="4067944" cy="692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7" name="Título 1"/>
          <p:cNvSpPr txBox="1">
            <a:spLocks/>
          </p:cNvSpPr>
          <p:nvPr/>
        </p:nvSpPr>
        <p:spPr>
          <a:xfrm>
            <a:off x="39496" y="332656"/>
            <a:ext cx="3884432" cy="74514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2800" b="1" dirty="0" smtClean="0"/>
              <a:t>ACOMPANHAMENTO E MONITORAMENTO DAS CONSTRUÇÕES</a:t>
            </a:r>
            <a:endParaRPr lang="pt-BR" sz="2800" b="1" dirty="0"/>
          </a:p>
        </p:txBody>
      </p:sp>
    </p:spTree>
    <p:extLst>
      <p:ext uri="{BB962C8B-B14F-4D97-AF65-F5344CB8AC3E}">
        <p14:creationId xmlns="" xmlns:p14="http://schemas.microsoft.com/office/powerpoint/2010/main" val="41294234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395536" y="239737"/>
            <a:ext cx="8424936" cy="4062651"/>
          </a:xfrm>
          <a:prstGeom prst="rect">
            <a:avLst/>
          </a:prstGeom>
        </p:spPr>
        <p:txBody>
          <a:bodyPr wrap="square">
            <a:spAutoFit/>
          </a:bodyPr>
          <a:lstStyle/>
          <a:p>
            <a:pPr algn="just"/>
            <a:r>
              <a:rPr lang="pt-BR" altLang="pt-BR" b="1" dirty="0" smtClean="0"/>
              <a:t>	</a:t>
            </a:r>
            <a:r>
              <a:rPr lang="pt-BR" altLang="pt-BR" sz="2000" b="1" dirty="0" smtClean="0"/>
              <a:t>CAPÍTULO </a:t>
            </a:r>
            <a:r>
              <a:rPr lang="pt-BR" altLang="pt-BR" sz="2000" b="1" dirty="0"/>
              <a:t>II - DO INCENTIVO FINANCEIRO DE INVESTIMENTO DO PROGRAMA ACADEMIA DA </a:t>
            </a:r>
            <a:r>
              <a:rPr lang="pt-BR" altLang="pt-BR" sz="2000" b="1" dirty="0" smtClean="0"/>
              <a:t>SAÚDE</a:t>
            </a:r>
          </a:p>
          <a:p>
            <a:pPr algn="just"/>
            <a:endParaRPr lang="pt-BR" altLang="pt-BR" sz="2000" b="1" dirty="0"/>
          </a:p>
          <a:p>
            <a:pPr algn="just"/>
            <a:r>
              <a:rPr lang="pt-BR" dirty="0" smtClean="0"/>
              <a:t>	</a:t>
            </a:r>
            <a:r>
              <a:rPr lang="pt-BR" b="1" dirty="0" smtClean="0"/>
              <a:t>Art</a:t>
            </a:r>
            <a:r>
              <a:rPr lang="pt-BR" b="1" dirty="0"/>
              <a:t>. 11</a:t>
            </a:r>
            <a:r>
              <a:rPr lang="pt-BR" dirty="0"/>
              <a:t>.  Os entes federativos contemplados com o incentivo financeiro de investimento de que trata este Capítulo ficam sujeitos ao cumprimento dos seguintes prazos para execução e conclusão da construção do polo do Programa Academia da Saúde:</a:t>
            </a:r>
          </a:p>
          <a:p>
            <a:pPr algn="just"/>
            <a:r>
              <a:rPr lang="pt-BR" dirty="0" smtClean="0"/>
              <a:t>	I </a:t>
            </a:r>
            <a:r>
              <a:rPr lang="pt-BR" dirty="0"/>
              <a:t>– 9 (nove) meses, </a:t>
            </a:r>
            <a:r>
              <a:rPr lang="pt-BR" b="1" dirty="0"/>
              <a:t>a contar da data do pagamento da primeira parcela</a:t>
            </a:r>
            <a:r>
              <a:rPr lang="pt-BR" dirty="0"/>
              <a:t> do incentivo financeiro no respectivo fundo de saúde, para apresentar os documentos necessários ao recebimento da segunda parcela do incentivo financeiro; e</a:t>
            </a:r>
          </a:p>
          <a:p>
            <a:pPr algn="just"/>
            <a:r>
              <a:rPr lang="pt-BR" dirty="0" smtClean="0"/>
              <a:t>	II </a:t>
            </a:r>
            <a:r>
              <a:rPr lang="pt-BR" dirty="0"/>
              <a:t>– 18 (dezoito) meses, </a:t>
            </a:r>
            <a:r>
              <a:rPr lang="pt-BR" b="1" dirty="0"/>
              <a:t>a contar da data do pagamento da primeira parcela</a:t>
            </a:r>
            <a:r>
              <a:rPr lang="pt-BR" dirty="0"/>
              <a:t> do incentivo financeiro no respectivo fundo de saúde, para emissão do Atestado de Conclusão da Edificação do polo do Programa Academia da Saúde e sua inserção no SISMOB.</a:t>
            </a:r>
          </a:p>
        </p:txBody>
      </p:sp>
      <p:sp>
        <p:nvSpPr>
          <p:cNvPr id="5" name="CaixaDeTexto 4"/>
          <p:cNvSpPr txBox="1"/>
          <p:nvPr/>
        </p:nvSpPr>
        <p:spPr>
          <a:xfrm>
            <a:off x="395536" y="4509120"/>
            <a:ext cx="8424936" cy="1538883"/>
          </a:xfrm>
          <a:prstGeom prst="rect">
            <a:avLst/>
          </a:prstGeom>
          <a:solidFill>
            <a:schemeClr val="accent6"/>
          </a:solidFill>
        </p:spPr>
        <p:txBody>
          <a:bodyPr wrap="square" rtlCol="0">
            <a:spAutoFit/>
          </a:bodyPr>
          <a:lstStyle/>
          <a:p>
            <a:pPr algn="just"/>
            <a:r>
              <a:rPr lang="pt-BR" sz="2000" dirty="0" smtClean="0"/>
              <a:t>Os prazos definidos nessa portaria </a:t>
            </a:r>
            <a:r>
              <a:rPr lang="pt-BR" sz="2400" u="sng" dirty="0" smtClean="0"/>
              <a:t>não alteram</a:t>
            </a:r>
            <a:r>
              <a:rPr lang="pt-BR" sz="2400" dirty="0" smtClean="0"/>
              <a:t> </a:t>
            </a:r>
            <a:r>
              <a:rPr lang="pt-BR" sz="2000" dirty="0" smtClean="0"/>
              <a:t>os prazos previstos para as propostas habilitadas nos anos anteriores.</a:t>
            </a:r>
          </a:p>
          <a:p>
            <a:endParaRPr lang="pt-BR" sz="1000" dirty="0"/>
          </a:p>
          <a:p>
            <a:pPr algn="just"/>
            <a:r>
              <a:rPr lang="pt-BR" sz="2000" dirty="0"/>
              <a:t>Em caso de descumprimento dos prazos, a notificação ao gestor de saúde será por meio do SISMOB</a:t>
            </a:r>
            <a:r>
              <a:rPr lang="pt-BR" sz="2000" dirty="0" smtClean="0"/>
              <a:t>.</a:t>
            </a:r>
            <a:endParaRPr lang="pt-BR" sz="2000" dirty="0"/>
          </a:p>
        </p:txBody>
      </p:sp>
    </p:spTree>
    <p:extLst>
      <p:ext uri="{BB962C8B-B14F-4D97-AF65-F5344CB8AC3E}">
        <p14:creationId xmlns="" xmlns:p14="http://schemas.microsoft.com/office/powerpoint/2010/main" val="15876907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p:cNvSpPr/>
          <p:nvPr/>
        </p:nvSpPr>
        <p:spPr>
          <a:xfrm>
            <a:off x="251520" y="116632"/>
            <a:ext cx="8623423" cy="2092881"/>
          </a:xfrm>
          <a:prstGeom prst="rect">
            <a:avLst/>
          </a:prstGeom>
        </p:spPr>
        <p:txBody>
          <a:bodyPr wrap="square">
            <a:spAutoFit/>
          </a:bodyPr>
          <a:lstStyle/>
          <a:p>
            <a:pPr algn="ctr"/>
            <a:r>
              <a:rPr lang="pt-BR" b="1" dirty="0" smtClean="0"/>
              <a:t>	</a:t>
            </a:r>
            <a:r>
              <a:rPr lang="pt-BR" sz="2000" b="1" dirty="0" smtClean="0"/>
              <a:t>CAPÍTULO III - DO </a:t>
            </a:r>
            <a:r>
              <a:rPr lang="pt-BR" sz="2000" b="1" dirty="0"/>
              <a:t>INCENTIVO FINANCEIRO DE CUSTEIO </a:t>
            </a:r>
            <a:endParaRPr lang="pt-BR" sz="2000" b="1" dirty="0" smtClean="0"/>
          </a:p>
          <a:p>
            <a:pPr algn="ctr"/>
            <a:r>
              <a:rPr lang="pt-BR" sz="2000" b="1" dirty="0" smtClean="0"/>
              <a:t>DO </a:t>
            </a:r>
            <a:r>
              <a:rPr lang="pt-BR" sz="2000" b="1" dirty="0"/>
              <a:t>PROGRAMA ACADEMIA DA </a:t>
            </a:r>
            <a:r>
              <a:rPr lang="pt-BR" sz="2000" b="1" dirty="0" smtClean="0"/>
              <a:t>SAÚDE</a:t>
            </a:r>
          </a:p>
          <a:p>
            <a:pPr algn="just"/>
            <a:endParaRPr lang="pt-BR" b="1" dirty="0" smtClean="0"/>
          </a:p>
          <a:p>
            <a:pPr algn="just"/>
            <a:r>
              <a:rPr lang="pt-BR" dirty="0" smtClean="0"/>
              <a:t>	</a:t>
            </a:r>
            <a:r>
              <a:rPr lang="pt-BR" b="1" dirty="0" smtClean="0"/>
              <a:t>Art</a:t>
            </a:r>
            <a:r>
              <a:rPr lang="pt-BR" b="1" dirty="0"/>
              <a:t>. 18.  </a:t>
            </a:r>
            <a:r>
              <a:rPr lang="pt-BR" dirty="0"/>
              <a:t>Fica instituído o incentivo financeiro de custeio dos polos do Programa Academia da Saúde, a ser repassado mensalmente, por transferência regular e automática, por meio do Piso de Atenção Básica Variável (PAB Variável), no valor mensal de R$ 3.000,00 (três mil reais) </a:t>
            </a:r>
            <a:r>
              <a:rPr lang="pt-BR" b="1" dirty="0"/>
              <a:t>por polo</a:t>
            </a:r>
            <a:r>
              <a:rPr lang="pt-BR" dirty="0" smtClean="0"/>
              <a:t>.</a:t>
            </a:r>
          </a:p>
        </p:txBody>
      </p:sp>
      <p:sp>
        <p:nvSpPr>
          <p:cNvPr id="6" name="CaixaDeTexto 5"/>
          <p:cNvSpPr txBox="1"/>
          <p:nvPr/>
        </p:nvSpPr>
        <p:spPr>
          <a:xfrm>
            <a:off x="467544" y="2420888"/>
            <a:ext cx="8352928" cy="3785652"/>
          </a:xfrm>
          <a:prstGeom prst="rect">
            <a:avLst/>
          </a:prstGeom>
          <a:solidFill>
            <a:schemeClr val="accent6"/>
          </a:solidFill>
        </p:spPr>
        <p:txBody>
          <a:bodyPr wrap="square" rtlCol="0">
            <a:spAutoFit/>
          </a:bodyPr>
          <a:lstStyle/>
          <a:p>
            <a:pPr algn="just"/>
            <a:r>
              <a:rPr lang="pt-BR" sz="2000" dirty="0" smtClean="0"/>
              <a:t>Todas as solicitações de custeio serão via SAIPS (Sistema de Apoio à Implementação de Políticas em Saúde).</a:t>
            </a:r>
          </a:p>
          <a:p>
            <a:endParaRPr lang="pt-BR" sz="2000" dirty="0" smtClean="0"/>
          </a:p>
          <a:p>
            <a:pPr algn="just"/>
            <a:r>
              <a:rPr lang="pt-BR" sz="2000" dirty="0" smtClean="0"/>
              <a:t>Os municípios que foram habilitados pela SVS passarão a receber o incentivo automaticamente pela SAS, no entanto, é preciso que seja feito o cadastro no SAIPS para fins de unificação de banco de dados oficial.</a:t>
            </a:r>
          </a:p>
          <a:p>
            <a:pPr algn="just"/>
            <a:r>
              <a:rPr lang="pt-BR" sz="2000" dirty="0" smtClean="0"/>
              <a:t>Caso o município que recebia pela SVS tenha mais de um polo habilitado (construção ou similar) e apto ao recebimento do custeio, deverá realizar solicitação de custeio para os demais polos.</a:t>
            </a:r>
            <a:endParaRPr lang="pt-BR" sz="2000" dirty="0"/>
          </a:p>
          <a:p>
            <a:endParaRPr lang="pt-BR" sz="2000" dirty="0" smtClean="0"/>
          </a:p>
          <a:p>
            <a:pPr algn="just"/>
            <a:r>
              <a:rPr lang="pt-BR" sz="2000" dirty="0" smtClean="0"/>
              <a:t>Orientações sobre como solicitar o custeio estão disponíveis no site do Programa (</a:t>
            </a:r>
            <a:r>
              <a:rPr lang="pt-BR" sz="2000" dirty="0" smtClean="0">
                <a:hlinkClick r:id="rId2"/>
              </a:rPr>
              <a:t>www.saude.gov.br/</a:t>
            </a:r>
            <a:r>
              <a:rPr lang="pt-BR" sz="2000" dirty="0" err="1" smtClean="0">
                <a:hlinkClick r:id="rId2"/>
              </a:rPr>
              <a:t>academiadasaude</a:t>
            </a:r>
            <a:r>
              <a:rPr lang="pt-BR" sz="2000" dirty="0" smtClean="0"/>
              <a:t>) </a:t>
            </a:r>
            <a:endParaRPr lang="pt-BR" sz="2000" dirty="0"/>
          </a:p>
        </p:txBody>
      </p:sp>
    </p:spTree>
    <p:extLst>
      <p:ext uri="{BB962C8B-B14F-4D97-AF65-F5344CB8AC3E}">
        <p14:creationId xmlns="" xmlns:p14="http://schemas.microsoft.com/office/powerpoint/2010/main" val="22337678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251520" y="211862"/>
            <a:ext cx="8623423" cy="5139869"/>
          </a:xfrm>
          <a:prstGeom prst="rect">
            <a:avLst/>
          </a:prstGeom>
        </p:spPr>
        <p:txBody>
          <a:bodyPr wrap="square">
            <a:spAutoFit/>
          </a:bodyPr>
          <a:lstStyle/>
          <a:p>
            <a:pPr algn="just"/>
            <a:r>
              <a:rPr lang="pt-BR" b="1" dirty="0" smtClean="0"/>
              <a:t>	</a:t>
            </a:r>
            <a:r>
              <a:rPr lang="pt-BR" sz="2000" b="1" dirty="0" smtClean="0"/>
              <a:t>CAPÍTULO III - DO </a:t>
            </a:r>
            <a:r>
              <a:rPr lang="pt-BR" sz="2000" b="1" dirty="0"/>
              <a:t>INCENTIVO FINANCEIRO DE CUSTEIO DO PROGRAMA ACADEMIA DA </a:t>
            </a:r>
            <a:r>
              <a:rPr lang="pt-BR" sz="2000" b="1" dirty="0" smtClean="0"/>
              <a:t>SAÚDE</a:t>
            </a:r>
          </a:p>
          <a:p>
            <a:pPr algn="just"/>
            <a:endParaRPr lang="pt-BR" sz="1200" b="1" dirty="0" smtClean="0"/>
          </a:p>
          <a:p>
            <a:pPr algn="just"/>
            <a:r>
              <a:rPr lang="pt-BR" dirty="0" smtClean="0"/>
              <a:t>	</a:t>
            </a:r>
            <a:r>
              <a:rPr lang="pt-BR" b="1" dirty="0" smtClean="0"/>
              <a:t>Artigos 20</a:t>
            </a:r>
            <a:r>
              <a:rPr lang="pt-BR" dirty="0" smtClean="0"/>
              <a:t>, </a:t>
            </a:r>
            <a:r>
              <a:rPr lang="pt-BR" b="1" dirty="0" smtClean="0"/>
              <a:t>21</a:t>
            </a:r>
            <a:r>
              <a:rPr lang="pt-BR" dirty="0" smtClean="0"/>
              <a:t>, </a:t>
            </a:r>
            <a:r>
              <a:rPr lang="pt-BR" b="1" dirty="0" smtClean="0"/>
              <a:t>22</a:t>
            </a:r>
            <a:r>
              <a:rPr lang="pt-BR" dirty="0"/>
              <a:t>.</a:t>
            </a:r>
            <a:r>
              <a:rPr lang="pt-BR" dirty="0" smtClean="0"/>
              <a:t>   - apresentam as novas regras para solicitação do incentivo de custeio:</a:t>
            </a:r>
          </a:p>
          <a:p>
            <a:pPr algn="just"/>
            <a:r>
              <a:rPr lang="pt-BR" b="1" dirty="0" smtClean="0"/>
              <a:t>1º passo - solicitação via sistema</a:t>
            </a:r>
            <a:r>
              <a:rPr lang="pt-BR" dirty="0" smtClean="0"/>
              <a:t>: </a:t>
            </a:r>
            <a:r>
              <a:rPr lang="pt-BR" dirty="0"/>
              <a:t>cadastrar o polo nos códigos 74 e </a:t>
            </a:r>
            <a:r>
              <a:rPr lang="pt-BR" dirty="0" smtClean="0"/>
              <a:t>12 no SCNES; </a:t>
            </a:r>
            <a:r>
              <a:rPr lang="pt-BR" dirty="0"/>
              <a:t>identificar o polo </a:t>
            </a:r>
            <a:r>
              <a:rPr lang="pt-BR" dirty="0" smtClean="0"/>
              <a:t>utilizando os padrões visuais; </a:t>
            </a:r>
            <a:r>
              <a:rPr lang="pt-BR" dirty="0"/>
              <a:t>cadastrar proposta de solicitação de incentivo financeiro de custeio no </a:t>
            </a:r>
            <a:r>
              <a:rPr lang="pt-BR" dirty="0" smtClean="0"/>
              <a:t>SAIPS.</a:t>
            </a:r>
            <a:endParaRPr lang="pt-BR" dirty="0"/>
          </a:p>
          <a:p>
            <a:pPr algn="just"/>
            <a:r>
              <a:rPr lang="pt-BR" b="1" dirty="0" smtClean="0"/>
              <a:t>2º passo - credenciamento </a:t>
            </a:r>
            <a:r>
              <a:rPr lang="pt-BR" dirty="0" smtClean="0"/>
              <a:t>ao recebimento do custeio</a:t>
            </a:r>
            <a:r>
              <a:rPr lang="pt-BR" b="1" dirty="0" smtClean="0"/>
              <a:t> </a:t>
            </a:r>
            <a:r>
              <a:rPr lang="pt-BR" dirty="0" smtClean="0"/>
              <a:t>via publicação de portaria.</a:t>
            </a:r>
            <a:endParaRPr lang="pt-BR" b="1" dirty="0"/>
          </a:p>
          <a:p>
            <a:pPr algn="just"/>
            <a:r>
              <a:rPr lang="pt-BR" b="1" dirty="0" smtClean="0"/>
              <a:t>3º passo -</a:t>
            </a:r>
            <a:r>
              <a:rPr lang="pt-BR" dirty="0" smtClean="0"/>
              <a:t> Após </a:t>
            </a:r>
            <a:r>
              <a:rPr lang="pt-BR" dirty="0"/>
              <a:t>a publicação da Portaria de credenciamento </a:t>
            </a:r>
            <a:r>
              <a:rPr lang="pt-BR" dirty="0" smtClean="0"/>
              <a:t>o </a:t>
            </a:r>
            <a:r>
              <a:rPr lang="pt-BR" dirty="0"/>
              <a:t>Município ou Distrito Federal fará jus ao recebimento do incentivo financeiro de custeio de que trata este Capítulo, desde que:</a:t>
            </a:r>
          </a:p>
          <a:p>
            <a:pPr algn="just"/>
            <a:r>
              <a:rPr lang="pt-BR" dirty="0"/>
              <a:t>I – cadastre o(s) profissional(</a:t>
            </a:r>
            <a:r>
              <a:rPr lang="pt-BR" dirty="0" err="1"/>
              <a:t>is</a:t>
            </a:r>
            <a:r>
              <a:rPr lang="pt-BR" dirty="0"/>
              <a:t>) no SCNES do polo ou do Estabelecimento de Atenção Básica onde a estrutura de apoio ao Programa esteja localizada, conforme o Código Brasileiro de Ocupação (CBO) descrito no Anexo </a:t>
            </a:r>
            <a:r>
              <a:rPr lang="pt-BR" dirty="0" smtClean="0"/>
              <a:t>III</a:t>
            </a:r>
            <a:r>
              <a:rPr lang="pt-BR" dirty="0"/>
              <a:t>.</a:t>
            </a:r>
          </a:p>
          <a:p>
            <a:pPr algn="just"/>
            <a:r>
              <a:rPr lang="pt-BR" dirty="0"/>
              <a:t>II – acesse o </a:t>
            </a:r>
            <a:r>
              <a:rPr lang="pt-BR" dirty="0" smtClean="0"/>
              <a:t>SISMOB e </a:t>
            </a:r>
            <a:r>
              <a:rPr lang="pt-BR" dirty="0"/>
              <a:t>inclua o(s) SCNES do polo, para fins de comprovação; e</a:t>
            </a:r>
          </a:p>
          <a:p>
            <a:pPr algn="just"/>
            <a:r>
              <a:rPr lang="pt-BR" dirty="0"/>
              <a:t>III – alimente os dados no sistema de informação da atenção básica, comprovando, obrigatoriamente, o início e a execução das atividades</a:t>
            </a:r>
            <a:r>
              <a:rPr lang="pt-BR" dirty="0" smtClean="0"/>
              <a:t>.</a:t>
            </a:r>
            <a:r>
              <a:rPr lang="pt-BR" dirty="0"/>
              <a:t>  </a:t>
            </a:r>
            <a:r>
              <a:rPr lang="pt-BR" dirty="0" smtClean="0"/>
              <a:t>(</a:t>
            </a:r>
            <a:r>
              <a:rPr lang="pt-BR" dirty="0" err="1" smtClean="0"/>
              <a:t>eSUS</a:t>
            </a:r>
            <a:r>
              <a:rPr lang="pt-BR" dirty="0" smtClean="0"/>
              <a:t>-AB)</a:t>
            </a:r>
            <a:r>
              <a:rPr lang="pt-BR" dirty="0"/>
              <a:t> </a:t>
            </a:r>
          </a:p>
        </p:txBody>
      </p:sp>
      <p:sp>
        <p:nvSpPr>
          <p:cNvPr id="5" name="CaixaDeTexto 4"/>
          <p:cNvSpPr txBox="1"/>
          <p:nvPr/>
        </p:nvSpPr>
        <p:spPr>
          <a:xfrm>
            <a:off x="424086" y="5241974"/>
            <a:ext cx="8324378" cy="923330"/>
          </a:xfrm>
          <a:prstGeom prst="rect">
            <a:avLst/>
          </a:prstGeom>
          <a:solidFill>
            <a:schemeClr val="accent6"/>
          </a:solidFill>
        </p:spPr>
        <p:txBody>
          <a:bodyPr wrap="square" rtlCol="0">
            <a:spAutoFit/>
          </a:bodyPr>
          <a:lstStyle/>
          <a:p>
            <a:pPr algn="just"/>
            <a:r>
              <a:rPr lang="pt-BR" dirty="0"/>
              <a:t>A partir desta Portaria, a contratação do profissional será necessária </a:t>
            </a:r>
            <a:r>
              <a:rPr lang="pt-BR" dirty="0" smtClean="0"/>
              <a:t>após o </a:t>
            </a:r>
            <a:r>
              <a:rPr lang="pt-BR" dirty="0"/>
              <a:t>credenciamento do polo ao recebimento do incentivo por meio de publicação de Portaria específica</a:t>
            </a:r>
            <a:r>
              <a:rPr lang="pt-BR" dirty="0" smtClean="0"/>
              <a:t>.</a:t>
            </a:r>
            <a:endParaRPr lang="pt-BR" dirty="0"/>
          </a:p>
        </p:txBody>
      </p:sp>
    </p:spTree>
    <p:extLst>
      <p:ext uri="{BB962C8B-B14F-4D97-AF65-F5344CB8AC3E}">
        <p14:creationId xmlns="" xmlns:p14="http://schemas.microsoft.com/office/powerpoint/2010/main" val="17816972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390550" y="625912"/>
            <a:ext cx="8424936" cy="2246769"/>
          </a:xfrm>
          <a:prstGeom prst="rect">
            <a:avLst/>
          </a:prstGeom>
        </p:spPr>
        <p:txBody>
          <a:bodyPr wrap="square">
            <a:spAutoFit/>
          </a:bodyPr>
          <a:lstStyle/>
          <a:p>
            <a:pPr algn="just"/>
            <a:r>
              <a:rPr lang="pt-BR" sz="2000" b="1" dirty="0" smtClean="0"/>
              <a:t>	CAPÍTULO IV - DOS </a:t>
            </a:r>
            <a:r>
              <a:rPr lang="pt-BR" sz="2000" b="1" dirty="0"/>
              <a:t>CRITÉRIOS DE SIMILARIDADE ENTRE PROGRAMA EM DESENVOLVIMENTO NO DISTRITO FEDERAL E NOS MUNICÍPIOS E O PROGRAMA ACADEMIA DA SAÚDE </a:t>
            </a:r>
            <a:endParaRPr lang="pt-BR" sz="2000" b="1" dirty="0" smtClean="0"/>
          </a:p>
          <a:p>
            <a:pPr algn="just"/>
            <a:r>
              <a:rPr lang="pt-BR" sz="2000" dirty="0" smtClean="0"/>
              <a:t>	</a:t>
            </a:r>
          </a:p>
          <a:p>
            <a:pPr algn="just"/>
            <a:endParaRPr lang="pt-BR" sz="2000" dirty="0"/>
          </a:p>
          <a:p>
            <a:pPr algn="just"/>
            <a:r>
              <a:rPr lang="pt-BR" sz="2000" dirty="0" smtClean="0"/>
              <a:t>Artigos 25, 26, 27 e 28 redefinem a regra para </a:t>
            </a:r>
            <a:r>
              <a:rPr lang="pt-BR" sz="2000" dirty="0"/>
              <a:t>credenciamento</a:t>
            </a:r>
            <a:r>
              <a:rPr lang="pt-BR" sz="2000" dirty="0" smtClean="0"/>
              <a:t> de propostas similares e para solicitação do incentivo de custeio. </a:t>
            </a:r>
          </a:p>
        </p:txBody>
      </p:sp>
      <p:sp>
        <p:nvSpPr>
          <p:cNvPr id="5" name="Text Box 2"/>
          <p:cNvSpPr txBox="1">
            <a:spLocks noChangeArrowheads="1"/>
          </p:cNvSpPr>
          <p:nvPr/>
        </p:nvSpPr>
        <p:spPr bwMode="auto">
          <a:xfrm>
            <a:off x="467544" y="4725144"/>
            <a:ext cx="8424936" cy="1008112"/>
          </a:xfrm>
          <a:prstGeom prst="rect">
            <a:avLst/>
          </a:prstGeom>
          <a:solidFill>
            <a:srgbClr val="F2DBDB"/>
          </a:solidFill>
          <a:ln w="9525">
            <a:solidFill>
              <a:srgbClr val="C0504D"/>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lang="pt-BR" altLang="pt-BR" sz="2000" dirty="0"/>
              <a:t>A partir desta Portaria, o processo de similaridade será </a:t>
            </a:r>
            <a:r>
              <a:rPr lang="pt-BR" altLang="pt-BR" sz="2000" dirty="0" smtClean="0"/>
              <a:t>realizado por meio de  </a:t>
            </a:r>
            <a:r>
              <a:rPr lang="pt-BR" altLang="pt-BR" sz="2000" dirty="0"/>
              <a:t>solicitação via </a:t>
            </a:r>
            <a:r>
              <a:rPr lang="pt-BR" altLang="pt-BR" sz="2000" dirty="0" smtClean="0"/>
              <a:t>SAIPS, mediante o </a:t>
            </a:r>
            <a:r>
              <a:rPr lang="pt-BR" altLang="pt-BR" sz="2000" dirty="0"/>
              <a:t>cumprimento dos </a:t>
            </a:r>
            <a:r>
              <a:rPr lang="pt-BR" altLang="pt-BR" sz="2000" dirty="0" smtClean="0"/>
              <a:t>critérios de custeio do Capítulo III desta portaria </a:t>
            </a:r>
            <a:r>
              <a:rPr lang="pt-BR" altLang="pt-BR" sz="2000" dirty="0"/>
              <a:t>e o devido </a:t>
            </a:r>
            <a:r>
              <a:rPr lang="pt-BR" altLang="pt-BR" sz="2000" dirty="0" smtClean="0"/>
              <a:t>credenciamento por portaria.</a:t>
            </a:r>
          </a:p>
        </p:txBody>
      </p:sp>
    </p:spTree>
    <p:extLst>
      <p:ext uri="{BB962C8B-B14F-4D97-AF65-F5344CB8AC3E}">
        <p14:creationId xmlns="" xmlns:p14="http://schemas.microsoft.com/office/powerpoint/2010/main" val="24399506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7"/>
          <p:cNvSpPr txBox="1">
            <a:spLocks noChangeArrowheads="1"/>
          </p:cNvSpPr>
          <p:nvPr/>
        </p:nvSpPr>
        <p:spPr bwMode="auto">
          <a:xfrm>
            <a:off x="539750" y="5538788"/>
            <a:ext cx="5327650" cy="554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pt-BR" altLang="pt-BR" sz="1000">
                <a:solidFill>
                  <a:schemeClr val="tx1"/>
                </a:solidFill>
              </a:rPr>
              <a:t>Fonte: Google imagens</a:t>
            </a:r>
          </a:p>
          <a:p>
            <a:r>
              <a:rPr lang="pt-BR" altLang="pt-BR" sz="1000">
                <a:solidFill>
                  <a:schemeClr val="tx1"/>
                </a:solidFill>
              </a:rPr>
              <a:t>http://www.guiadasemana.com.br/curitiba/turismo/parques/parque-do-semeador. Acessado em 18/09/2015.</a:t>
            </a:r>
          </a:p>
        </p:txBody>
      </p:sp>
      <p:pic>
        <p:nvPicPr>
          <p:cNvPr id="6" name="Picture 10" descr="O parque possui academia ao ar livre"/>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885838" y="1844824"/>
            <a:ext cx="6223237" cy="33123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Espaço Reservado para Conteúdo 2"/>
          <p:cNvSpPr txBox="1">
            <a:spLocks/>
          </p:cNvSpPr>
          <p:nvPr/>
        </p:nvSpPr>
        <p:spPr>
          <a:xfrm>
            <a:off x="323528" y="332656"/>
            <a:ext cx="8424863" cy="936104"/>
          </a:xfrm>
          <a:prstGeom prst="rect">
            <a:avLst/>
          </a:prstGeom>
        </p:spPr>
        <p:txBody>
          <a:bodyPr/>
          <a:lstStyle>
            <a:lvl1pPr marL="342900" indent="-342900" algn="l" defTabSz="449263" rtl="0" eaLnBrk="0" fontAlgn="base" hangingPunct="0">
              <a:spcBef>
                <a:spcPct val="0"/>
              </a:spcBef>
              <a:spcAft>
                <a:spcPct val="0"/>
              </a:spcAft>
              <a:buClr>
                <a:srgbClr val="000000"/>
              </a:buClr>
              <a:buSzPct val="100000"/>
              <a:buFont typeface="Times New Roman" pitchFamily="18" charset="0"/>
              <a:defRPr sz="1200">
                <a:solidFill>
                  <a:srgbClr val="000000"/>
                </a:solidFill>
                <a:latin typeface="+mn-lt"/>
                <a:ea typeface="MS PGothic" panose="020B0600070205080204" pitchFamily="34"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8" charset="0"/>
              <a:defRPr sz="1200">
                <a:solidFill>
                  <a:srgbClr val="000000"/>
                </a:solidFill>
                <a:latin typeface="+mn-lt"/>
                <a:ea typeface="MS PGothic" panose="020B0600070205080204" pitchFamily="34"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8" charset="0"/>
              <a:defRPr sz="1200">
                <a:solidFill>
                  <a:srgbClr val="000000"/>
                </a:solidFill>
                <a:latin typeface="+mn-lt"/>
                <a:ea typeface="MS PGothic" panose="020B0600070205080204" pitchFamily="34"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8" charset="0"/>
              <a:defRPr sz="1200">
                <a:solidFill>
                  <a:srgbClr val="000000"/>
                </a:solidFill>
                <a:latin typeface="+mn-lt"/>
                <a:ea typeface="MS PGothic" panose="020B0600070205080204" pitchFamily="34"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8" charset="0"/>
              <a:defRPr sz="1200">
                <a:solidFill>
                  <a:srgbClr val="000000"/>
                </a:solidFill>
                <a:latin typeface="+mn-lt"/>
                <a:ea typeface="MS PGothic" panose="020B0600070205080204" pitchFamily="34" charset="-128"/>
                <a:cs typeface="+mn-cs"/>
              </a:defRPr>
            </a:lvl5pPr>
            <a:lvl6pPr marL="2514600" indent="-228600" algn="l" defTabSz="449263" rtl="0" eaLnBrk="0" fontAlgn="base" hangingPunct="0">
              <a:spcBef>
                <a:spcPct val="0"/>
              </a:spcBef>
              <a:spcAft>
                <a:spcPct val="0"/>
              </a:spcAft>
              <a:buClr>
                <a:srgbClr val="000000"/>
              </a:buClr>
              <a:buSzPct val="100000"/>
              <a:buFont typeface="Times New Roman" charset="0"/>
              <a:defRPr sz="1200">
                <a:solidFill>
                  <a:srgbClr val="000000"/>
                </a:solidFill>
                <a:latin typeface="+mn-lt"/>
                <a:ea typeface="+mn-ea"/>
                <a:cs typeface="+mn-cs"/>
              </a:defRPr>
            </a:lvl6pPr>
            <a:lvl7pPr marL="2971800" indent="-228600" algn="l" defTabSz="449263" rtl="0" eaLnBrk="0" fontAlgn="base" hangingPunct="0">
              <a:spcBef>
                <a:spcPct val="0"/>
              </a:spcBef>
              <a:spcAft>
                <a:spcPct val="0"/>
              </a:spcAft>
              <a:buClr>
                <a:srgbClr val="000000"/>
              </a:buClr>
              <a:buSzPct val="100000"/>
              <a:buFont typeface="Times New Roman" charset="0"/>
              <a:defRPr sz="1200">
                <a:solidFill>
                  <a:srgbClr val="000000"/>
                </a:solidFill>
                <a:latin typeface="+mn-lt"/>
                <a:ea typeface="+mn-ea"/>
                <a:cs typeface="+mn-cs"/>
              </a:defRPr>
            </a:lvl7pPr>
            <a:lvl8pPr marL="3429000" indent="-228600" algn="l" defTabSz="449263" rtl="0" eaLnBrk="0" fontAlgn="base" hangingPunct="0">
              <a:spcBef>
                <a:spcPct val="0"/>
              </a:spcBef>
              <a:spcAft>
                <a:spcPct val="0"/>
              </a:spcAft>
              <a:buClr>
                <a:srgbClr val="000000"/>
              </a:buClr>
              <a:buSzPct val="100000"/>
              <a:buFont typeface="Times New Roman" charset="0"/>
              <a:defRPr sz="1200">
                <a:solidFill>
                  <a:srgbClr val="000000"/>
                </a:solidFill>
                <a:latin typeface="+mn-lt"/>
                <a:ea typeface="+mn-ea"/>
                <a:cs typeface="+mn-cs"/>
              </a:defRPr>
            </a:lvl8pPr>
            <a:lvl9pPr marL="3886200" indent="-228600" algn="l" defTabSz="449263" rtl="0" eaLnBrk="0" fontAlgn="base" hangingPunct="0">
              <a:spcBef>
                <a:spcPct val="0"/>
              </a:spcBef>
              <a:spcAft>
                <a:spcPct val="0"/>
              </a:spcAft>
              <a:buClr>
                <a:srgbClr val="000000"/>
              </a:buClr>
              <a:buSzPct val="100000"/>
              <a:buFont typeface="Times New Roman" charset="0"/>
              <a:defRPr sz="1200">
                <a:solidFill>
                  <a:srgbClr val="000000"/>
                </a:solidFill>
                <a:latin typeface="+mn-lt"/>
                <a:ea typeface="+mn-ea"/>
                <a:cs typeface="+mn-cs"/>
              </a:defRPr>
            </a:lvl9pPr>
          </a:lstStyle>
          <a:p>
            <a:pPr algn="just">
              <a:defRPr/>
            </a:pPr>
            <a:r>
              <a:rPr lang="pt-BR" altLang="pt-BR" sz="1800" kern="0" dirty="0" smtClean="0">
                <a:latin typeface="Calibri" pitchFamily="34" charset="0"/>
                <a:cs typeface="Calibri" pitchFamily="34" charset="0"/>
              </a:rPr>
              <a:t>	</a:t>
            </a:r>
            <a:r>
              <a:rPr lang="pt-BR" altLang="pt-BR" sz="2000" dirty="0" smtClean="0">
                <a:solidFill>
                  <a:schemeClr val="tx1"/>
                </a:solidFill>
                <a:ea typeface="+mn-ea"/>
              </a:rPr>
              <a:t>Academias </a:t>
            </a:r>
            <a:r>
              <a:rPr lang="pt-BR" altLang="pt-BR" sz="2000" dirty="0">
                <a:solidFill>
                  <a:schemeClr val="tx1"/>
                </a:solidFill>
                <a:ea typeface="+mn-ea"/>
              </a:rPr>
              <a:t>da Terceira Idade (ATI) ou Academias ao ar livre ou PEC (Ponto de Encontro Comunitário</a:t>
            </a:r>
            <a:r>
              <a:rPr lang="pt-BR" altLang="pt-BR" sz="2000" dirty="0" smtClean="0">
                <a:solidFill>
                  <a:schemeClr val="tx1"/>
                </a:solidFill>
                <a:ea typeface="+mn-ea"/>
              </a:rPr>
              <a:t>) não são reconhecidos como similares!!!</a:t>
            </a:r>
            <a:endParaRPr lang="pt-BR" altLang="pt-BR" sz="2000" dirty="0">
              <a:solidFill>
                <a:schemeClr val="tx1"/>
              </a:solidFill>
              <a:ea typeface="+mn-ea"/>
            </a:endParaRPr>
          </a:p>
        </p:txBody>
      </p:sp>
      <p:pic>
        <p:nvPicPr>
          <p:cNvPr id="13" name="Imagem 3"/>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51520" y="1844824"/>
            <a:ext cx="3714018" cy="33123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2" name="Conector reto 11"/>
          <p:cNvCxnSpPr/>
          <p:nvPr/>
        </p:nvCxnSpPr>
        <p:spPr bwMode="auto">
          <a:xfrm>
            <a:off x="2339752" y="1556792"/>
            <a:ext cx="4969098" cy="3888432"/>
          </a:xfrm>
          <a:prstGeom prst="line">
            <a:avLst/>
          </a:prstGeom>
          <a:solidFill>
            <a:srgbClr val="00B8FF"/>
          </a:solidFill>
          <a:ln w="76200"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1" name="Conector reto 10"/>
          <p:cNvCxnSpPr/>
          <p:nvPr/>
        </p:nvCxnSpPr>
        <p:spPr bwMode="auto">
          <a:xfrm flipV="1">
            <a:off x="2051720" y="1556792"/>
            <a:ext cx="4536504" cy="3888432"/>
          </a:xfrm>
          <a:prstGeom prst="line">
            <a:avLst/>
          </a:prstGeom>
          <a:solidFill>
            <a:srgbClr val="00B8FF"/>
          </a:solidFill>
          <a:ln w="76200"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 xmlns:p14="http://schemas.microsoft.com/office/powerpoint/2010/main" val="17932343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251520" y="332656"/>
            <a:ext cx="8640960" cy="5355312"/>
          </a:xfrm>
          <a:prstGeom prst="rect">
            <a:avLst/>
          </a:prstGeom>
        </p:spPr>
        <p:txBody>
          <a:bodyPr wrap="square">
            <a:spAutoFit/>
          </a:bodyPr>
          <a:lstStyle/>
          <a:p>
            <a:pPr algn="just"/>
            <a:r>
              <a:rPr lang="pt-BR" b="1" dirty="0" smtClean="0"/>
              <a:t>	</a:t>
            </a:r>
            <a:r>
              <a:rPr lang="pt-BR" sz="2000" b="1" dirty="0" smtClean="0"/>
              <a:t>CAPÍTULO VI - DAS </a:t>
            </a:r>
            <a:r>
              <a:rPr lang="pt-BR" sz="2000" b="1" dirty="0"/>
              <a:t>DISPOSIÇÕES </a:t>
            </a:r>
            <a:r>
              <a:rPr lang="pt-BR" sz="2000" b="1" dirty="0" smtClean="0"/>
              <a:t>FINAIS</a:t>
            </a:r>
          </a:p>
          <a:p>
            <a:pPr algn="just"/>
            <a:endParaRPr lang="pt-BR" b="1" dirty="0" smtClean="0"/>
          </a:p>
          <a:p>
            <a:pPr algn="just"/>
            <a:r>
              <a:rPr lang="pt-BR" dirty="0" smtClean="0"/>
              <a:t>	</a:t>
            </a:r>
            <a:r>
              <a:rPr lang="pt-BR" b="1" dirty="0" smtClean="0"/>
              <a:t>Art</a:t>
            </a:r>
            <a:r>
              <a:rPr lang="pt-BR" b="1" dirty="0"/>
              <a:t>. 32</a:t>
            </a:r>
            <a:r>
              <a:rPr lang="pt-BR" dirty="0"/>
              <a:t>.  O Distrito Federal e os Municípios observarão o prazo que consta na Portaria nº 1.412/GM/MS, de 10 de julho de 2013, e suas alterações, para a </a:t>
            </a:r>
            <a:r>
              <a:rPr lang="pt-BR" b="1" dirty="0"/>
              <a:t>operacionalização da estratégia e-SUS-AB</a:t>
            </a:r>
            <a:r>
              <a:rPr lang="pt-BR" dirty="0"/>
              <a:t>, por meio da utilização dos sistemas Coleta de Dados Simplificados (e-SUS CDS) e Prontuário Eletrônico do Cidadão (e-SUS-AB PEC) e do Sistema de Informação em Saúde para a Atenção Básica (SISAB), para fins de financiamento e de adesão aos programas e estratégias da Política Nacional de Atenção Básica.</a:t>
            </a:r>
          </a:p>
          <a:p>
            <a:pPr algn="just"/>
            <a:r>
              <a:rPr lang="pt-BR" dirty="0"/>
              <a:t>   </a:t>
            </a:r>
          </a:p>
          <a:p>
            <a:pPr algn="just"/>
            <a:r>
              <a:rPr lang="pt-BR" dirty="0"/>
              <a:t> </a:t>
            </a:r>
            <a:r>
              <a:rPr lang="pt-BR" dirty="0" smtClean="0"/>
              <a:t>	</a:t>
            </a:r>
            <a:r>
              <a:rPr lang="pt-BR" b="1" dirty="0" smtClean="0"/>
              <a:t>Art</a:t>
            </a:r>
            <a:r>
              <a:rPr lang="pt-BR" b="1" dirty="0"/>
              <a:t>. 33.  O monitoramento e a avaliação das atividades realizadas </a:t>
            </a:r>
            <a:r>
              <a:rPr lang="pt-BR" dirty="0"/>
              <a:t>no âmbito do Programa Academia da Saúde ficarão a cargo do Ministério da Saúde, por meio da SAS/MS e da Secretaria de Vigilância em Saúde (SVS/MS), e das Secretarias de Saúde dos Estados, do Distrito Federal e dos Municípios, podendo essas ações serem realizadas por meio de:</a:t>
            </a:r>
          </a:p>
          <a:p>
            <a:pPr algn="just"/>
            <a:r>
              <a:rPr lang="pt-BR" dirty="0"/>
              <a:t>I – indicadores e instrumentos de gestão do SUS;</a:t>
            </a:r>
          </a:p>
          <a:p>
            <a:pPr algn="just"/>
            <a:r>
              <a:rPr lang="pt-BR" dirty="0"/>
              <a:t>II – registro da produção dos profissionais de saúde no desenvolvimento de ações do Programa Academia da Saúde nos sistemas de informação do SUS;</a:t>
            </a:r>
          </a:p>
          <a:p>
            <a:pPr algn="just"/>
            <a:r>
              <a:rPr lang="pt-BR" dirty="0"/>
              <a:t>III – instrumentos para identificar o grau de satisfação e adesão dos usuários; e</a:t>
            </a:r>
          </a:p>
          <a:p>
            <a:pPr algn="just"/>
            <a:r>
              <a:rPr lang="pt-BR" dirty="0"/>
              <a:t>IV – inquéritos de base populacional</a:t>
            </a:r>
            <a:r>
              <a:rPr lang="pt-BR" dirty="0" smtClean="0"/>
              <a:t>.</a:t>
            </a:r>
            <a:endParaRPr lang="pt-BR" dirty="0"/>
          </a:p>
        </p:txBody>
      </p:sp>
    </p:spTree>
    <p:extLst>
      <p:ext uri="{BB962C8B-B14F-4D97-AF65-F5344CB8AC3E}">
        <p14:creationId xmlns="" xmlns:p14="http://schemas.microsoft.com/office/powerpoint/2010/main" val="14502433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539552" y="548680"/>
            <a:ext cx="8352928" cy="5539978"/>
          </a:xfrm>
          <a:prstGeom prst="rect">
            <a:avLst/>
          </a:prstGeom>
          <a:noFill/>
        </p:spPr>
        <p:txBody>
          <a:bodyPr wrap="square" rtlCol="0">
            <a:spAutoFit/>
          </a:bodyPr>
          <a:lstStyle/>
          <a:p>
            <a:pPr algn="ctr"/>
            <a:r>
              <a:rPr lang="pt-BR" sz="3200" b="1" dirty="0" smtClean="0">
                <a:solidFill>
                  <a:schemeClr val="tx1">
                    <a:tint val="75000"/>
                  </a:schemeClr>
                </a:solidFill>
              </a:rPr>
              <a:t>HISTÓRICO DE NORMATIVAS DO PROGRAMA</a:t>
            </a:r>
            <a:endParaRPr lang="pt-BR" sz="3200" b="1" u="sng" dirty="0" smtClean="0"/>
          </a:p>
          <a:p>
            <a:pPr algn="ctr"/>
            <a:endParaRPr lang="pt-BR" sz="2400" dirty="0"/>
          </a:p>
          <a:p>
            <a:pPr marL="342900" indent="-342900" algn="just">
              <a:buFont typeface="Wingdings" panose="05000000000000000000" pitchFamily="2" charset="2"/>
              <a:buChar char="§"/>
            </a:pPr>
            <a:r>
              <a:rPr lang="pt-BR" dirty="0" smtClean="0"/>
              <a:t>Portaria nº 719, 07 de abril de 2011 – institui o Programa </a:t>
            </a:r>
            <a:r>
              <a:rPr lang="pt-BR" dirty="0" smtClean="0">
                <a:solidFill>
                  <a:srgbClr val="FF0000"/>
                </a:solidFill>
              </a:rPr>
              <a:t>(revogada)</a:t>
            </a:r>
          </a:p>
          <a:p>
            <a:pPr algn="just"/>
            <a:endParaRPr lang="pt-BR" dirty="0" smtClean="0">
              <a:solidFill>
                <a:srgbClr val="FF0000"/>
              </a:solidFill>
            </a:endParaRPr>
          </a:p>
          <a:p>
            <a:pPr marL="342900" indent="-342900" algn="just">
              <a:buFont typeface="Wingdings" panose="05000000000000000000" pitchFamily="2" charset="2"/>
              <a:buChar char="§"/>
            </a:pPr>
            <a:r>
              <a:rPr lang="pt-BR" dirty="0" smtClean="0"/>
              <a:t>Portaria nº 1401 de 15 de junho de 2011 – Institui o incentivo para construção de Polos da Academia da Saúde </a:t>
            </a:r>
            <a:r>
              <a:rPr lang="pt-BR" dirty="0">
                <a:solidFill>
                  <a:srgbClr val="FF0000"/>
                </a:solidFill>
              </a:rPr>
              <a:t>(revogada</a:t>
            </a:r>
            <a:r>
              <a:rPr lang="pt-BR" dirty="0" smtClean="0">
                <a:solidFill>
                  <a:srgbClr val="FF0000"/>
                </a:solidFill>
              </a:rPr>
              <a:t>)</a:t>
            </a:r>
          </a:p>
          <a:p>
            <a:pPr algn="just"/>
            <a:endParaRPr lang="pt-BR" dirty="0">
              <a:solidFill>
                <a:srgbClr val="FF0000"/>
              </a:solidFill>
            </a:endParaRPr>
          </a:p>
          <a:p>
            <a:pPr marL="342900" indent="-342900" algn="just">
              <a:buFont typeface="Wingdings" panose="05000000000000000000" pitchFamily="2" charset="2"/>
              <a:buChar char="§"/>
            </a:pPr>
            <a:r>
              <a:rPr lang="pt-BR" dirty="0"/>
              <a:t>Portaria nº </a:t>
            </a:r>
            <a:r>
              <a:rPr lang="pt-BR" dirty="0" smtClean="0"/>
              <a:t>1402 </a:t>
            </a:r>
            <a:r>
              <a:rPr lang="pt-BR" dirty="0"/>
              <a:t>de 15 de junho de </a:t>
            </a:r>
            <a:r>
              <a:rPr lang="pt-BR" dirty="0" smtClean="0"/>
              <a:t>2011 – Institui o incentivo de custeio de </a:t>
            </a:r>
            <a:r>
              <a:rPr lang="pt-BR" dirty="0"/>
              <a:t>Polos da Academia da Saúde </a:t>
            </a:r>
            <a:r>
              <a:rPr lang="pt-BR" dirty="0">
                <a:solidFill>
                  <a:srgbClr val="FF0000"/>
                </a:solidFill>
              </a:rPr>
              <a:t>(revogada)</a:t>
            </a:r>
          </a:p>
          <a:p>
            <a:pPr marL="342900" indent="-342900" algn="just">
              <a:buFont typeface="Wingdings" panose="05000000000000000000" pitchFamily="2" charset="2"/>
              <a:buChar char="§"/>
            </a:pPr>
            <a:endParaRPr lang="pt-BR" dirty="0" smtClean="0"/>
          </a:p>
          <a:p>
            <a:pPr marL="342900" indent="-342900" algn="just">
              <a:buFont typeface="Wingdings" panose="05000000000000000000" pitchFamily="2" charset="2"/>
              <a:buChar char="§"/>
            </a:pPr>
            <a:r>
              <a:rPr lang="pt-BR" dirty="0" smtClean="0"/>
              <a:t>Portaria nº 2.681, de 07 de novembro de 2013 – redefine o Programa </a:t>
            </a:r>
            <a:r>
              <a:rPr lang="pt-BR" dirty="0" smtClean="0">
                <a:solidFill>
                  <a:srgbClr val="00B050"/>
                </a:solidFill>
              </a:rPr>
              <a:t>(</a:t>
            </a:r>
            <a:r>
              <a:rPr lang="pt-BR" sz="2000" dirty="0" smtClean="0">
                <a:solidFill>
                  <a:srgbClr val="00B050"/>
                </a:solidFill>
              </a:rPr>
              <a:t>vigente</a:t>
            </a:r>
            <a:r>
              <a:rPr lang="pt-BR" dirty="0" smtClean="0">
                <a:solidFill>
                  <a:srgbClr val="00B050"/>
                </a:solidFill>
              </a:rPr>
              <a:t>)</a:t>
            </a:r>
          </a:p>
          <a:p>
            <a:pPr marL="342900" indent="-342900" algn="just">
              <a:buFont typeface="Wingdings" panose="05000000000000000000" pitchFamily="2" charset="2"/>
              <a:buChar char="§"/>
            </a:pPr>
            <a:endParaRPr lang="pt-BR" dirty="0"/>
          </a:p>
          <a:p>
            <a:pPr marL="342900" indent="-342900" algn="just">
              <a:buFont typeface="Wingdings" panose="05000000000000000000" pitchFamily="2" charset="2"/>
              <a:buChar char="§"/>
            </a:pPr>
            <a:r>
              <a:rPr lang="pt-BR" dirty="0" smtClean="0"/>
              <a:t>Portaria nº 2.684, de 08 de novembro de 2013 – redefine regras e os critérios do Programa e dá outras providencias </a:t>
            </a:r>
            <a:r>
              <a:rPr lang="pt-BR" dirty="0">
                <a:solidFill>
                  <a:srgbClr val="FF0000"/>
                </a:solidFill>
              </a:rPr>
              <a:t>(revogada)</a:t>
            </a:r>
          </a:p>
          <a:p>
            <a:pPr marL="342900" indent="-342900" algn="just">
              <a:buFont typeface="Wingdings" panose="05000000000000000000" pitchFamily="2" charset="2"/>
              <a:buChar char="§"/>
            </a:pPr>
            <a:endParaRPr lang="pt-BR" dirty="0" smtClean="0"/>
          </a:p>
          <a:p>
            <a:pPr marL="342900" indent="-342900" algn="just">
              <a:buFont typeface="Wingdings" panose="05000000000000000000" pitchFamily="2" charset="2"/>
              <a:buChar char="§"/>
            </a:pPr>
            <a:r>
              <a:rPr lang="pt-BR" dirty="0" smtClean="0"/>
              <a:t>Portaria nº 1.707, de 23 de setembro de 2016 – redefine regras e critérios do Programa e dá outras providencias </a:t>
            </a:r>
            <a:r>
              <a:rPr lang="pt-BR" dirty="0">
                <a:solidFill>
                  <a:srgbClr val="00B050"/>
                </a:solidFill>
              </a:rPr>
              <a:t>(</a:t>
            </a:r>
            <a:r>
              <a:rPr lang="pt-BR" sz="2000" dirty="0">
                <a:solidFill>
                  <a:srgbClr val="00B050"/>
                </a:solidFill>
              </a:rPr>
              <a:t>vigente</a:t>
            </a:r>
            <a:r>
              <a:rPr lang="pt-BR" dirty="0">
                <a:solidFill>
                  <a:srgbClr val="00B050"/>
                </a:solidFill>
              </a:rPr>
              <a:t>)</a:t>
            </a:r>
          </a:p>
          <a:p>
            <a:pPr marL="342900" indent="-342900" algn="just">
              <a:buFont typeface="Wingdings" panose="05000000000000000000" pitchFamily="2" charset="2"/>
              <a:buChar char="§"/>
            </a:pPr>
            <a:endParaRPr lang="pt-BR" sz="2400" dirty="0"/>
          </a:p>
        </p:txBody>
      </p:sp>
    </p:spTree>
    <p:extLst>
      <p:ext uri="{BB962C8B-B14F-4D97-AF65-F5344CB8AC3E}">
        <p14:creationId xmlns="" xmlns:p14="http://schemas.microsoft.com/office/powerpoint/2010/main" val="18910067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4624"/>
            <a:ext cx="8229600" cy="1143000"/>
          </a:xfrm>
        </p:spPr>
        <p:txBody>
          <a:bodyPr>
            <a:normAutofit/>
          </a:bodyPr>
          <a:lstStyle/>
          <a:p>
            <a:r>
              <a:rPr lang="pt-BR" sz="3200" b="1" dirty="0" smtClean="0"/>
              <a:t>PRINCIPAIS FORMAS MONITORAMENTO</a:t>
            </a:r>
            <a:endParaRPr lang="pt-BR" sz="3200" b="1" dirty="0"/>
          </a:p>
        </p:txBody>
      </p:sp>
      <p:graphicFrame>
        <p:nvGraphicFramePr>
          <p:cNvPr id="4" name="Diagrama 3"/>
          <p:cNvGraphicFramePr/>
          <p:nvPr>
            <p:extLst>
              <p:ext uri="{D42A27DB-BD31-4B8C-83A1-F6EECF244321}">
                <p14:modId xmlns="" xmlns:p14="http://schemas.microsoft.com/office/powerpoint/2010/main" val="4190993610"/>
              </p:ext>
            </p:extLst>
          </p:nvPr>
        </p:nvGraphicFramePr>
        <p:xfrm>
          <a:off x="539552" y="1268760"/>
          <a:ext cx="7704856"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5849252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rotWithShape="1">
          <a:blip r:embed="rId2" cstate="print"/>
          <a:srcRect l="12210" t="21186" r="14870" b="12246"/>
          <a:stretch/>
        </p:blipFill>
        <p:spPr bwMode="auto">
          <a:xfrm>
            <a:off x="1115616" y="1206599"/>
            <a:ext cx="6696075" cy="490537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Título 1"/>
          <p:cNvSpPr txBox="1">
            <a:spLocks/>
          </p:cNvSpPr>
          <p:nvPr/>
        </p:nvSpPr>
        <p:spPr>
          <a:xfrm>
            <a:off x="1617786" y="109736"/>
            <a:ext cx="8683625"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pitchFamily="-110" charset="0"/>
                <a:ea typeface="ＭＳ Ｐゴシック" charset="0"/>
                <a:cs typeface="Arial" pitchFamily="-110" charset="0"/>
              </a:defRPr>
            </a:lvl2pPr>
            <a:lvl3pPr algn="ctr" rtl="0" eaLnBrk="0" fontAlgn="base" hangingPunct="0">
              <a:spcBef>
                <a:spcPct val="0"/>
              </a:spcBef>
              <a:spcAft>
                <a:spcPct val="0"/>
              </a:spcAft>
              <a:defRPr sz="4400">
                <a:solidFill>
                  <a:schemeClr val="tx2"/>
                </a:solidFill>
                <a:latin typeface="Arial" pitchFamily="-110" charset="0"/>
                <a:ea typeface="ＭＳ Ｐゴシック" charset="0"/>
                <a:cs typeface="Arial" pitchFamily="-110" charset="0"/>
              </a:defRPr>
            </a:lvl3pPr>
            <a:lvl4pPr algn="ctr" rtl="0" eaLnBrk="0" fontAlgn="base" hangingPunct="0">
              <a:spcBef>
                <a:spcPct val="0"/>
              </a:spcBef>
              <a:spcAft>
                <a:spcPct val="0"/>
              </a:spcAft>
              <a:defRPr sz="4400">
                <a:solidFill>
                  <a:schemeClr val="tx2"/>
                </a:solidFill>
                <a:latin typeface="Arial" pitchFamily="-110" charset="0"/>
                <a:ea typeface="ＭＳ Ｐゴシック" charset="0"/>
                <a:cs typeface="Arial" pitchFamily="-110" charset="0"/>
              </a:defRPr>
            </a:lvl4pPr>
            <a:lvl5pPr algn="ctr" rtl="0" eaLnBrk="0" fontAlgn="base" hangingPunct="0">
              <a:spcBef>
                <a:spcPct val="0"/>
              </a:spcBef>
              <a:spcAft>
                <a:spcPct val="0"/>
              </a:spcAft>
              <a:defRPr sz="4400">
                <a:solidFill>
                  <a:schemeClr val="tx2"/>
                </a:solidFill>
                <a:latin typeface="Arial" pitchFamily="-110" charset="0"/>
                <a:ea typeface="ＭＳ Ｐゴシック" charset="0"/>
                <a:cs typeface="Arial" pitchFamily="-110" charset="0"/>
              </a:defRPr>
            </a:lvl5pPr>
            <a:lvl6pPr marL="457200" algn="ctr" rtl="0" fontAlgn="base">
              <a:spcBef>
                <a:spcPct val="0"/>
              </a:spcBef>
              <a:spcAft>
                <a:spcPct val="0"/>
              </a:spcAft>
              <a:defRPr sz="4400">
                <a:solidFill>
                  <a:schemeClr val="tx2"/>
                </a:solidFill>
                <a:latin typeface="Arial" pitchFamily="-110" charset="0"/>
                <a:ea typeface="Arial" pitchFamily="-110" charset="0"/>
                <a:cs typeface="Arial" pitchFamily="-110" charset="0"/>
              </a:defRPr>
            </a:lvl6pPr>
            <a:lvl7pPr marL="914400" algn="ctr" rtl="0" fontAlgn="base">
              <a:spcBef>
                <a:spcPct val="0"/>
              </a:spcBef>
              <a:spcAft>
                <a:spcPct val="0"/>
              </a:spcAft>
              <a:defRPr sz="4400">
                <a:solidFill>
                  <a:schemeClr val="tx2"/>
                </a:solidFill>
                <a:latin typeface="Arial" pitchFamily="-110" charset="0"/>
                <a:ea typeface="Arial" pitchFamily="-110" charset="0"/>
                <a:cs typeface="Arial" pitchFamily="-110" charset="0"/>
              </a:defRPr>
            </a:lvl7pPr>
            <a:lvl8pPr marL="1371600" algn="ctr" rtl="0" fontAlgn="base">
              <a:spcBef>
                <a:spcPct val="0"/>
              </a:spcBef>
              <a:spcAft>
                <a:spcPct val="0"/>
              </a:spcAft>
              <a:defRPr sz="4400">
                <a:solidFill>
                  <a:schemeClr val="tx2"/>
                </a:solidFill>
                <a:latin typeface="Arial" pitchFamily="-110" charset="0"/>
                <a:ea typeface="Arial" pitchFamily="-110" charset="0"/>
                <a:cs typeface="Arial" pitchFamily="-110" charset="0"/>
              </a:defRPr>
            </a:lvl8pPr>
            <a:lvl9pPr marL="1828800" algn="ctr" rtl="0" fontAlgn="base">
              <a:spcBef>
                <a:spcPct val="0"/>
              </a:spcBef>
              <a:spcAft>
                <a:spcPct val="0"/>
              </a:spcAft>
              <a:defRPr sz="4400">
                <a:solidFill>
                  <a:schemeClr val="tx2"/>
                </a:solidFill>
                <a:latin typeface="Arial" pitchFamily="-110" charset="0"/>
                <a:ea typeface="Arial" pitchFamily="-110" charset="0"/>
                <a:cs typeface="Arial" pitchFamily="-110" charset="0"/>
              </a:defRPr>
            </a:lvl9pPr>
          </a:lstStyle>
          <a:p>
            <a:pPr algn="l">
              <a:defRPr/>
            </a:pPr>
            <a:r>
              <a:rPr lang="pt-BR" sz="3200" kern="0" dirty="0" smtClean="0">
                <a:solidFill>
                  <a:schemeClr val="tx1"/>
                </a:solidFill>
              </a:rPr>
              <a:t>Nossos canais de comunicação!</a:t>
            </a:r>
            <a:endParaRPr lang="pt-BR" sz="3200" kern="0" dirty="0">
              <a:solidFill>
                <a:schemeClr val="tx1"/>
              </a:solidFill>
            </a:endParaRPr>
          </a:p>
        </p:txBody>
      </p:sp>
      <p:sp>
        <p:nvSpPr>
          <p:cNvPr id="19460" name="Retângulo 5"/>
          <p:cNvSpPr>
            <a:spLocks noChangeArrowheads="1"/>
          </p:cNvSpPr>
          <p:nvPr/>
        </p:nvSpPr>
        <p:spPr bwMode="auto">
          <a:xfrm>
            <a:off x="2339752" y="681236"/>
            <a:ext cx="4001993"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itchFamily="34" charset="0"/>
                <a:ea typeface="MS PGothic" pitchFamily="34" charset="-128"/>
                <a:cs typeface="Arial" pitchFamily="34" charset="0"/>
              </a:defRPr>
            </a:lvl1pPr>
            <a:lvl2pPr marL="742950" indent="-285750">
              <a:spcBef>
                <a:spcPct val="20000"/>
              </a:spcBef>
              <a:buChar char="–"/>
              <a:defRPr sz="2800">
                <a:solidFill>
                  <a:schemeClr val="tx1"/>
                </a:solidFill>
                <a:latin typeface="Arial" pitchFamily="34" charset="0"/>
                <a:ea typeface="Arial" pitchFamily="34" charset="0"/>
                <a:cs typeface="Arial" pitchFamily="34" charset="0"/>
              </a:defRPr>
            </a:lvl2pPr>
            <a:lvl3pPr marL="1143000" indent="-228600">
              <a:spcBef>
                <a:spcPct val="20000"/>
              </a:spcBef>
              <a:buChar char="•"/>
              <a:defRPr sz="2400">
                <a:solidFill>
                  <a:schemeClr val="tx1"/>
                </a:solidFill>
                <a:latin typeface="Arial" pitchFamily="34" charset="0"/>
                <a:ea typeface="Arial" pitchFamily="34" charset="0"/>
                <a:cs typeface="Arial" pitchFamily="34" charset="0"/>
              </a:defRPr>
            </a:lvl3pPr>
            <a:lvl4pPr marL="1600200" indent="-228600">
              <a:spcBef>
                <a:spcPct val="20000"/>
              </a:spcBef>
              <a:buChar char="–"/>
              <a:defRPr sz="2000">
                <a:solidFill>
                  <a:schemeClr val="tx1"/>
                </a:solidFill>
                <a:latin typeface="Arial" pitchFamily="34" charset="0"/>
                <a:ea typeface="Arial" pitchFamily="34" charset="0"/>
                <a:cs typeface="Arial" pitchFamily="34" charset="0"/>
              </a:defRPr>
            </a:lvl4pPr>
            <a:lvl5pPr marL="2057400" indent="-228600">
              <a:spcBef>
                <a:spcPct val="20000"/>
              </a:spcBef>
              <a:buChar char="»"/>
              <a:defRPr sz="2000">
                <a:solidFill>
                  <a:schemeClr val="tx1"/>
                </a:solidFill>
                <a:latin typeface="Arial" pitchFamily="34" charset="0"/>
                <a:ea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ea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ea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ea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ea typeface="Arial" pitchFamily="34" charset="0"/>
                <a:cs typeface="Arial" pitchFamily="34" charset="0"/>
              </a:defRPr>
            </a:lvl9pPr>
          </a:lstStyle>
          <a:p>
            <a:pPr algn="ctr">
              <a:spcBef>
                <a:spcPct val="0"/>
              </a:spcBef>
              <a:buFontTx/>
              <a:buNone/>
            </a:pPr>
            <a:r>
              <a:rPr lang="pt-BR" altLang="pt-BR" sz="1800" dirty="0" smtClean="0">
                <a:hlinkClick r:id="rId3"/>
              </a:rPr>
              <a:t>www.saude.gov.br/academiadasaude</a:t>
            </a:r>
            <a:endParaRPr lang="pt-BR" altLang="pt-BR" sz="1800" dirty="0"/>
          </a:p>
        </p:txBody>
      </p:sp>
    </p:spTree>
    <p:extLst>
      <p:ext uri="{BB962C8B-B14F-4D97-AF65-F5344CB8AC3E}">
        <p14:creationId xmlns="" xmlns:p14="http://schemas.microsoft.com/office/powerpoint/2010/main" val="27643040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7" name="Picture 7"/>
          <p:cNvPicPr>
            <a:picLocks noChangeAspect="1" noChangeArrowheads="1"/>
          </p:cNvPicPr>
          <p:nvPr/>
        </p:nvPicPr>
        <p:blipFill rotWithShape="1">
          <a:blip r:embed="rId2" cstate="print"/>
          <a:srcRect t="9250" r="24697" b="21666"/>
          <a:stretch/>
        </p:blipFill>
        <p:spPr bwMode="auto">
          <a:xfrm>
            <a:off x="251520" y="116632"/>
            <a:ext cx="4824413" cy="35401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ítulo 1"/>
          <p:cNvSpPr txBox="1">
            <a:spLocks/>
          </p:cNvSpPr>
          <p:nvPr/>
        </p:nvSpPr>
        <p:spPr bwMode="auto">
          <a:xfrm>
            <a:off x="5384800" y="-99392"/>
            <a:ext cx="3795712" cy="720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pitchFamily="-110" charset="0"/>
                <a:ea typeface="ＭＳ Ｐゴシック" charset="0"/>
                <a:cs typeface="Arial" pitchFamily="-110" charset="0"/>
              </a:defRPr>
            </a:lvl2pPr>
            <a:lvl3pPr algn="ctr" rtl="0" eaLnBrk="0" fontAlgn="base" hangingPunct="0">
              <a:spcBef>
                <a:spcPct val="0"/>
              </a:spcBef>
              <a:spcAft>
                <a:spcPct val="0"/>
              </a:spcAft>
              <a:defRPr sz="4400">
                <a:solidFill>
                  <a:schemeClr val="tx2"/>
                </a:solidFill>
                <a:latin typeface="Arial" pitchFamily="-110" charset="0"/>
                <a:ea typeface="ＭＳ Ｐゴシック" charset="0"/>
                <a:cs typeface="Arial" pitchFamily="-110" charset="0"/>
              </a:defRPr>
            </a:lvl3pPr>
            <a:lvl4pPr algn="ctr" rtl="0" eaLnBrk="0" fontAlgn="base" hangingPunct="0">
              <a:spcBef>
                <a:spcPct val="0"/>
              </a:spcBef>
              <a:spcAft>
                <a:spcPct val="0"/>
              </a:spcAft>
              <a:defRPr sz="4400">
                <a:solidFill>
                  <a:schemeClr val="tx2"/>
                </a:solidFill>
                <a:latin typeface="Arial" pitchFamily="-110" charset="0"/>
                <a:ea typeface="ＭＳ Ｐゴシック" charset="0"/>
                <a:cs typeface="Arial" pitchFamily="-110" charset="0"/>
              </a:defRPr>
            </a:lvl4pPr>
            <a:lvl5pPr algn="ctr" rtl="0" eaLnBrk="0" fontAlgn="base" hangingPunct="0">
              <a:spcBef>
                <a:spcPct val="0"/>
              </a:spcBef>
              <a:spcAft>
                <a:spcPct val="0"/>
              </a:spcAft>
              <a:defRPr sz="4400">
                <a:solidFill>
                  <a:schemeClr val="tx2"/>
                </a:solidFill>
                <a:latin typeface="Arial" pitchFamily="-110" charset="0"/>
                <a:ea typeface="ＭＳ Ｐゴシック" charset="0"/>
                <a:cs typeface="Arial" pitchFamily="-110" charset="0"/>
              </a:defRPr>
            </a:lvl5pPr>
            <a:lvl6pPr marL="457200" algn="ctr" rtl="0" fontAlgn="base">
              <a:spcBef>
                <a:spcPct val="0"/>
              </a:spcBef>
              <a:spcAft>
                <a:spcPct val="0"/>
              </a:spcAft>
              <a:defRPr sz="4400">
                <a:solidFill>
                  <a:schemeClr val="tx2"/>
                </a:solidFill>
                <a:latin typeface="Arial" pitchFamily="-110" charset="0"/>
                <a:ea typeface="Arial" pitchFamily="-110" charset="0"/>
                <a:cs typeface="Arial" pitchFamily="-110" charset="0"/>
              </a:defRPr>
            </a:lvl6pPr>
            <a:lvl7pPr marL="914400" algn="ctr" rtl="0" fontAlgn="base">
              <a:spcBef>
                <a:spcPct val="0"/>
              </a:spcBef>
              <a:spcAft>
                <a:spcPct val="0"/>
              </a:spcAft>
              <a:defRPr sz="4400">
                <a:solidFill>
                  <a:schemeClr val="tx2"/>
                </a:solidFill>
                <a:latin typeface="Arial" pitchFamily="-110" charset="0"/>
                <a:ea typeface="Arial" pitchFamily="-110" charset="0"/>
                <a:cs typeface="Arial" pitchFamily="-110" charset="0"/>
              </a:defRPr>
            </a:lvl7pPr>
            <a:lvl8pPr marL="1371600" algn="ctr" rtl="0" fontAlgn="base">
              <a:spcBef>
                <a:spcPct val="0"/>
              </a:spcBef>
              <a:spcAft>
                <a:spcPct val="0"/>
              </a:spcAft>
              <a:defRPr sz="4400">
                <a:solidFill>
                  <a:schemeClr val="tx2"/>
                </a:solidFill>
                <a:latin typeface="Arial" pitchFamily="-110" charset="0"/>
                <a:ea typeface="Arial" pitchFamily="-110" charset="0"/>
                <a:cs typeface="Arial" pitchFamily="-110" charset="0"/>
              </a:defRPr>
            </a:lvl8pPr>
            <a:lvl9pPr marL="1828800" algn="ctr" rtl="0" fontAlgn="base">
              <a:spcBef>
                <a:spcPct val="0"/>
              </a:spcBef>
              <a:spcAft>
                <a:spcPct val="0"/>
              </a:spcAft>
              <a:defRPr sz="4400">
                <a:solidFill>
                  <a:schemeClr val="tx2"/>
                </a:solidFill>
                <a:latin typeface="Arial" pitchFamily="-110" charset="0"/>
                <a:ea typeface="Arial" pitchFamily="-110" charset="0"/>
                <a:cs typeface="Arial" pitchFamily="-110" charset="0"/>
              </a:defRPr>
            </a:lvl9pPr>
          </a:lstStyle>
          <a:p>
            <a:pPr algn="l">
              <a:defRPr/>
            </a:pPr>
            <a:r>
              <a:rPr lang="pt-BR" sz="2400" b="1" kern="0" dirty="0" smtClean="0">
                <a:solidFill>
                  <a:schemeClr val="tx1"/>
                </a:solidFill>
              </a:rPr>
              <a:t>Comunidade de práticas</a:t>
            </a:r>
            <a:endParaRPr lang="pt-BR" sz="2400" b="1" kern="0" dirty="0">
              <a:solidFill>
                <a:schemeClr val="tx1"/>
              </a:solidFill>
            </a:endParaRPr>
          </a:p>
        </p:txBody>
      </p:sp>
      <p:sp>
        <p:nvSpPr>
          <p:cNvPr id="7" name="Título 1"/>
          <p:cNvSpPr txBox="1">
            <a:spLocks/>
          </p:cNvSpPr>
          <p:nvPr/>
        </p:nvSpPr>
        <p:spPr bwMode="auto">
          <a:xfrm>
            <a:off x="6117431" y="2060848"/>
            <a:ext cx="233045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pitchFamily="-110" charset="0"/>
                <a:ea typeface="ＭＳ Ｐゴシック" charset="0"/>
                <a:cs typeface="Arial" pitchFamily="-110" charset="0"/>
              </a:defRPr>
            </a:lvl2pPr>
            <a:lvl3pPr algn="ctr" rtl="0" eaLnBrk="0" fontAlgn="base" hangingPunct="0">
              <a:spcBef>
                <a:spcPct val="0"/>
              </a:spcBef>
              <a:spcAft>
                <a:spcPct val="0"/>
              </a:spcAft>
              <a:defRPr sz="4400">
                <a:solidFill>
                  <a:schemeClr val="tx2"/>
                </a:solidFill>
                <a:latin typeface="Arial" pitchFamily="-110" charset="0"/>
                <a:ea typeface="ＭＳ Ｐゴシック" charset="0"/>
                <a:cs typeface="Arial" pitchFamily="-110" charset="0"/>
              </a:defRPr>
            </a:lvl3pPr>
            <a:lvl4pPr algn="ctr" rtl="0" eaLnBrk="0" fontAlgn="base" hangingPunct="0">
              <a:spcBef>
                <a:spcPct val="0"/>
              </a:spcBef>
              <a:spcAft>
                <a:spcPct val="0"/>
              </a:spcAft>
              <a:defRPr sz="4400">
                <a:solidFill>
                  <a:schemeClr val="tx2"/>
                </a:solidFill>
                <a:latin typeface="Arial" pitchFamily="-110" charset="0"/>
                <a:ea typeface="ＭＳ Ｐゴシック" charset="0"/>
                <a:cs typeface="Arial" pitchFamily="-110" charset="0"/>
              </a:defRPr>
            </a:lvl4pPr>
            <a:lvl5pPr algn="ctr" rtl="0" eaLnBrk="0" fontAlgn="base" hangingPunct="0">
              <a:spcBef>
                <a:spcPct val="0"/>
              </a:spcBef>
              <a:spcAft>
                <a:spcPct val="0"/>
              </a:spcAft>
              <a:defRPr sz="4400">
                <a:solidFill>
                  <a:schemeClr val="tx2"/>
                </a:solidFill>
                <a:latin typeface="Arial" pitchFamily="-110" charset="0"/>
                <a:ea typeface="ＭＳ Ｐゴシック" charset="0"/>
                <a:cs typeface="Arial" pitchFamily="-110" charset="0"/>
              </a:defRPr>
            </a:lvl5pPr>
            <a:lvl6pPr marL="457200" algn="ctr" rtl="0" fontAlgn="base">
              <a:spcBef>
                <a:spcPct val="0"/>
              </a:spcBef>
              <a:spcAft>
                <a:spcPct val="0"/>
              </a:spcAft>
              <a:defRPr sz="4400">
                <a:solidFill>
                  <a:schemeClr val="tx2"/>
                </a:solidFill>
                <a:latin typeface="Arial" pitchFamily="-110" charset="0"/>
                <a:ea typeface="Arial" pitchFamily="-110" charset="0"/>
                <a:cs typeface="Arial" pitchFamily="-110" charset="0"/>
              </a:defRPr>
            </a:lvl6pPr>
            <a:lvl7pPr marL="914400" algn="ctr" rtl="0" fontAlgn="base">
              <a:spcBef>
                <a:spcPct val="0"/>
              </a:spcBef>
              <a:spcAft>
                <a:spcPct val="0"/>
              </a:spcAft>
              <a:defRPr sz="4400">
                <a:solidFill>
                  <a:schemeClr val="tx2"/>
                </a:solidFill>
                <a:latin typeface="Arial" pitchFamily="-110" charset="0"/>
                <a:ea typeface="Arial" pitchFamily="-110" charset="0"/>
                <a:cs typeface="Arial" pitchFamily="-110" charset="0"/>
              </a:defRPr>
            </a:lvl7pPr>
            <a:lvl8pPr marL="1371600" algn="ctr" rtl="0" fontAlgn="base">
              <a:spcBef>
                <a:spcPct val="0"/>
              </a:spcBef>
              <a:spcAft>
                <a:spcPct val="0"/>
              </a:spcAft>
              <a:defRPr sz="4400">
                <a:solidFill>
                  <a:schemeClr val="tx2"/>
                </a:solidFill>
                <a:latin typeface="Arial" pitchFamily="-110" charset="0"/>
                <a:ea typeface="Arial" pitchFamily="-110" charset="0"/>
                <a:cs typeface="Arial" pitchFamily="-110" charset="0"/>
              </a:defRPr>
            </a:lvl8pPr>
            <a:lvl9pPr marL="1828800" algn="ctr" rtl="0" fontAlgn="base">
              <a:spcBef>
                <a:spcPct val="0"/>
              </a:spcBef>
              <a:spcAft>
                <a:spcPct val="0"/>
              </a:spcAft>
              <a:defRPr sz="4400">
                <a:solidFill>
                  <a:schemeClr val="tx2"/>
                </a:solidFill>
                <a:latin typeface="Arial" pitchFamily="-110" charset="0"/>
                <a:ea typeface="Arial" pitchFamily="-110" charset="0"/>
                <a:cs typeface="Arial" pitchFamily="-110" charset="0"/>
              </a:defRPr>
            </a:lvl9pPr>
          </a:lstStyle>
          <a:p>
            <a:pPr algn="l">
              <a:defRPr/>
            </a:pPr>
            <a:r>
              <a:rPr lang="pt-BR" sz="2400" b="1" kern="0" dirty="0" err="1" smtClean="0">
                <a:solidFill>
                  <a:schemeClr val="tx1"/>
                </a:solidFill>
              </a:rPr>
              <a:t>Facebook</a:t>
            </a:r>
            <a:endParaRPr lang="pt-BR" sz="2400" b="1" kern="0" dirty="0">
              <a:solidFill>
                <a:schemeClr val="tx1"/>
              </a:solidFill>
            </a:endParaRPr>
          </a:p>
        </p:txBody>
      </p:sp>
      <p:pic>
        <p:nvPicPr>
          <p:cNvPr id="25608" name="Picture 8" descr="D:\Users\dalila.tusset\AppData\Local\Microsoft\Windows\Temporary Internet Files\Content.Outlook\T29AEHFG\página do facebook.jpg"/>
          <p:cNvPicPr>
            <a:picLocks noChangeAspect="1" noChangeArrowheads="1"/>
          </p:cNvPicPr>
          <p:nvPr/>
        </p:nvPicPr>
        <p:blipFill>
          <a:blip r:embed="rId3" cstate="print"/>
          <a:srcRect/>
          <a:stretch>
            <a:fillRect/>
          </a:stretch>
        </p:blipFill>
        <p:spPr bwMode="auto">
          <a:xfrm>
            <a:off x="4427984" y="2817514"/>
            <a:ext cx="4562723" cy="3923854"/>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sp>
        <p:nvSpPr>
          <p:cNvPr id="8" name="CaixaDeTexto 2"/>
          <p:cNvSpPr txBox="1">
            <a:spLocks noChangeArrowheads="1"/>
          </p:cNvSpPr>
          <p:nvPr/>
        </p:nvSpPr>
        <p:spPr bwMode="auto">
          <a:xfrm>
            <a:off x="323528" y="5445224"/>
            <a:ext cx="4032448"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pt-BR" altLang="pt-BR" sz="1900" b="1" u="sng" dirty="0" smtClean="0">
                <a:solidFill>
                  <a:schemeClr val="tx1"/>
                </a:solidFill>
                <a:latin typeface="+mj-lt"/>
                <a:cs typeface="Calibri" pitchFamily="34" charset="0"/>
              </a:rPr>
              <a:t>academiadasaude@saude.gov.br</a:t>
            </a:r>
            <a:r>
              <a:rPr lang="pt-BR" altLang="pt-BR" sz="1900" dirty="0" smtClean="0">
                <a:solidFill>
                  <a:schemeClr val="tx1"/>
                </a:solidFill>
                <a:latin typeface="+mj-lt"/>
                <a:cs typeface="Calibri" pitchFamily="34" charset="0"/>
              </a:rPr>
              <a:t> </a:t>
            </a:r>
            <a:endParaRPr lang="pt-BR" altLang="pt-BR" sz="1900" dirty="0">
              <a:solidFill>
                <a:schemeClr val="tx1"/>
              </a:solidFill>
              <a:latin typeface="+mj-lt"/>
              <a:cs typeface="Calibri" pitchFamily="34" charset="0"/>
            </a:endParaRPr>
          </a:p>
          <a:p>
            <a:pPr algn="ctr"/>
            <a:r>
              <a:rPr lang="pt-BR" altLang="pt-BR" sz="1900" dirty="0" smtClean="0">
                <a:solidFill>
                  <a:schemeClr val="tx1"/>
                </a:solidFill>
                <a:latin typeface="+mj-lt"/>
                <a:cs typeface="Calibri" pitchFamily="34" charset="0"/>
              </a:rPr>
              <a:t>Telefones: (61)  3315-9003/9057 DAB/SAS e </a:t>
            </a:r>
            <a:r>
              <a:rPr lang="pt-BR" altLang="pt-BR" sz="1900" dirty="0" smtClean="0">
                <a:latin typeface="+mj-lt"/>
                <a:cs typeface="Calibri" pitchFamily="34" charset="0"/>
              </a:rPr>
              <a:t>3315-6117/6119 DANTPS/SVS</a:t>
            </a:r>
          </a:p>
          <a:p>
            <a:endParaRPr lang="pt-BR" altLang="pt-BR" sz="2000" dirty="0">
              <a:solidFill>
                <a:schemeClr val="tx1"/>
              </a:solidFill>
              <a:latin typeface="Calibri" pitchFamily="34" charset="0"/>
              <a:cs typeface="Calibri" pitchFamily="34" charset="0"/>
            </a:endParaRPr>
          </a:p>
        </p:txBody>
      </p:sp>
      <p:pic>
        <p:nvPicPr>
          <p:cNvPr id="1026" name="Picture 2" descr="Resultado de imagem para 136"/>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307703" y="4003259"/>
            <a:ext cx="1608113" cy="129794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3667831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txBox="1">
            <a:spLocks/>
          </p:cNvSpPr>
          <p:nvPr/>
        </p:nvSpPr>
        <p:spPr>
          <a:xfrm>
            <a:off x="467544" y="620688"/>
            <a:ext cx="8136904" cy="5400600"/>
          </a:xfrm>
          <a:prstGeom prst="rect">
            <a:avLst/>
          </a:prstGeom>
        </p:spPr>
        <p:txBody>
          <a:bodyPr>
            <a:normAutofit fontScale="4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Font typeface="Arial" panose="020B0604020202020204" pitchFamily="34" charset="0"/>
              <a:buNone/>
            </a:pPr>
            <a:r>
              <a:rPr lang="pt-BR" sz="6700" b="1" dirty="0" smtClean="0">
                <a:solidFill>
                  <a:schemeClr val="tx1">
                    <a:tint val="75000"/>
                  </a:schemeClr>
                </a:solidFill>
              </a:rPr>
              <a:t>OBJETIVO DO PROGRAMA: </a:t>
            </a:r>
            <a:endParaRPr lang="pt-BR" sz="6700" b="1" dirty="0">
              <a:solidFill>
                <a:schemeClr val="tx1">
                  <a:tint val="75000"/>
                </a:schemeClr>
              </a:solidFill>
            </a:endParaRPr>
          </a:p>
          <a:p>
            <a:pPr marL="0" indent="0" algn="just">
              <a:buFont typeface="Arial" panose="020B0604020202020204" pitchFamily="34" charset="0"/>
              <a:buNone/>
            </a:pPr>
            <a:r>
              <a:rPr lang="pt-BR" sz="5100" dirty="0"/>
              <a:t>C</a:t>
            </a:r>
            <a:r>
              <a:rPr lang="pt-BR" sz="5100" dirty="0" smtClean="0"/>
              <a:t>ontribuir para a promoção da saúde e produção do cuidado e de modos de vida saudáveis da população a partir da </a:t>
            </a:r>
            <a:r>
              <a:rPr lang="pt-BR" sz="5100" b="1" dirty="0" smtClean="0"/>
              <a:t>implantação de polos com infraestrutura e profissionais qualificados</a:t>
            </a:r>
            <a:r>
              <a:rPr lang="pt-BR" sz="5100" dirty="0" smtClean="0"/>
              <a:t>.</a:t>
            </a:r>
          </a:p>
          <a:p>
            <a:pPr marL="0" indent="0" algn="just">
              <a:buFont typeface="Arial" panose="020B0604020202020204" pitchFamily="34" charset="0"/>
              <a:buNone/>
            </a:pPr>
            <a:endParaRPr lang="pt-BR" sz="5100" dirty="0" smtClean="0"/>
          </a:p>
          <a:p>
            <a:pPr marL="0" indent="0" algn="just">
              <a:buNone/>
            </a:pPr>
            <a:r>
              <a:rPr lang="pt-BR" sz="6700" b="1" dirty="0" smtClean="0">
                <a:solidFill>
                  <a:schemeClr val="tx1">
                    <a:tint val="75000"/>
                  </a:schemeClr>
                </a:solidFill>
              </a:rPr>
              <a:t>DIRETRIZES:</a:t>
            </a:r>
            <a:endParaRPr lang="pt-BR" sz="6700" b="1" dirty="0">
              <a:solidFill>
                <a:schemeClr val="tx1">
                  <a:tint val="75000"/>
                </a:schemeClr>
              </a:solidFill>
            </a:endParaRPr>
          </a:p>
          <a:p>
            <a:pPr marL="0" indent="0" algn="just">
              <a:buNone/>
            </a:pPr>
            <a:r>
              <a:rPr lang="pt-BR" sz="5100" b="1" dirty="0"/>
              <a:t>I</a:t>
            </a:r>
            <a:r>
              <a:rPr lang="pt-BR" sz="5100" dirty="0"/>
              <a:t> - </a:t>
            </a:r>
            <a:r>
              <a:rPr lang="pt-BR" sz="5100" dirty="0" smtClean="0"/>
              <a:t>Configurar-se </a:t>
            </a:r>
            <a:r>
              <a:rPr lang="pt-BR" sz="5100" dirty="0"/>
              <a:t>como </a:t>
            </a:r>
            <a:r>
              <a:rPr lang="pt-BR" sz="5100" b="1" dirty="0"/>
              <a:t>ponto de atenção da Rede de Atenção à Saúde</a:t>
            </a:r>
            <a:r>
              <a:rPr lang="pt-BR" sz="5100" dirty="0"/>
              <a:t>, complementar e potencializador das ações de cuidados individuais e coletivos na atenção básica;</a:t>
            </a:r>
          </a:p>
          <a:p>
            <a:pPr marL="0" indent="0" algn="just">
              <a:buNone/>
            </a:pPr>
            <a:r>
              <a:rPr lang="pt-BR" sz="5100" b="1" dirty="0"/>
              <a:t>II</a:t>
            </a:r>
            <a:r>
              <a:rPr lang="pt-BR" sz="5100" dirty="0"/>
              <a:t> - </a:t>
            </a:r>
            <a:r>
              <a:rPr lang="pt-BR" sz="5100" dirty="0" smtClean="0"/>
              <a:t>Referenciar-se </a:t>
            </a:r>
            <a:r>
              <a:rPr lang="pt-BR" sz="5100" dirty="0"/>
              <a:t>como um </a:t>
            </a:r>
            <a:r>
              <a:rPr lang="pt-BR" sz="5100" b="1" dirty="0"/>
              <a:t>programa de promoção da saúde</a:t>
            </a:r>
            <a:r>
              <a:rPr lang="pt-BR" sz="5100" dirty="0"/>
              <a:t>, prevenção e atenção das doenças crônicas não transmissíveis; e</a:t>
            </a:r>
          </a:p>
          <a:p>
            <a:pPr marL="0" indent="0" algn="just">
              <a:buNone/>
            </a:pPr>
            <a:r>
              <a:rPr lang="pt-BR" sz="5100" b="1" dirty="0"/>
              <a:t>III</a:t>
            </a:r>
            <a:r>
              <a:rPr lang="pt-BR" sz="5100" dirty="0"/>
              <a:t> - </a:t>
            </a:r>
            <a:r>
              <a:rPr lang="pt-BR" sz="5100" dirty="0" smtClean="0"/>
              <a:t>Estabelecer-se </a:t>
            </a:r>
            <a:r>
              <a:rPr lang="pt-BR" sz="5100" dirty="0"/>
              <a:t>como </a:t>
            </a:r>
            <a:r>
              <a:rPr lang="pt-BR" sz="5100" b="1" dirty="0"/>
              <a:t>espaço de produção, ressignificação e vivência </a:t>
            </a:r>
            <a:r>
              <a:rPr lang="pt-BR" sz="5100" dirty="0"/>
              <a:t>de conhecimentos favoráveis à construção coletiva de modos de vida saudáveis</a:t>
            </a:r>
            <a:r>
              <a:rPr lang="pt-BR" sz="5100" dirty="0" smtClean="0"/>
              <a:t>.</a:t>
            </a:r>
            <a:endParaRPr lang="pt-BR" sz="5100" dirty="0"/>
          </a:p>
        </p:txBody>
      </p:sp>
    </p:spTree>
    <p:extLst>
      <p:ext uri="{BB962C8B-B14F-4D97-AF65-F5344CB8AC3E}">
        <p14:creationId xmlns="" xmlns:p14="http://schemas.microsoft.com/office/powerpoint/2010/main" val="34352356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683568" y="404664"/>
            <a:ext cx="7920880" cy="5386090"/>
          </a:xfrm>
          <a:prstGeom prst="rect">
            <a:avLst/>
          </a:prstGeom>
        </p:spPr>
        <p:txBody>
          <a:bodyPr wrap="square">
            <a:spAutoFit/>
          </a:bodyPr>
          <a:lstStyle/>
          <a:p>
            <a:pPr algn="ctr"/>
            <a:r>
              <a:rPr lang="pt-BR" sz="2800" b="1" dirty="0" smtClean="0">
                <a:solidFill>
                  <a:schemeClr val="tx1">
                    <a:tint val="75000"/>
                  </a:schemeClr>
                </a:solidFill>
              </a:rPr>
              <a:t>EIXOS DE ATIVIDADES A SEREM </a:t>
            </a:r>
          </a:p>
          <a:p>
            <a:pPr algn="ctr"/>
            <a:r>
              <a:rPr lang="pt-BR" sz="2800" b="1" dirty="0" smtClean="0">
                <a:solidFill>
                  <a:schemeClr val="tx1">
                    <a:tint val="75000"/>
                  </a:schemeClr>
                </a:solidFill>
              </a:rPr>
              <a:t>DESENVOLVIDAS NOS POLOS:</a:t>
            </a:r>
            <a:endParaRPr lang="pt-BR" sz="2800" b="1" dirty="0">
              <a:solidFill>
                <a:schemeClr val="tx1">
                  <a:tint val="75000"/>
                </a:schemeClr>
              </a:solidFill>
            </a:endParaRPr>
          </a:p>
          <a:p>
            <a:pPr marL="285750" indent="-285750">
              <a:lnSpc>
                <a:spcPct val="150000"/>
              </a:lnSpc>
              <a:buFont typeface="Arial" panose="020B0604020202020204" pitchFamily="34" charset="0"/>
              <a:buChar char="•"/>
            </a:pPr>
            <a:r>
              <a:rPr lang="pt-BR" sz="2400" dirty="0"/>
              <a:t>Práticas artísticas e culturais;</a:t>
            </a:r>
          </a:p>
          <a:p>
            <a:pPr marL="285750" indent="-285750">
              <a:lnSpc>
                <a:spcPct val="150000"/>
              </a:lnSpc>
              <a:buFont typeface="Arial" panose="020B0604020202020204" pitchFamily="34" charset="0"/>
              <a:buChar char="•"/>
            </a:pPr>
            <a:r>
              <a:rPr lang="pt-BR" sz="2400" dirty="0" smtClean="0"/>
              <a:t>Produção </a:t>
            </a:r>
            <a:r>
              <a:rPr lang="pt-BR" sz="2400" dirty="0"/>
              <a:t>do cuidado e de modos de vida saudáveis;</a:t>
            </a:r>
          </a:p>
          <a:p>
            <a:pPr marL="285750" indent="-285750">
              <a:lnSpc>
                <a:spcPct val="150000"/>
              </a:lnSpc>
              <a:buFont typeface="Arial" panose="020B0604020202020204" pitchFamily="34" charset="0"/>
              <a:buChar char="•"/>
            </a:pPr>
            <a:r>
              <a:rPr lang="pt-BR" sz="2400" dirty="0"/>
              <a:t>Práticas corporais e atividades físicas;</a:t>
            </a:r>
          </a:p>
          <a:p>
            <a:pPr marL="285750" indent="-285750">
              <a:lnSpc>
                <a:spcPct val="150000"/>
              </a:lnSpc>
              <a:buFont typeface="Arial" panose="020B0604020202020204" pitchFamily="34" charset="0"/>
              <a:buChar char="•"/>
            </a:pPr>
            <a:r>
              <a:rPr lang="pt-BR" sz="2400" dirty="0" smtClean="0"/>
              <a:t>Promoção </a:t>
            </a:r>
            <a:r>
              <a:rPr lang="pt-BR" sz="2400" dirty="0"/>
              <a:t>da alimentação saudável;</a:t>
            </a:r>
          </a:p>
          <a:p>
            <a:pPr marL="285750" indent="-285750">
              <a:lnSpc>
                <a:spcPct val="150000"/>
              </a:lnSpc>
              <a:buFont typeface="Arial" panose="020B0604020202020204" pitchFamily="34" charset="0"/>
              <a:buChar char="•"/>
            </a:pPr>
            <a:r>
              <a:rPr lang="pt-BR" sz="2400" dirty="0" smtClean="0"/>
              <a:t>Práticas </a:t>
            </a:r>
            <a:r>
              <a:rPr lang="pt-BR" sz="2400" dirty="0"/>
              <a:t>integrativas e complementares;</a:t>
            </a:r>
          </a:p>
          <a:p>
            <a:pPr marL="285750" indent="-285750">
              <a:lnSpc>
                <a:spcPct val="150000"/>
              </a:lnSpc>
              <a:buFont typeface="Arial" panose="020B0604020202020204" pitchFamily="34" charset="0"/>
              <a:buChar char="•"/>
            </a:pPr>
            <a:r>
              <a:rPr lang="pt-BR" sz="2400" dirty="0" smtClean="0"/>
              <a:t>Educação </a:t>
            </a:r>
            <a:r>
              <a:rPr lang="pt-BR" sz="2400" dirty="0"/>
              <a:t>em saúde;</a:t>
            </a:r>
          </a:p>
          <a:p>
            <a:pPr marL="285750" indent="-285750">
              <a:lnSpc>
                <a:spcPct val="150000"/>
              </a:lnSpc>
              <a:buFont typeface="Arial" panose="020B0604020202020204" pitchFamily="34" charset="0"/>
              <a:buChar char="•"/>
            </a:pPr>
            <a:r>
              <a:rPr lang="pt-BR" sz="2400" dirty="0" smtClean="0"/>
              <a:t>Planejamento </a:t>
            </a:r>
            <a:r>
              <a:rPr lang="pt-BR" sz="2400" dirty="0"/>
              <a:t>e gestão; e</a:t>
            </a:r>
          </a:p>
          <a:p>
            <a:pPr marL="285750" indent="-285750">
              <a:lnSpc>
                <a:spcPct val="150000"/>
              </a:lnSpc>
              <a:buFont typeface="Arial" panose="020B0604020202020204" pitchFamily="34" charset="0"/>
              <a:buChar char="•"/>
            </a:pPr>
            <a:r>
              <a:rPr lang="pt-BR" sz="2400" dirty="0" smtClean="0"/>
              <a:t>Mobilização </a:t>
            </a:r>
            <a:r>
              <a:rPr lang="pt-BR" sz="2400" dirty="0"/>
              <a:t>da comunidade.</a:t>
            </a:r>
          </a:p>
        </p:txBody>
      </p:sp>
    </p:spTree>
    <p:extLst>
      <p:ext uri="{BB962C8B-B14F-4D97-AF65-F5344CB8AC3E}">
        <p14:creationId xmlns="" xmlns:p14="http://schemas.microsoft.com/office/powerpoint/2010/main" val="33166170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767730" y="1412776"/>
            <a:ext cx="7776864" cy="2862322"/>
          </a:xfrm>
          <a:prstGeom prst="rect">
            <a:avLst/>
          </a:prstGeom>
        </p:spPr>
        <p:txBody>
          <a:bodyPr wrap="square">
            <a:spAutoFit/>
          </a:bodyPr>
          <a:lstStyle/>
          <a:p>
            <a:r>
              <a:rPr lang="pt-BR" sz="2000" b="1" dirty="0" smtClean="0"/>
              <a:t>PORTARIA </a:t>
            </a:r>
            <a:r>
              <a:rPr lang="pt-BR" sz="2000" b="1" dirty="0"/>
              <a:t>Nº 1.707, DE 23 DE SETEMBRO DE 2016.</a:t>
            </a:r>
            <a:endParaRPr lang="pt-BR" sz="2000" dirty="0"/>
          </a:p>
          <a:p>
            <a:r>
              <a:rPr lang="pt-BR" sz="2000" b="1" dirty="0"/>
              <a:t> </a:t>
            </a:r>
            <a:endParaRPr lang="pt-BR" sz="2000" dirty="0"/>
          </a:p>
          <a:p>
            <a:pPr lvl="2" algn="just"/>
            <a:r>
              <a:rPr lang="pt-BR" sz="2000" b="1" dirty="0"/>
              <a:t>Redefine as regras e os critérios </a:t>
            </a:r>
            <a:r>
              <a:rPr lang="pt-BR" sz="2000" dirty="0"/>
              <a:t>referentes aos </a:t>
            </a:r>
            <a:r>
              <a:rPr lang="pt-BR" sz="2000" b="1" dirty="0"/>
              <a:t>incentivos financeiros de investimento</a:t>
            </a:r>
            <a:r>
              <a:rPr lang="pt-BR" sz="2000" dirty="0"/>
              <a:t> para construção de polos; </a:t>
            </a:r>
            <a:r>
              <a:rPr lang="pt-BR" sz="2000" b="1" dirty="0"/>
              <a:t>unifica o repasse do incentivo financeiro de custeio</a:t>
            </a:r>
            <a:r>
              <a:rPr lang="pt-BR" sz="2000" dirty="0"/>
              <a:t> por meio do Piso Variável da Atenção Básica (PAB Variável); e </a:t>
            </a:r>
            <a:r>
              <a:rPr lang="pt-BR" sz="2000" b="1" dirty="0"/>
              <a:t>redefine os critérios de similaridade</a:t>
            </a:r>
            <a:r>
              <a:rPr lang="pt-BR" sz="2000" dirty="0"/>
              <a:t> entre Programas em desenvolvimento no Distrito Federal e nos Municípios e o Programa Academia da Saúde.</a:t>
            </a:r>
          </a:p>
        </p:txBody>
      </p:sp>
      <p:sp>
        <p:nvSpPr>
          <p:cNvPr id="4" name="CaixaDeTexto 3"/>
          <p:cNvSpPr txBox="1"/>
          <p:nvPr/>
        </p:nvSpPr>
        <p:spPr>
          <a:xfrm>
            <a:off x="1644402" y="476672"/>
            <a:ext cx="5760640" cy="584775"/>
          </a:xfrm>
          <a:prstGeom prst="rect">
            <a:avLst/>
          </a:prstGeom>
          <a:noFill/>
        </p:spPr>
        <p:txBody>
          <a:bodyPr wrap="square" rtlCol="0">
            <a:spAutoFit/>
          </a:bodyPr>
          <a:lstStyle/>
          <a:p>
            <a:pPr algn="ctr"/>
            <a:r>
              <a:rPr lang="pt-BR" sz="3200" b="1" dirty="0" smtClean="0">
                <a:solidFill>
                  <a:schemeClr val="tx1">
                    <a:tint val="75000"/>
                  </a:schemeClr>
                </a:solidFill>
              </a:rPr>
              <a:t>NOVA PORTARIA</a:t>
            </a:r>
            <a:endParaRPr lang="pt-BR" sz="3200" b="1" dirty="0">
              <a:solidFill>
                <a:schemeClr val="tx1">
                  <a:tint val="75000"/>
                </a:schemeClr>
              </a:solidFill>
            </a:endParaRPr>
          </a:p>
        </p:txBody>
      </p:sp>
      <p:sp>
        <p:nvSpPr>
          <p:cNvPr id="6" name="CaixaDeTexto 5"/>
          <p:cNvSpPr txBox="1"/>
          <p:nvPr/>
        </p:nvSpPr>
        <p:spPr>
          <a:xfrm>
            <a:off x="683568" y="4725144"/>
            <a:ext cx="7848872" cy="954107"/>
          </a:xfrm>
          <a:prstGeom prst="rect">
            <a:avLst/>
          </a:prstGeom>
          <a:solidFill>
            <a:srgbClr val="C00000"/>
          </a:solidFill>
        </p:spPr>
        <p:txBody>
          <a:bodyPr wrap="square" rtlCol="0">
            <a:spAutoFit/>
          </a:bodyPr>
          <a:lstStyle/>
          <a:p>
            <a:pPr algn="ctr"/>
            <a:r>
              <a:rPr lang="pt-BR" sz="2800" dirty="0" smtClean="0">
                <a:solidFill>
                  <a:schemeClr val="bg1"/>
                </a:solidFill>
              </a:rPr>
              <a:t>A publicação desta portaria não implica em abertura de sistema para cadastro de novas propostas!</a:t>
            </a:r>
            <a:endParaRPr lang="pt-BR" sz="2800" dirty="0">
              <a:solidFill>
                <a:schemeClr val="bg1"/>
              </a:solidFill>
            </a:endParaRPr>
          </a:p>
        </p:txBody>
      </p:sp>
    </p:spTree>
    <p:extLst>
      <p:ext uri="{BB962C8B-B14F-4D97-AF65-F5344CB8AC3E}">
        <p14:creationId xmlns="" xmlns:p14="http://schemas.microsoft.com/office/powerpoint/2010/main" val="12959768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323528" y="105013"/>
            <a:ext cx="8568952" cy="3477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900113"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900113" algn="just" defTabSz="914400" rtl="0" eaLnBrk="1" fontAlgn="base" latinLnBrk="0" hangingPunct="1">
              <a:lnSpc>
                <a:spcPct val="100000"/>
              </a:lnSpc>
              <a:spcBef>
                <a:spcPct val="0"/>
              </a:spcBef>
              <a:spcAft>
                <a:spcPct val="0"/>
              </a:spcAft>
              <a:buClrTx/>
              <a:buSzTx/>
              <a:buFontTx/>
              <a:buNone/>
              <a:tabLst/>
            </a:pPr>
            <a:r>
              <a:rPr lang="pt-BR" altLang="pt-BR" sz="2000" b="1" dirty="0" smtClean="0">
                <a:latin typeface="+mn-lt"/>
                <a:cs typeface="+mn-cs"/>
              </a:rPr>
              <a:t>CAPITULO I – DISPOSIÇÕES GERAIS</a:t>
            </a:r>
          </a:p>
          <a:p>
            <a:pPr marL="0" marR="0" lvl="0" indent="900113" algn="just" defTabSz="914400" rtl="0" eaLnBrk="1" fontAlgn="base" latinLnBrk="0" hangingPunct="1">
              <a:lnSpc>
                <a:spcPct val="100000"/>
              </a:lnSpc>
              <a:spcBef>
                <a:spcPct val="0"/>
              </a:spcBef>
              <a:spcAft>
                <a:spcPct val="0"/>
              </a:spcAft>
              <a:buClrTx/>
              <a:buSzTx/>
              <a:buFontTx/>
              <a:buNone/>
              <a:tabLst/>
            </a:pPr>
            <a:endParaRPr lang="pt-BR" altLang="pt-BR" sz="2000" b="1" dirty="0" smtClean="0">
              <a:latin typeface="+mn-lt"/>
              <a:cs typeface="+mn-cs"/>
            </a:endParaRPr>
          </a:p>
          <a:p>
            <a:pPr marL="0" marR="0" lvl="0" indent="900113" algn="just" defTabSz="914400" rtl="0" eaLnBrk="1" fontAlgn="base" latinLnBrk="0" hangingPunct="1">
              <a:lnSpc>
                <a:spcPct val="100000"/>
              </a:lnSpc>
              <a:spcBef>
                <a:spcPct val="0"/>
              </a:spcBef>
              <a:spcAft>
                <a:spcPct val="0"/>
              </a:spcAft>
              <a:buClrTx/>
              <a:buSzTx/>
              <a:buFontTx/>
              <a:buNone/>
              <a:tabLst/>
            </a:pPr>
            <a:r>
              <a:rPr lang="pt-BR" altLang="pt-BR" sz="2000" b="1" dirty="0" smtClean="0">
                <a:latin typeface="+mn-lt"/>
                <a:cs typeface="+mn-cs"/>
              </a:rPr>
              <a:t>Art</a:t>
            </a:r>
            <a:r>
              <a:rPr lang="pt-BR" altLang="pt-BR" sz="2000" b="1" dirty="0">
                <a:latin typeface="+mn-lt"/>
                <a:cs typeface="+mn-cs"/>
              </a:rPr>
              <a:t>. 2º </a:t>
            </a:r>
            <a:r>
              <a:rPr lang="pt-BR" altLang="pt-BR" sz="2000" dirty="0">
                <a:latin typeface="+mn-lt"/>
                <a:cs typeface="+mn-cs"/>
              </a:rPr>
              <a:t>O Programa Academia da Saúde será desenvolvido nas seguintes modalidades de polos, a serem construídas pelo Distrito Federal e pelos Municípios interessados, observadas as estruturas do Anexo I desta Portaria:</a:t>
            </a:r>
          </a:p>
          <a:p>
            <a:pPr marL="0" marR="0" lvl="0" indent="900113" algn="l" defTabSz="914400" rtl="0" eaLnBrk="0" fontAlgn="base" latinLnBrk="0" hangingPunct="0">
              <a:lnSpc>
                <a:spcPct val="100000"/>
              </a:lnSpc>
              <a:spcBef>
                <a:spcPct val="0"/>
              </a:spcBef>
              <a:spcAft>
                <a:spcPct val="0"/>
              </a:spcAft>
              <a:buClrTx/>
              <a:buSzTx/>
              <a:buFontTx/>
              <a:buNone/>
              <a:tabLst/>
            </a:pPr>
            <a:r>
              <a:rPr lang="pt-BR" altLang="pt-BR" sz="2000" dirty="0">
                <a:latin typeface="+mn-lt"/>
                <a:cs typeface="+mn-cs"/>
              </a:rPr>
              <a:t>I – Modalidade Básica, </a:t>
            </a:r>
          </a:p>
          <a:p>
            <a:pPr marL="0" marR="0" lvl="0" indent="900113" algn="l" defTabSz="914400" rtl="0" eaLnBrk="0" fontAlgn="base" latinLnBrk="0" hangingPunct="0">
              <a:lnSpc>
                <a:spcPct val="100000"/>
              </a:lnSpc>
              <a:spcBef>
                <a:spcPct val="0"/>
              </a:spcBef>
              <a:spcAft>
                <a:spcPct val="0"/>
              </a:spcAft>
              <a:buClrTx/>
              <a:buSzTx/>
              <a:buFontTx/>
              <a:buNone/>
              <a:tabLst/>
            </a:pPr>
            <a:r>
              <a:rPr lang="pt-BR" altLang="pt-BR" sz="2000" dirty="0">
                <a:latin typeface="+mn-lt"/>
                <a:cs typeface="+mn-cs"/>
              </a:rPr>
              <a:t>II – Modalidade Intermediária</a:t>
            </a:r>
          </a:p>
          <a:p>
            <a:pPr marL="0" marR="0" lvl="0" indent="900113" algn="l" defTabSz="914400" rtl="0" eaLnBrk="0" fontAlgn="base" latinLnBrk="0" hangingPunct="0">
              <a:lnSpc>
                <a:spcPct val="100000"/>
              </a:lnSpc>
              <a:spcBef>
                <a:spcPct val="0"/>
              </a:spcBef>
              <a:spcAft>
                <a:spcPct val="0"/>
              </a:spcAft>
              <a:buClrTx/>
              <a:buSzTx/>
              <a:buFontTx/>
              <a:buNone/>
              <a:tabLst/>
            </a:pPr>
            <a:r>
              <a:rPr lang="pt-BR" altLang="pt-BR" sz="2000" dirty="0">
                <a:latin typeface="+mn-lt"/>
                <a:cs typeface="+mn-cs"/>
              </a:rPr>
              <a:t>III – Modalidade Ampliada</a:t>
            </a:r>
          </a:p>
          <a:p>
            <a:pPr marL="0" marR="0" lvl="0" indent="900113" algn="just" defTabSz="914400" rtl="0" eaLnBrk="0" fontAlgn="base" latinLnBrk="0" hangingPunct="0">
              <a:lnSpc>
                <a:spcPct val="100000"/>
              </a:lnSpc>
              <a:spcBef>
                <a:spcPct val="0"/>
              </a:spcBef>
              <a:spcAft>
                <a:spcPct val="0"/>
              </a:spcAft>
              <a:buClrTx/>
              <a:buSzTx/>
              <a:buFontTx/>
              <a:buNone/>
              <a:tabLst/>
            </a:pPr>
            <a:r>
              <a:rPr lang="pt-BR" altLang="pt-BR" sz="2000" b="1" dirty="0">
                <a:latin typeface="+mn-lt"/>
                <a:cs typeface="+mn-cs"/>
              </a:rPr>
              <a:t>§ 1º </a:t>
            </a:r>
            <a:r>
              <a:rPr lang="pt-BR" altLang="pt-BR" sz="2000" dirty="0">
                <a:latin typeface="+mn-lt"/>
                <a:cs typeface="+mn-cs"/>
              </a:rPr>
              <a:t>Os polos do Programa Academia da Saúde </a:t>
            </a:r>
            <a:r>
              <a:rPr lang="pt-BR" altLang="pt-BR" sz="2000" b="1" dirty="0">
                <a:latin typeface="+mn-lt"/>
                <a:cs typeface="+mn-cs"/>
              </a:rPr>
              <a:t>serão construídos </a:t>
            </a:r>
            <a:r>
              <a:rPr lang="pt-BR" altLang="pt-BR" sz="2000" dirty="0">
                <a:latin typeface="+mn-lt"/>
                <a:cs typeface="+mn-cs"/>
              </a:rPr>
              <a:t>pelo Município ou Distrito Federal interessado, </a:t>
            </a:r>
            <a:r>
              <a:rPr lang="pt-BR" altLang="pt-BR" sz="2000" b="1" dirty="0">
                <a:latin typeface="+mn-lt"/>
                <a:cs typeface="+mn-cs"/>
              </a:rPr>
              <a:t>em conformidade com as estruturas físicas mínimas</a:t>
            </a:r>
            <a:r>
              <a:rPr lang="pt-BR" altLang="pt-BR" sz="2000" dirty="0">
                <a:latin typeface="+mn-lt"/>
                <a:cs typeface="+mn-cs"/>
              </a:rPr>
              <a:t> definidas no Anexo I</a:t>
            </a:r>
            <a:r>
              <a:rPr lang="pt-BR" altLang="pt-BR" sz="2000" dirty="0" smtClean="0">
                <a:latin typeface="+mn-lt"/>
                <a:cs typeface="+mn-cs"/>
              </a:rPr>
              <a:t>.</a:t>
            </a:r>
            <a:endParaRPr lang="pt-BR" altLang="pt-BR" sz="2000" dirty="0">
              <a:latin typeface="+mn-lt"/>
              <a:cs typeface="+mn-cs"/>
            </a:endParaRPr>
          </a:p>
        </p:txBody>
      </p:sp>
      <p:sp>
        <p:nvSpPr>
          <p:cNvPr id="5" name="Retângulo 4"/>
          <p:cNvSpPr/>
          <p:nvPr/>
        </p:nvSpPr>
        <p:spPr>
          <a:xfrm>
            <a:off x="899592" y="4019580"/>
            <a:ext cx="7488832" cy="1569660"/>
          </a:xfrm>
          <a:prstGeom prst="rect">
            <a:avLst/>
          </a:prstGeom>
          <a:solidFill>
            <a:schemeClr val="accent6"/>
          </a:solidFill>
        </p:spPr>
        <p:txBody>
          <a:bodyPr wrap="square">
            <a:spAutoFit/>
          </a:bodyPr>
          <a:lstStyle/>
          <a:p>
            <a:r>
              <a:rPr lang="pt-BR" sz="2400" b="1" dirty="0" smtClean="0"/>
              <a:t>Anexo I – redução da metragem para novas habilitações</a:t>
            </a:r>
            <a:endParaRPr lang="pt-BR" sz="2400" b="1" dirty="0"/>
          </a:p>
          <a:p>
            <a:r>
              <a:rPr lang="pt-BR" sz="2400" dirty="0"/>
              <a:t>I – Modalidade Básica: R$ </a:t>
            </a:r>
            <a:r>
              <a:rPr lang="pt-BR" sz="2400" dirty="0" smtClean="0"/>
              <a:t>80.000,00 </a:t>
            </a:r>
            <a:r>
              <a:rPr lang="pt-BR" sz="2400" dirty="0"/>
              <a:t>– </a:t>
            </a:r>
            <a:r>
              <a:rPr lang="pt-BR" sz="2400" b="1" dirty="0"/>
              <a:t>250 m²</a:t>
            </a:r>
          </a:p>
          <a:p>
            <a:r>
              <a:rPr lang="pt-BR" sz="2400" dirty="0"/>
              <a:t>II – Modalidade Intermediária: R$ </a:t>
            </a:r>
            <a:r>
              <a:rPr lang="pt-BR" sz="2400" dirty="0" smtClean="0"/>
              <a:t>100.000,00 </a:t>
            </a:r>
            <a:r>
              <a:rPr lang="pt-BR" sz="2400" dirty="0"/>
              <a:t>– </a:t>
            </a:r>
            <a:r>
              <a:rPr lang="pt-BR" sz="2400" b="1" dirty="0"/>
              <a:t>263,20m²</a:t>
            </a:r>
          </a:p>
          <a:p>
            <a:r>
              <a:rPr lang="pt-BR" sz="2400" dirty="0"/>
              <a:t>III – Modalidade Ampliada: R$ 180.000,00 </a:t>
            </a:r>
            <a:r>
              <a:rPr lang="pt-BR" sz="2400" dirty="0" smtClean="0"/>
              <a:t>– </a:t>
            </a:r>
            <a:r>
              <a:rPr lang="pt-BR" sz="2400" b="1" dirty="0"/>
              <a:t>451,20 m²</a:t>
            </a:r>
          </a:p>
        </p:txBody>
      </p:sp>
    </p:spTree>
    <p:extLst>
      <p:ext uri="{BB962C8B-B14F-4D97-AF65-F5344CB8AC3E}">
        <p14:creationId xmlns="" xmlns:p14="http://schemas.microsoft.com/office/powerpoint/2010/main" val="7850976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5362652" y="1556792"/>
            <a:ext cx="3536292" cy="2862322"/>
          </a:xfrm>
          <a:prstGeom prst="rect">
            <a:avLst/>
          </a:prstGeom>
          <a:noFill/>
        </p:spPr>
        <p:txBody>
          <a:bodyPr wrap="square" rtlCol="0">
            <a:spAutoFit/>
          </a:bodyPr>
          <a:lstStyle/>
          <a:p>
            <a:r>
              <a:rPr lang="pt-BR" sz="2000" dirty="0"/>
              <a:t>Para facilitar aos engenheiros, arquitetos e gestores o entendimento dos espaços do polo, </a:t>
            </a:r>
            <a:r>
              <a:rPr lang="pt-BR" sz="2000" b="1" dirty="0"/>
              <a:t>“espaço de vivência” agora passa a ser chamado de “área coberta”. </a:t>
            </a:r>
            <a:r>
              <a:rPr lang="pt-BR" sz="2000" dirty="0"/>
              <a:t>E o que era </a:t>
            </a:r>
            <a:r>
              <a:rPr lang="pt-BR" sz="2000" b="1" dirty="0"/>
              <a:t>“espaço com equipamentos” e “espaço multiuso” passa a ser “área descoberta”. </a:t>
            </a:r>
          </a:p>
        </p:txBody>
      </p:sp>
      <p:sp>
        <p:nvSpPr>
          <p:cNvPr id="3" name="Retângulo 2"/>
          <p:cNvSpPr/>
          <p:nvPr/>
        </p:nvSpPr>
        <p:spPr>
          <a:xfrm>
            <a:off x="1763688" y="312887"/>
            <a:ext cx="5367110" cy="461665"/>
          </a:xfrm>
          <a:prstGeom prst="rect">
            <a:avLst/>
          </a:prstGeom>
        </p:spPr>
        <p:txBody>
          <a:bodyPr wrap="none">
            <a:spAutoFit/>
          </a:bodyPr>
          <a:lstStyle/>
          <a:p>
            <a:pPr lvl="0" indent="900113" algn="just" fontAlgn="base">
              <a:spcBef>
                <a:spcPct val="0"/>
              </a:spcBef>
              <a:spcAft>
                <a:spcPct val="0"/>
              </a:spcAft>
            </a:pPr>
            <a:r>
              <a:rPr lang="pt-BR" altLang="pt-BR" sz="2400" b="1" dirty="0" smtClean="0"/>
              <a:t>AMBIENTES – nova nomenclatura</a:t>
            </a:r>
            <a:endParaRPr lang="pt-BR" altLang="pt-BR" sz="2400" b="1" dirty="0"/>
          </a:p>
        </p:txBody>
      </p:sp>
      <p:pic>
        <p:nvPicPr>
          <p:cNvPr id="6" name="image09.jpg" descr="https://lh3.googleusercontent.com/L50UUOHw7tEV9hlyoV2G46TlnvyrDvbh6ee2eYAqgJzphidL7TZigXepFovPbjwKoXpzcrSMgJQP8XY5SL8fWIzyaLRirNPCWVW5f4qzHyI2-eeyE0ejSYOAMXUakGjP9w"/>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t="29024" b="13349"/>
          <a:stretch/>
        </p:blipFill>
        <p:spPr bwMode="auto">
          <a:xfrm>
            <a:off x="251520" y="1880402"/>
            <a:ext cx="4868463" cy="28447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8" name="Conector de seta reta 7"/>
          <p:cNvCxnSpPr/>
          <p:nvPr/>
        </p:nvCxnSpPr>
        <p:spPr>
          <a:xfrm flipH="1" flipV="1">
            <a:off x="3491880" y="2204864"/>
            <a:ext cx="2016224" cy="1097909"/>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10" name="Conector de seta reta 9"/>
          <p:cNvCxnSpPr/>
          <p:nvPr/>
        </p:nvCxnSpPr>
        <p:spPr>
          <a:xfrm flipH="1" flipV="1">
            <a:off x="3347864" y="2987953"/>
            <a:ext cx="2160240" cy="1233135"/>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12" name="Conector de seta reta 11"/>
          <p:cNvCxnSpPr/>
          <p:nvPr/>
        </p:nvCxnSpPr>
        <p:spPr>
          <a:xfrm flipH="1" flipV="1">
            <a:off x="3203848" y="3861048"/>
            <a:ext cx="2304256" cy="360040"/>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 xmlns:p14="http://schemas.microsoft.com/office/powerpoint/2010/main" val="12562484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ângulo 9"/>
          <p:cNvSpPr/>
          <p:nvPr/>
        </p:nvSpPr>
        <p:spPr>
          <a:xfrm>
            <a:off x="5076056" y="6309320"/>
            <a:ext cx="4067944" cy="548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Retângulo 1"/>
          <p:cNvSpPr/>
          <p:nvPr/>
        </p:nvSpPr>
        <p:spPr>
          <a:xfrm>
            <a:off x="395536" y="116632"/>
            <a:ext cx="8424936" cy="1785104"/>
          </a:xfrm>
          <a:prstGeom prst="rect">
            <a:avLst/>
          </a:prstGeom>
        </p:spPr>
        <p:txBody>
          <a:bodyPr wrap="square">
            <a:spAutoFit/>
          </a:bodyPr>
          <a:lstStyle/>
          <a:p>
            <a:pPr eaLnBrk="0" hangingPunct="0"/>
            <a:r>
              <a:rPr lang="pt-BR" altLang="pt-BR" sz="2000" b="1" dirty="0" smtClean="0"/>
              <a:t>	CAPITULO I - </a:t>
            </a:r>
            <a:r>
              <a:rPr lang="pt-BR" altLang="pt-BR" sz="2000" b="1" dirty="0"/>
              <a:t>DISPOSIÇÕES </a:t>
            </a:r>
            <a:r>
              <a:rPr lang="pt-BR" altLang="pt-BR" sz="2000" b="1" dirty="0" smtClean="0"/>
              <a:t>GERAIS</a:t>
            </a:r>
          </a:p>
          <a:p>
            <a:pPr eaLnBrk="0" hangingPunct="0"/>
            <a:endParaRPr lang="pt-BR" altLang="pt-BR" sz="1000" b="1" dirty="0"/>
          </a:p>
          <a:p>
            <a:pPr eaLnBrk="0" hangingPunct="0"/>
            <a:r>
              <a:rPr lang="pt-BR" altLang="pt-BR" sz="2000" b="1" dirty="0" smtClean="0"/>
              <a:t>	Art</a:t>
            </a:r>
            <a:r>
              <a:rPr lang="pt-BR" altLang="pt-BR" sz="2000" b="1" dirty="0"/>
              <a:t>. 2º </a:t>
            </a:r>
            <a:endParaRPr lang="pt-BR" altLang="pt-BR" sz="2000" b="1" dirty="0" smtClean="0"/>
          </a:p>
          <a:p>
            <a:pPr algn="just" eaLnBrk="0" hangingPunct="0"/>
            <a:r>
              <a:rPr lang="pt-BR" altLang="pt-BR" sz="2000" b="1" dirty="0" smtClean="0"/>
              <a:t>	§ </a:t>
            </a:r>
            <a:r>
              <a:rPr lang="pt-BR" altLang="pt-BR" sz="2000" b="1" dirty="0"/>
              <a:t>2º É facultada </a:t>
            </a:r>
            <a:r>
              <a:rPr lang="pt-BR" altLang="pt-BR" sz="2000" dirty="0"/>
              <a:t>aos Municípios e Distrito Federal a </a:t>
            </a:r>
            <a:r>
              <a:rPr lang="pt-BR" altLang="pt-BR" sz="2000" b="1" dirty="0"/>
              <a:t>inclusão de equipamentos</a:t>
            </a:r>
            <a:r>
              <a:rPr lang="pt-BR" altLang="pt-BR" sz="2000" dirty="0"/>
              <a:t> na área descoberta, dispostos no Anexo II, </a:t>
            </a:r>
            <a:r>
              <a:rPr lang="pt-BR" altLang="pt-BR" sz="2000" b="1" u="sng" dirty="0">
                <a:solidFill>
                  <a:srgbClr val="FF0000"/>
                </a:solidFill>
              </a:rPr>
              <a:t>não podendo os mesmos serem substituídos por outros tipos</a:t>
            </a:r>
            <a:r>
              <a:rPr lang="pt-BR" altLang="pt-BR" sz="2000" dirty="0"/>
              <a:t>. </a:t>
            </a:r>
          </a:p>
        </p:txBody>
      </p:sp>
      <p:graphicFrame>
        <p:nvGraphicFramePr>
          <p:cNvPr id="6" name="Tabela 5"/>
          <p:cNvGraphicFramePr>
            <a:graphicFrameLocks noGrp="1"/>
          </p:cNvGraphicFramePr>
          <p:nvPr>
            <p:extLst>
              <p:ext uri="{D42A27DB-BD31-4B8C-83A1-F6EECF244321}">
                <p14:modId xmlns="" xmlns:p14="http://schemas.microsoft.com/office/powerpoint/2010/main" val="1114899638"/>
              </p:ext>
            </p:extLst>
          </p:nvPr>
        </p:nvGraphicFramePr>
        <p:xfrm>
          <a:off x="395536" y="1988840"/>
          <a:ext cx="5328591" cy="2839212"/>
        </p:xfrm>
        <a:graphic>
          <a:graphicData uri="http://schemas.openxmlformats.org/drawingml/2006/table">
            <a:tbl>
              <a:tblPr firstRow="1" firstCol="1" bandRow="1">
                <a:tableStyleId>{5C22544A-7EE6-4342-B048-85BDC9FD1C3A}</a:tableStyleId>
              </a:tblPr>
              <a:tblGrid>
                <a:gridCol w="249378"/>
                <a:gridCol w="2558934"/>
                <a:gridCol w="2520279"/>
              </a:tblGrid>
              <a:tr h="546186">
                <a:tc gridSpan="2">
                  <a:txBody>
                    <a:bodyPr/>
                    <a:lstStyle/>
                    <a:p>
                      <a:pPr algn="ctr">
                        <a:lnSpc>
                          <a:spcPct val="115000"/>
                        </a:lnSpc>
                        <a:spcBef>
                          <a:spcPts val="200"/>
                        </a:spcBef>
                        <a:spcAft>
                          <a:spcPts val="200"/>
                        </a:spcAft>
                      </a:pPr>
                      <a:r>
                        <a:rPr lang="pt-BR" sz="1800" dirty="0">
                          <a:effectLst/>
                        </a:rPr>
                        <a:t>Equipamentos de alvenaria*</a:t>
                      </a:r>
                      <a:endParaRPr lang="pt-BR" sz="1600" dirty="0">
                        <a:effectLst/>
                        <a:latin typeface="Calibri"/>
                        <a:ea typeface="Calibri"/>
                        <a:cs typeface="Times New Roman"/>
                      </a:endParaRPr>
                    </a:p>
                  </a:txBody>
                  <a:tcPr marL="44450" marR="44450" marT="0" marB="0" anchor="ctr"/>
                </a:tc>
                <a:tc hMerge="1">
                  <a:txBody>
                    <a:bodyPr/>
                    <a:lstStyle/>
                    <a:p>
                      <a:endParaRPr lang="pt-BR"/>
                    </a:p>
                  </a:txBody>
                  <a:tcPr/>
                </a:tc>
                <a:tc>
                  <a:txBody>
                    <a:bodyPr/>
                    <a:lstStyle/>
                    <a:p>
                      <a:pPr algn="ctr">
                        <a:lnSpc>
                          <a:spcPct val="115000"/>
                        </a:lnSpc>
                        <a:spcBef>
                          <a:spcPts val="200"/>
                        </a:spcBef>
                        <a:spcAft>
                          <a:spcPts val="200"/>
                        </a:spcAft>
                      </a:pPr>
                      <a:r>
                        <a:rPr lang="pt-BR" sz="1800" dirty="0">
                          <a:effectLst/>
                        </a:rPr>
                        <a:t>Quantidade mínima (unid.)</a:t>
                      </a:r>
                      <a:endParaRPr lang="pt-BR" sz="1600" dirty="0">
                        <a:effectLst/>
                        <a:latin typeface="Calibri"/>
                        <a:ea typeface="Calibri"/>
                        <a:cs typeface="Times New Roman"/>
                      </a:endParaRPr>
                    </a:p>
                  </a:txBody>
                  <a:tcPr marL="44450" marR="44450" marT="0" marB="0" anchor="ctr"/>
                </a:tc>
              </a:tr>
              <a:tr h="200025">
                <a:tc>
                  <a:txBody>
                    <a:bodyPr/>
                    <a:lstStyle/>
                    <a:p>
                      <a:pPr algn="just">
                        <a:lnSpc>
                          <a:spcPct val="115000"/>
                        </a:lnSpc>
                        <a:spcBef>
                          <a:spcPts val="200"/>
                        </a:spcBef>
                        <a:spcAft>
                          <a:spcPts val="200"/>
                        </a:spcAft>
                      </a:pPr>
                      <a:r>
                        <a:rPr lang="pt-BR" sz="1800">
                          <a:effectLst/>
                        </a:rPr>
                        <a:t>1</a:t>
                      </a:r>
                      <a:endParaRPr lang="pt-BR" sz="1600">
                        <a:effectLst/>
                        <a:latin typeface="Calibri"/>
                        <a:ea typeface="Calibri"/>
                        <a:cs typeface="Times New Roman"/>
                      </a:endParaRPr>
                    </a:p>
                  </a:txBody>
                  <a:tcPr marL="44450" marR="44450" marT="0" marB="0" anchor="b"/>
                </a:tc>
                <a:tc>
                  <a:txBody>
                    <a:bodyPr/>
                    <a:lstStyle/>
                    <a:p>
                      <a:pPr algn="just">
                        <a:lnSpc>
                          <a:spcPct val="115000"/>
                        </a:lnSpc>
                        <a:spcBef>
                          <a:spcPts val="200"/>
                        </a:spcBef>
                        <a:spcAft>
                          <a:spcPts val="200"/>
                        </a:spcAft>
                      </a:pPr>
                      <a:r>
                        <a:rPr lang="pt-BR" sz="1800" dirty="0">
                          <a:effectLst/>
                        </a:rPr>
                        <a:t>Barras paralelas</a:t>
                      </a:r>
                      <a:endParaRPr lang="pt-BR" sz="1600" dirty="0">
                        <a:effectLst/>
                        <a:latin typeface="Calibri"/>
                        <a:ea typeface="Calibri"/>
                        <a:cs typeface="Times New Roman"/>
                      </a:endParaRPr>
                    </a:p>
                  </a:txBody>
                  <a:tcPr marL="44450" marR="44450" marT="0" marB="0" anchor="b"/>
                </a:tc>
                <a:tc>
                  <a:txBody>
                    <a:bodyPr/>
                    <a:lstStyle/>
                    <a:p>
                      <a:pPr algn="ctr">
                        <a:lnSpc>
                          <a:spcPct val="115000"/>
                        </a:lnSpc>
                        <a:spcBef>
                          <a:spcPts val="200"/>
                        </a:spcBef>
                        <a:spcAft>
                          <a:spcPts val="200"/>
                        </a:spcAft>
                      </a:pPr>
                      <a:r>
                        <a:rPr lang="pt-BR" sz="1800">
                          <a:effectLst/>
                        </a:rPr>
                        <a:t>1**</a:t>
                      </a:r>
                      <a:endParaRPr lang="pt-BR" sz="1600">
                        <a:effectLst/>
                        <a:latin typeface="Calibri"/>
                        <a:ea typeface="Calibri"/>
                        <a:cs typeface="Times New Roman"/>
                      </a:endParaRPr>
                    </a:p>
                  </a:txBody>
                  <a:tcPr marL="44450" marR="44450" marT="0" marB="0" anchor="b"/>
                </a:tc>
              </a:tr>
              <a:tr h="200025">
                <a:tc>
                  <a:txBody>
                    <a:bodyPr/>
                    <a:lstStyle/>
                    <a:p>
                      <a:pPr algn="just">
                        <a:lnSpc>
                          <a:spcPct val="115000"/>
                        </a:lnSpc>
                        <a:spcBef>
                          <a:spcPts val="200"/>
                        </a:spcBef>
                        <a:spcAft>
                          <a:spcPts val="200"/>
                        </a:spcAft>
                      </a:pPr>
                      <a:r>
                        <a:rPr lang="pt-BR" sz="1800">
                          <a:effectLst/>
                        </a:rPr>
                        <a:t>2</a:t>
                      </a:r>
                      <a:endParaRPr lang="pt-BR" sz="1600">
                        <a:effectLst/>
                        <a:latin typeface="Calibri"/>
                        <a:ea typeface="Calibri"/>
                        <a:cs typeface="Times New Roman"/>
                      </a:endParaRPr>
                    </a:p>
                  </a:txBody>
                  <a:tcPr marL="44450" marR="44450" marT="0" marB="0" anchor="b"/>
                </a:tc>
                <a:tc>
                  <a:txBody>
                    <a:bodyPr/>
                    <a:lstStyle/>
                    <a:p>
                      <a:pPr algn="just">
                        <a:lnSpc>
                          <a:spcPct val="115000"/>
                        </a:lnSpc>
                        <a:spcBef>
                          <a:spcPts val="200"/>
                        </a:spcBef>
                        <a:spcAft>
                          <a:spcPts val="200"/>
                        </a:spcAft>
                      </a:pPr>
                      <a:r>
                        <a:rPr lang="pt-BR" sz="1800">
                          <a:effectLst/>
                        </a:rPr>
                        <a:t>Espaldar simples</a:t>
                      </a:r>
                      <a:endParaRPr lang="pt-BR" sz="1600">
                        <a:effectLst/>
                        <a:latin typeface="Calibri"/>
                        <a:ea typeface="Calibri"/>
                        <a:cs typeface="Times New Roman"/>
                      </a:endParaRPr>
                    </a:p>
                  </a:txBody>
                  <a:tcPr marL="44450" marR="44450" marT="0" marB="0" anchor="b"/>
                </a:tc>
                <a:tc>
                  <a:txBody>
                    <a:bodyPr/>
                    <a:lstStyle/>
                    <a:p>
                      <a:pPr algn="ctr">
                        <a:lnSpc>
                          <a:spcPct val="115000"/>
                        </a:lnSpc>
                        <a:spcBef>
                          <a:spcPts val="200"/>
                        </a:spcBef>
                        <a:spcAft>
                          <a:spcPts val="200"/>
                        </a:spcAft>
                      </a:pPr>
                      <a:r>
                        <a:rPr lang="pt-BR" sz="1800">
                          <a:effectLst/>
                        </a:rPr>
                        <a:t>1</a:t>
                      </a:r>
                      <a:endParaRPr lang="pt-BR" sz="1600">
                        <a:effectLst/>
                        <a:latin typeface="Calibri"/>
                        <a:ea typeface="Calibri"/>
                        <a:cs typeface="Times New Roman"/>
                      </a:endParaRPr>
                    </a:p>
                  </a:txBody>
                  <a:tcPr marL="44450" marR="44450" marT="0" marB="0" anchor="b"/>
                </a:tc>
              </a:tr>
              <a:tr h="200025">
                <a:tc>
                  <a:txBody>
                    <a:bodyPr/>
                    <a:lstStyle/>
                    <a:p>
                      <a:pPr algn="just">
                        <a:lnSpc>
                          <a:spcPct val="115000"/>
                        </a:lnSpc>
                        <a:spcBef>
                          <a:spcPts val="200"/>
                        </a:spcBef>
                        <a:spcAft>
                          <a:spcPts val="200"/>
                        </a:spcAft>
                      </a:pPr>
                      <a:r>
                        <a:rPr lang="pt-BR" sz="1800">
                          <a:effectLst/>
                        </a:rPr>
                        <a:t>3</a:t>
                      </a:r>
                      <a:endParaRPr lang="pt-BR" sz="1600">
                        <a:effectLst/>
                        <a:latin typeface="Calibri"/>
                        <a:ea typeface="Calibri"/>
                        <a:cs typeface="Times New Roman"/>
                      </a:endParaRPr>
                    </a:p>
                  </a:txBody>
                  <a:tcPr marL="44450" marR="44450" marT="0" marB="0" anchor="b"/>
                </a:tc>
                <a:tc>
                  <a:txBody>
                    <a:bodyPr/>
                    <a:lstStyle/>
                    <a:p>
                      <a:pPr algn="just">
                        <a:lnSpc>
                          <a:spcPct val="115000"/>
                        </a:lnSpc>
                        <a:spcBef>
                          <a:spcPts val="200"/>
                        </a:spcBef>
                        <a:spcAft>
                          <a:spcPts val="200"/>
                        </a:spcAft>
                      </a:pPr>
                      <a:r>
                        <a:rPr lang="pt-BR" sz="1800">
                          <a:effectLst/>
                        </a:rPr>
                        <a:t>Banco</a:t>
                      </a:r>
                      <a:endParaRPr lang="pt-BR" sz="1600">
                        <a:effectLst/>
                        <a:latin typeface="Calibri"/>
                        <a:ea typeface="Calibri"/>
                        <a:cs typeface="Times New Roman"/>
                      </a:endParaRPr>
                    </a:p>
                  </a:txBody>
                  <a:tcPr marL="44450" marR="44450" marT="0" marB="0" anchor="b"/>
                </a:tc>
                <a:tc>
                  <a:txBody>
                    <a:bodyPr/>
                    <a:lstStyle/>
                    <a:p>
                      <a:pPr algn="ctr">
                        <a:lnSpc>
                          <a:spcPct val="115000"/>
                        </a:lnSpc>
                        <a:spcBef>
                          <a:spcPts val="200"/>
                        </a:spcBef>
                        <a:spcAft>
                          <a:spcPts val="200"/>
                        </a:spcAft>
                      </a:pPr>
                      <a:r>
                        <a:rPr lang="pt-BR" sz="1800">
                          <a:effectLst/>
                        </a:rPr>
                        <a:t>3</a:t>
                      </a:r>
                      <a:endParaRPr lang="pt-BR" sz="1600">
                        <a:effectLst/>
                        <a:latin typeface="Calibri"/>
                        <a:ea typeface="Calibri"/>
                        <a:cs typeface="Times New Roman"/>
                      </a:endParaRPr>
                    </a:p>
                  </a:txBody>
                  <a:tcPr marL="44450" marR="44450" marT="0" marB="0" anchor="b"/>
                </a:tc>
              </a:tr>
              <a:tr h="200025">
                <a:tc>
                  <a:txBody>
                    <a:bodyPr/>
                    <a:lstStyle/>
                    <a:p>
                      <a:pPr algn="just">
                        <a:lnSpc>
                          <a:spcPct val="115000"/>
                        </a:lnSpc>
                        <a:spcBef>
                          <a:spcPts val="200"/>
                        </a:spcBef>
                        <a:spcAft>
                          <a:spcPts val="200"/>
                        </a:spcAft>
                      </a:pPr>
                      <a:r>
                        <a:rPr lang="pt-BR" sz="1800">
                          <a:effectLst/>
                        </a:rPr>
                        <a:t>4</a:t>
                      </a:r>
                      <a:endParaRPr lang="pt-BR" sz="1600">
                        <a:effectLst/>
                        <a:latin typeface="Calibri"/>
                        <a:ea typeface="Calibri"/>
                        <a:cs typeface="Times New Roman"/>
                      </a:endParaRPr>
                    </a:p>
                  </a:txBody>
                  <a:tcPr marL="44450" marR="44450" marT="0" marB="0" anchor="b"/>
                </a:tc>
                <a:tc>
                  <a:txBody>
                    <a:bodyPr/>
                    <a:lstStyle/>
                    <a:p>
                      <a:pPr algn="just">
                        <a:lnSpc>
                          <a:spcPct val="115000"/>
                        </a:lnSpc>
                        <a:spcBef>
                          <a:spcPts val="200"/>
                        </a:spcBef>
                        <a:spcAft>
                          <a:spcPts val="200"/>
                        </a:spcAft>
                      </a:pPr>
                      <a:r>
                        <a:rPr lang="pt-BR" sz="1800">
                          <a:effectLst/>
                        </a:rPr>
                        <a:t>Prancha para abdominal</a:t>
                      </a:r>
                      <a:endParaRPr lang="pt-BR" sz="1600">
                        <a:effectLst/>
                        <a:latin typeface="Calibri"/>
                        <a:ea typeface="Calibri"/>
                        <a:cs typeface="Times New Roman"/>
                      </a:endParaRPr>
                    </a:p>
                  </a:txBody>
                  <a:tcPr marL="44450" marR="44450" marT="0" marB="0" anchor="b"/>
                </a:tc>
                <a:tc>
                  <a:txBody>
                    <a:bodyPr/>
                    <a:lstStyle/>
                    <a:p>
                      <a:pPr algn="ctr">
                        <a:lnSpc>
                          <a:spcPct val="115000"/>
                        </a:lnSpc>
                        <a:spcBef>
                          <a:spcPts val="200"/>
                        </a:spcBef>
                        <a:spcAft>
                          <a:spcPts val="200"/>
                        </a:spcAft>
                      </a:pPr>
                      <a:r>
                        <a:rPr lang="pt-BR" sz="1800" dirty="0">
                          <a:effectLst/>
                        </a:rPr>
                        <a:t>2</a:t>
                      </a:r>
                      <a:endParaRPr lang="pt-BR" sz="1600" dirty="0">
                        <a:effectLst/>
                        <a:latin typeface="Calibri"/>
                        <a:ea typeface="Calibri"/>
                        <a:cs typeface="Times New Roman"/>
                      </a:endParaRPr>
                    </a:p>
                  </a:txBody>
                  <a:tcPr marL="44450" marR="44450" marT="0" marB="0" anchor="b"/>
                </a:tc>
              </a:tr>
              <a:tr h="200025">
                <a:tc>
                  <a:txBody>
                    <a:bodyPr/>
                    <a:lstStyle/>
                    <a:p>
                      <a:pPr algn="just">
                        <a:lnSpc>
                          <a:spcPct val="115000"/>
                        </a:lnSpc>
                        <a:spcBef>
                          <a:spcPts val="200"/>
                        </a:spcBef>
                        <a:spcAft>
                          <a:spcPts val="200"/>
                        </a:spcAft>
                      </a:pPr>
                      <a:r>
                        <a:rPr lang="pt-BR" sz="1800">
                          <a:effectLst/>
                        </a:rPr>
                        <a:t>5</a:t>
                      </a:r>
                      <a:endParaRPr lang="pt-BR" sz="1600">
                        <a:effectLst/>
                        <a:latin typeface="Calibri"/>
                        <a:ea typeface="Calibri"/>
                        <a:cs typeface="Times New Roman"/>
                      </a:endParaRPr>
                    </a:p>
                  </a:txBody>
                  <a:tcPr marL="44450" marR="44450" marT="0" marB="0" anchor="b"/>
                </a:tc>
                <a:tc>
                  <a:txBody>
                    <a:bodyPr/>
                    <a:lstStyle/>
                    <a:p>
                      <a:pPr algn="just">
                        <a:lnSpc>
                          <a:spcPct val="115000"/>
                        </a:lnSpc>
                        <a:spcBef>
                          <a:spcPts val="200"/>
                        </a:spcBef>
                        <a:spcAft>
                          <a:spcPts val="200"/>
                        </a:spcAft>
                      </a:pPr>
                      <a:r>
                        <a:rPr lang="pt-BR" sz="1800">
                          <a:effectLst/>
                        </a:rPr>
                        <a:t>Barra horizontal tripla</a:t>
                      </a:r>
                      <a:endParaRPr lang="pt-BR" sz="1600">
                        <a:effectLst/>
                        <a:latin typeface="Calibri"/>
                        <a:ea typeface="Calibri"/>
                        <a:cs typeface="Times New Roman"/>
                      </a:endParaRPr>
                    </a:p>
                  </a:txBody>
                  <a:tcPr marL="44450" marR="44450" marT="0" marB="0" anchor="b"/>
                </a:tc>
                <a:tc>
                  <a:txBody>
                    <a:bodyPr/>
                    <a:lstStyle/>
                    <a:p>
                      <a:pPr algn="ctr">
                        <a:lnSpc>
                          <a:spcPct val="115000"/>
                        </a:lnSpc>
                        <a:spcBef>
                          <a:spcPts val="200"/>
                        </a:spcBef>
                        <a:spcAft>
                          <a:spcPts val="200"/>
                        </a:spcAft>
                      </a:pPr>
                      <a:r>
                        <a:rPr lang="pt-BR" sz="1800">
                          <a:effectLst/>
                        </a:rPr>
                        <a:t>1</a:t>
                      </a:r>
                      <a:endParaRPr lang="pt-BR" sz="1600">
                        <a:effectLst/>
                        <a:latin typeface="Calibri"/>
                        <a:ea typeface="Calibri"/>
                        <a:cs typeface="Times New Roman"/>
                      </a:endParaRPr>
                    </a:p>
                  </a:txBody>
                  <a:tcPr marL="44450" marR="44450" marT="0" marB="0" anchor="b"/>
                </a:tc>
              </a:tr>
              <a:tr h="200025">
                <a:tc>
                  <a:txBody>
                    <a:bodyPr/>
                    <a:lstStyle/>
                    <a:p>
                      <a:pPr algn="just">
                        <a:lnSpc>
                          <a:spcPct val="115000"/>
                        </a:lnSpc>
                        <a:spcBef>
                          <a:spcPts val="200"/>
                        </a:spcBef>
                        <a:spcAft>
                          <a:spcPts val="200"/>
                        </a:spcAft>
                      </a:pPr>
                      <a:r>
                        <a:rPr lang="pt-BR" sz="1800">
                          <a:effectLst/>
                        </a:rPr>
                        <a:t>6</a:t>
                      </a:r>
                      <a:endParaRPr lang="pt-BR" sz="1600">
                        <a:effectLst/>
                        <a:latin typeface="Calibri"/>
                        <a:ea typeface="Calibri"/>
                        <a:cs typeface="Times New Roman"/>
                      </a:endParaRPr>
                    </a:p>
                  </a:txBody>
                  <a:tcPr marL="44450" marR="44450" marT="0" marB="0" anchor="b"/>
                </a:tc>
                <a:tc>
                  <a:txBody>
                    <a:bodyPr/>
                    <a:lstStyle/>
                    <a:p>
                      <a:pPr algn="just">
                        <a:lnSpc>
                          <a:spcPct val="115000"/>
                        </a:lnSpc>
                        <a:spcBef>
                          <a:spcPts val="200"/>
                        </a:spcBef>
                        <a:spcAft>
                          <a:spcPts val="200"/>
                        </a:spcAft>
                      </a:pPr>
                      <a:r>
                        <a:rPr lang="pt-BR" sz="1800">
                          <a:effectLst/>
                        </a:rPr>
                        <a:t>Barras marinheiro</a:t>
                      </a:r>
                      <a:endParaRPr lang="pt-BR" sz="1600">
                        <a:effectLst/>
                        <a:latin typeface="Calibri"/>
                        <a:ea typeface="Calibri"/>
                        <a:cs typeface="Times New Roman"/>
                      </a:endParaRPr>
                    </a:p>
                  </a:txBody>
                  <a:tcPr marL="44450" marR="44450" marT="0" marB="0" anchor="b"/>
                </a:tc>
                <a:tc>
                  <a:txBody>
                    <a:bodyPr/>
                    <a:lstStyle/>
                    <a:p>
                      <a:pPr algn="ctr">
                        <a:lnSpc>
                          <a:spcPct val="115000"/>
                        </a:lnSpc>
                        <a:spcBef>
                          <a:spcPts val="200"/>
                        </a:spcBef>
                        <a:spcAft>
                          <a:spcPts val="200"/>
                        </a:spcAft>
                      </a:pPr>
                      <a:r>
                        <a:rPr lang="pt-BR" sz="1800" dirty="0">
                          <a:effectLst/>
                        </a:rPr>
                        <a:t>2***</a:t>
                      </a:r>
                      <a:endParaRPr lang="pt-BR" sz="1600" dirty="0">
                        <a:effectLst/>
                        <a:latin typeface="Calibri"/>
                        <a:ea typeface="Calibri"/>
                        <a:cs typeface="Times New Roman"/>
                      </a:endParaRPr>
                    </a:p>
                  </a:txBody>
                  <a:tcPr marL="44450" marR="44450" marT="0" marB="0" anchor="b"/>
                </a:tc>
              </a:tr>
              <a:tr h="200025">
                <a:tc>
                  <a:txBody>
                    <a:bodyPr/>
                    <a:lstStyle/>
                    <a:p>
                      <a:pPr algn="just">
                        <a:lnSpc>
                          <a:spcPct val="115000"/>
                        </a:lnSpc>
                        <a:spcBef>
                          <a:spcPts val="200"/>
                        </a:spcBef>
                        <a:spcAft>
                          <a:spcPts val="200"/>
                        </a:spcAft>
                      </a:pPr>
                      <a:r>
                        <a:rPr lang="pt-BR" sz="1800">
                          <a:effectLst/>
                        </a:rPr>
                        <a:t>7</a:t>
                      </a:r>
                      <a:endParaRPr lang="pt-BR" sz="1600">
                        <a:effectLst/>
                        <a:latin typeface="Calibri"/>
                        <a:ea typeface="Calibri"/>
                        <a:cs typeface="Times New Roman"/>
                      </a:endParaRPr>
                    </a:p>
                  </a:txBody>
                  <a:tcPr marL="44450" marR="44450" marT="0" marB="0" anchor="b"/>
                </a:tc>
                <a:tc>
                  <a:txBody>
                    <a:bodyPr/>
                    <a:lstStyle/>
                    <a:p>
                      <a:pPr algn="just">
                        <a:lnSpc>
                          <a:spcPct val="115000"/>
                        </a:lnSpc>
                        <a:spcBef>
                          <a:spcPts val="200"/>
                        </a:spcBef>
                        <a:spcAft>
                          <a:spcPts val="200"/>
                        </a:spcAft>
                      </a:pPr>
                      <a:r>
                        <a:rPr lang="pt-BR" sz="1800">
                          <a:effectLst/>
                        </a:rPr>
                        <a:t>Barra fixa de apoio</a:t>
                      </a:r>
                      <a:endParaRPr lang="pt-BR" sz="1600">
                        <a:effectLst/>
                        <a:latin typeface="Calibri"/>
                        <a:ea typeface="Calibri"/>
                        <a:cs typeface="Times New Roman"/>
                      </a:endParaRPr>
                    </a:p>
                  </a:txBody>
                  <a:tcPr marL="44450" marR="44450" marT="0" marB="0" anchor="b"/>
                </a:tc>
                <a:tc>
                  <a:txBody>
                    <a:bodyPr/>
                    <a:lstStyle/>
                    <a:p>
                      <a:pPr algn="ctr">
                        <a:lnSpc>
                          <a:spcPct val="115000"/>
                        </a:lnSpc>
                        <a:spcBef>
                          <a:spcPts val="200"/>
                        </a:spcBef>
                        <a:spcAft>
                          <a:spcPts val="200"/>
                        </a:spcAft>
                      </a:pPr>
                      <a:r>
                        <a:rPr lang="pt-BR" sz="1800" dirty="0">
                          <a:effectLst/>
                        </a:rPr>
                        <a:t>2</a:t>
                      </a:r>
                      <a:endParaRPr lang="pt-BR" sz="1600" dirty="0">
                        <a:effectLst/>
                        <a:latin typeface="Calibri"/>
                        <a:ea typeface="Calibri"/>
                        <a:cs typeface="Times New Roman"/>
                      </a:endParaRPr>
                    </a:p>
                  </a:txBody>
                  <a:tcPr marL="44450" marR="44450" marT="0" marB="0" anchor="b"/>
                </a:tc>
              </a:tr>
            </a:tbl>
          </a:graphicData>
        </a:graphic>
      </p:graphicFrame>
      <p:sp>
        <p:nvSpPr>
          <p:cNvPr id="7" name="Retângulo 6"/>
          <p:cNvSpPr/>
          <p:nvPr/>
        </p:nvSpPr>
        <p:spPr>
          <a:xfrm>
            <a:off x="395536" y="4797152"/>
            <a:ext cx="5328592" cy="769441"/>
          </a:xfrm>
          <a:prstGeom prst="rect">
            <a:avLst/>
          </a:prstGeom>
        </p:spPr>
        <p:txBody>
          <a:bodyPr wrap="square">
            <a:spAutoFit/>
          </a:bodyPr>
          <a:lstStyle/>
          <a:p>
            <a:r>
              <a:rPr lang="pt-BR" sz="1100" dirty="0"/>
              <a:t>* Os croquis dos equipamentos listados podem ser visualizados no </a:t>
            </a:r>
            <a:r>
              <a:rPr lang="pt-BR" sz="1100" b="1" dirty="0"/>
              <a:t>Manual de Infraestrutura do Programa Academia da Saúde</a:t>
            </a:r>
            <a:r>
              <a:rPr lang="pt-BR" sz="1100" dirty="0"/>
              <a:t>.</a:t>
            </a:r>
          </a:p>
          <a:p>
            <a:r>
              <a:rPr lang="pt-BR" sz="1100" dirty="0"/>
              <a:t>**Cada unidade equivale a um par de barras paralelas.</a:t>
            </a:r>
          </a:p>
          <a:p>
            <a:r>
              <a:rPr lang="pt-BR" sz="1100" dirty="0"/>
              <a:t>***Cada unidade equivale a um par de barras marinheiro.</a:t>
            </a:r>
          </a:p>
        </p:txBody>
      </p:sp>
      <p:sp>
        <p:nvSpPr>
          <p:cNvPr id="8" name="CaixaDeTexto 7"/>
          <p:cNvSpPr txBox="1"/>
          <p:nvPr/>
        </p:nvSpPr>
        <p:spPr>
          <a:xfrm>
            <a:off x="6084168" y="2204864"/>
            <a:ext cx="2160240" cy="1754326"/>
          </a:xfrm>
          <a:prstGeom prst="rect">
            <a:avLst/>
          </a:prstGeom>
          <a:solidFill>
            <a:schemeClr val="accent6"/>
          </a:solidFill>
        </p:spPr>
        <p:txBody>
          <a:bodyPr wrap="square" rtlCol="0">
            <a:spAutoFit/>
          </a:bodyPr>
          <a:lstStyle/>
          <a:p>
            <a:pPr marL="285750" indent="-285750">
              <a:buFont typeface="Arial" panose="020B0604020202020204" pitchFamily="34" charset="0"/>
              <a:buChar char="•"/>
            </a:pPr>
            <a:r>
              <a:rPr lang="pt-BR" dirty="0" smtClean="0"/>
              <a:t>Unificação da quantidade de equipamentos independente da modalidade do polo.</a:t>
            </a:r>
          </a:p>
        </p:txBody>
      </p:sp>
      <p:sp>
        <p:nvSpPr>
          <p:cNvPr id="9" name="CaixaDeTexto 8"/>
          <p:cNvSpPr txBox="1"/>
          <p:nvPr/>
        </p:nvSpPr>
        <p:spPr>
          <a:xfrm>
            <a:off x="251520" y="5733256"/>
            <a:ext cx="8712968" cy="1015663"/>
          </a:xfrm>
          <a:prstGeom prst="rect">
            <a:avLst/>
          </a:prstGeom>
          <a:solidFill>
            <a:schemeClr val="accent6"/>
          </a:solidFill>
        </p:spPr>
        <p:txBody>
          <a:bodyPr wrap="square" rtlCol="0">
            <a:spAutoFit/>
          </a:bodyPr>
          <a:lstStyle/>
          <a:p>
            <a:pPr algn="ctr"/>
            <a:r>
              <a:rPr lang="pt-BR" sz="2000" dirty="0"/>
              <a:t>Os municípios com propostas </a:t>
            </a:r>
            <a:r>
              <a:rPr lang="pt-BR" sz="2000" dirty="0" smtClean="0"/>
              <a:t>habilitadas de </a:t>
            </a:r>
            <a:r>
              <a:rPr lang="pt-BR" sz="2000" dirty="0"/>
              <a:t>2011 a 2015 que apresentarem condições </a:t>
            </a:r>
            <a:r>
              <a:rPr lang="pt-BR" sz="2000" dirty="0" smtClean="0"/>
              <a:t>de aderir à nova portaria, </a:t>
            </a:r>
            <a:r>
              <a:rPr lang="pt-BR" sz="2000" b="1" dirty="0" smtClean="0"/>
              <a:t>comprovada por meio da ordem de serviço</a:t>
            </a:r>
            <a:r>
              <a:rPr lang="pt-BR" sz="2000" dirty="0" smtClean="0"/>
              <a:t>, poderão  seguir as novas regras sem prejuízo.</a:t>
            </a:r>
            <a:endParaRPr lang="pt-BR" sz="2000" dirty="0"/>
          </a:p>
        </p:txBody>
      </p:sp>
      <p:graphicFrame>
        <p:nvGraphicFramePr>
          <p:cNvPr id="11" name="Tabela 10"/>
          <p:cNvGraphicFramePr>
            <a:graphicFrameLocks noGrp="1"/>
          </p:cNvGraphicFramePr>
          <p:nvPr>
            <p:extLst>
              <p:ext uri="{D42A27DB-BD31-4B8C-83A1-F6EECF244321}">
                <p14:modId xmlns="" xmlns:p14="http://schemas.microsoft.com/office/powerpoint/2010/main" val="1114899638"/>
              </p:ext>
            </p:extLst>
          </p:nvPr>
        </p:nvGraphicFramePr>
        <p:xfrm>
          <a:off x="395536" y="1976239"/>
          <a:ext cx="5328591" cy="2839212"/>
        </p:xfrm>
        <a:graphic>
          <a:graphicData uri="http://schemas.openxmlformats.org/drawingml/2006/table">
            <a:tbl>
              <a:tblPr firstRow="1" firstCol="1" bandRow="1">
                <a:tableStyleId>{5C22544A-7EE6-4342-B048-85BDC9FD1C3A}</a:tableStyleId>
              </a:tblPr>
              <a:tblGrid>
                <a:gridCol w="249378"/>
                <a:gridCol w="2558934"/>
                <a:gridCol w="2520279"/>
              </a:tblGrid>
              <a:tr h="546186">
                <a:tc gridSpan="2">
                  <a:txBody>
                    <a:bodyPr/>
                    <a:lstStyle/>
                    <a:p>
                      <a:pPr algn="ctr">
                        <a:lnSpc>
                          <a:spcPct val="115000"/>
                        </a:lnSpc>
                        <a:spcBef>
                          <a:spcPts val="200"/>
                        </a:spcBef>
                        <a:spcAft>
                          <a:spcPts val="200"/>
                        </a:spcAft>
                      </a:pPr>
                      <a:r>
                        <a:rPr lang="pt-BR" sz="1800" dirty="0">
                          <a:effectLst/>
                        </a:rPr>
                        <a:t>Equipamentos de alvenaria*</a:t>
                      </a:r>
                      <a:endParaRPr lang="pt-BR" sz="1600" dirty="0">
                        <a:effectLst/>
                        <a:latin typeface="Calibri"/>
                        <a:ea typeface="Calibri"/>
                        <a:cs typeface="Times New Roman"/>
                      </a:endParaRPr>
                    </a:p>
                  </a:txBody>
                  <a:tcPr marL="44450" marR="44450" marT="0" marB="0" anchor="ctr"/>
                </a:tc>
                <a:tc hMerge="1">
                  <a:txBody>
                    <a:bodyPr/>
                    <a:lstStyle/>
                    <a:p>
                      <a:endParaRPr lang="pt-BR"/>
                    </a:p>
                  </a:txBody>
                  <a:tcPr/>
                </a:tc>
                <a:tc>
                  <a:txBody>
                    <a:bodyPr/>
                    <a:lstStyle/>
                    <a:p>
                      <a:pPr algn="ctr">
                        <a:lnSpc>
                          <a:spcPct val="115000"/>
                        </a:lnSpc>
                        <a:spcBef>
                          <a:spcPts val="200"/>
                        </a:spcBef>
                        <a:spcAft>
                          <a:spcPts val="200"/>
                        </a:spcAft>
                      </a:pPr>
                      <a:r>
                        <a:rPr lang="pt-BR" sz="1800" dirty="0">
                          <a:effectLst/>
                        </a:rPr>
                        <a:t>Quantidade mínima (unid.)</a:t>
                      </a:r>
                      <a:endParaRPr lang="pt-BR" sz="1600" dirty="0">
                        <a:effectLst/>
                        <a:latin typeface="Calibri"/>
                        <a:ea typeface="Calibri"/>
                        <a:cs typeface="Times New Roman"/>
                      </a:endParaRPr>
                    </a:p>
                  </a:txBody>
                  <a:tcPr marL="44450" marR="44450" marT="0" marB="0" anchor="ctr"/>
                </a:tc>
              </a:tr>
              <a:tr h="200025">
                <a:tc>
                  <a:txBody>
                    <a:bodyPr/>
                    <a:lstStyle/>
                    <a:p>
                      <a:pPr algn="just">
                        <a:lnSpc>
                          <a:spcPct val="115000"/>
                        </a:lnSpc>
                        <a:spcBef>
                          <a:spcPts val="200"/>
                        </a:spcBef>
                        <a:spcAft>
                          <a:spcPts val="200"/>
                        </a:spcAft>
                      </a:pPr>
                      <a:r>
                        <a:rPr lang="pt-BR" sz="1800">
                          <a:effectLst/>
                        </a:rPr>
                        <a:t>1</a:t>
                      </a:r>
                      <a:endParaRPr lang="pt-BR" sz="1600">
                        <a:effectLst/>
                        <a:latin typeface="Calibri"/>
                        <a:ea typeface="Calibri"/>
                        <a:cs typeface="Times New Roman"/>
                      </a:endParaRPr>
                    </a:p>
                  </a:txBody>
                  <a:tcPr marL="44450" marR="44450" marT="0" marB="0" anchor="b"/>
                </a:tc>
                <a:tc>
                  <a:txBody>
                    <a:bodyPr/>
                    <a:lstStyle/>
                    <a:p>
                      <a:pPr algn="just">
                        <a:lnSpc>
                          <a:spcPct val="115000"/>
                        </a:lnSpc>
                        <a:spcBef>
                          <a:spcPts val="200"/>
                        </a:spcBef>
                        <a:spcAft>
                          <a:spcPts val="200"/>
                        </a:spcAft>
                      </a:pPr>
                      <a:r>
                        <a:rPr lang="pt-BR" sz="1800" dirty="0">
                          <a:effectLst/>
                        </a:rPr>
                        <a:t>Barras paralelas</a:t>
                      </a:r>
                      <a:endParaRPr lang="pt-BR" sz="1600" dirty="0">
                        <a:effectLst/>
                        <a:latin typeface="Calibri"/>
                        <a:ea typeface="Calibri"/>
                        <a:cs typeface="Times New Roman"/>
                      </a:endParaRPr>
                    </a:p>
                  </a:txBody>
                  <a:tcPr marL="44450" marR="44450" marT="0" marB="0" anchor="b"/>
                </a:tc>
                <a:tc>
                  <a:txBody>
                    <a:bodyPr/>
                    <a:lstStyle/>
                    <a:p>
                      <a:pPr algn="ctr">
                        <a:lnSpc>
                          <a:spcPct val="115000"/>
                        </a:lnSpc>
                        <a:spcBef>
                          <a:spcPts val="200"/>
                        </a:spcBef>
                        <a:spcAft>
                          <a:spcPts val="200"/>
                        </a:spcAft>
                      </a:pPr>
                      <a:r>
                        <a:rPr lang="pt-BR" sz="1800">
                          <a:effectLst/>
                        </a:rPr>
                        <a:t>1**</a:t>
                      </a:r>
                      <a:endParaRPr lang="pt-BR" sz="1600">
                        <a:effectLst/>
                        <a:latin typeface="Calibri"/>
                        <a:ea typeface="Calibri"/>
                        <a:cs typeface="Times New Roman"/>
                      </a:endParaRPr>
                    </a:p>
                  </a:txBody>
                  <a:tcPr marL="44450" marR="44450" marT="0" marB="0" anchor="b"/>
                </a:tc>
              </a:tr>
              <a:tr h="200025">
                <a:tc>
                  <a:txBody>
                    <a:bodyPr/>
                    <a:lstStyle/>
                    <a:p>
                      <a:pPr algn="just">
                        <a:lnSpc>
                          <a:spcPct val="115000"/>
                        </a:lnSpc>
                        <a:spcBef>
                          <a:spcPts val="200"/>
                        </a:spcBef>
                        <a:spcAft>
                          <a:spcPts val="200"/>
                        </a:spcAft>
                      </a:pPr>
                      <a:r>
                        <a:rPr lang="pt-BR" sz="1800">
                          <a:effectLst/>
                        </a:rPr>
                        <a:t>2</a:t>
                      </a:r>
                      <a:endParaRPr lang="pt-BR" sz="1600">
                        <a:effectLst/>
                        <a:latin typeface="Calibri"/>
                        <a:ea typeface="Calibri"/>
                        <a:cs typeface="Times New Roman"/>
                      </a:endParaRPr>
                    </a:p>
                  </a:txBody>
                  <a:tcPr marL="44450" marR="44450" marT="0" marB="0" anchor="b"/>
                </a:tc>
                <a:tc>
                  <a:txBody>
                    <a:bodyPr/>
                    <a:lstStyle/>
                    <a:p>
                      <a:pPr algn="just">
                        <a:lnSpc>
                          <a:spcPct val="115000"/>
                        </a:lnSpc>
                        <a:spcBef>
                          <a:spcPts val="200"/>
                        </a:spcBef>
                        <a:spcAft>
                          <a:spcPts val="200"/>
                        </a:spcAft>
                      </a:pPr>
                      <a:r>
                        <a:rPr lang="pt-BR" sz="1800">
                          <a:effectLst/>
                        </a:rPr>
                        <a:t>Espaldar simples</a:t>
                      </a:r>
                      <a:endParaRPr lang="pt-BR" sz="1600">
                        <a:effectLst/>
                        <a:latin typeface="Calibri"/>
                        <a:ea typeface="Calibri"/>
                        <a:cs typeface="Times New Roman"/>
                      </a:endParaRPr>
                    </a:p>
                  </a:txBody>
                  <a:tcPr marL="44450" marR="44450" marT="0" marB="0" anchor="b"/>
                </a:tc>
                <a:tc>
                  <a:txBody>
                    <a:bodyPr/>
                    <a:lstStyle/>
                    <a:p>
                      <a:pPr algn="ctr">
                        <a:lnSpc>
                          <a:spcPct val="115000"/>
                        </a:lnSpc>
                        <a:spcBef>
                          <a:spcPts val="200"/>
                        </a:spcBef>
                        <a:spcAft>
                          <a:spcPts val="200"/>
                        </a:spcAft>
                      </a:pPr>
                      <a:r>
                        <a:rPr lang="pt-BR" sz="1800">
                          <a:effectLst/>
                        </a:rPr>
                        <a:t>1</a:t>
                      </a:r>
                      <a:endParaRPr lang="pt-BR" sz="1600">
                        <a:effectLst/>
                        <a:latin typeface="Calibri"/>
                        <a:ea typeface="Calibri"/>
                        <a:cs typeface="Times New Roman"/>
                      </a:endParaRPr>
                    </a:p>
                  </a:txBody>
                  <a:tcPr marL="44450" marR="44450" marT="0" marB="0" anchor="b"/>
                </a:tc>
              </a:tr>
              <a:tr h="200025">
                <a:tc>
                  <a:txBody>
                    <a:bodyPr/>
                    <a:lstStyle/>
                    <a:p>
                      <a:pPr algn="just">
                        <a:lnSpc>
                          <a:spcPct val="115000"/>
                        </a:lnSpc>
                        <a:spcBef>
                          <a:spcPts val="200"/>
                        </a:spcBef>
                        <a:spcAft>
                          <a:spcPts val="200"/>
                        </a:spcAft>
                      </a:pPr>
                      <a:r>
                        <a:rPr lang="pt-BR" sz="1800">
                          <a:effectLst/>
                        </a:rPr>
                        <a:t>3</a:t>
                      </a:r>
                      <a:endParaRPr lang="pt-BR" sz="1600">
                        <a:effectLst/>
                        <a:latin typeface="Calibri"/>
                        <a:ea typeface="Calibri"/>
                        <a:cs typeface="Times New Roman"/>
                      </a:endParaRPr>
                    </a:p>
                  </a:txBody>
                  <a:tcPr marL="44450" marR="44450" marT="0" marB="0" anchor="b"/>
                </a:tc>
                <a:tc>
                  <a:txBody>
                    <a:bodyPr/>
                    <a:lstStyle/>
                    <a:p>
                      <a:pPr algn="just">
                        <a:lnSpc>
                          <a:spcPct val="115000"/>
                        </a:lnSpc>
                        <a:spcBef>
                          <a:spcPts val="200"/>
                        </a:spcBef>
                        <a:spcAft>
                          <a:spcPts val="200"/>
                        </a:spcAft>
                      </a:pPr>
                      <a:r>
                        <a:rPr lang="pt-BR" sz="1800">
                          <a:effectLst/>
                        </a:rPr>
                        <a:t>Banco</a:t>
                      </a:r>
                      <a:endParaRPr lang="pt-BR" sz="1600">
                        <a:effectLst/>
                        <a:latin typeface="Calibri"/>
                        <a:ea typeface="Calibri"/>
                        <a:cs typeface="Times New Roman"/>
                      </a:endParaRPr>
                    </a:p>
                  </a:txBody>
                  <a:tcPr marL="44450" marR="44450" marT="0" marB="0" anchor="b"/>
                </a:tc>
                <a:tc>
                  <a:txBody>
                    <a:bodyPr/>
                    <a:lstStyle/>
                    <a:p>
                      <a:pPr algn="ctr">
                        <a:lnSpc>
                          <a:spcPct val="115000"/>
                        </a:lnSpc>
                        <a:spcBef>
                          <a:spcPts val="200"/>
                        </a:spcBef>
                        <a:spcAft>
                          <a:spcPts val="200"/>
                        </a:spcAft>
                      </a:pPr>
                      <a:r>
                        <a:rPr lang="pt-BR" sz="1800">
                          <a:effectLst/>
                        </a:rPr>
                        <a:t>3</a:t>
                      </a:r>
                      <a:endParaRPr lang="pt-BR" sz="1600">
                        <a:effectLst/>
                        <a:latin typeface="Calibri"/>
                        <a:ea typeface="Calibri"/>
                        <a:cs typeface="Times New Roman"/>
                      </a:endParaRPr>
                    </a:p>
                  </a:txBody>
                  <a:tcPr marL="44450" marR="44450" marT="0" marB="0" anchor="b"/>
                </a:tc>
              </a:tr>
              <a:tr h="200025">
                <a:tc>
                  <a:txBody>
                    <a:bodyPr/>
                    <a:lstStyle/>
                    <a:p>
                      <a:pPr algn="just">
                        <a:lnSpc>
                          <a:spcPct val="115000"/>
                        </a:lnSpc>
                        <a:spcBef>
                          <a:spcPts val="200"/>
                        </a:spcBef>
                        <a:spcAft>
                          <a:spcPts val="200"/>
                        </a:spcAft>
                      </a:pPr>
                      <a:r>
                        <a:rPr lang="pt-BR" sz="1800">
                          <a:effectLst/>
                        </a:rPr>
                        <a:t>4</a:t>
                      </a:r>
                      <a:endParaRPr lang="pt-BR" sz="1600">
                        <a:effectLst/>
                        <a:latin typeface="Calibri"/>
                        <a:ea typeface="Calibri"/>
                        <a:cs typeface="Times New Roman"/>
                      </a:endParaRPr>
                    </a:p>
                  </a:txBody>
                  <a:tcPr marL="44450" marR="44450" marT="0" marB="0" anchor="b"/>
                </a:tc>
                <a:tc>
                  <a:txBody>
                    <a:bodyPr/>
                    <a:lstStyle/>
                    <a:p>
                      <a:pPr algn="just">
                        <a:lnSpc>
                          <a:spcPct val="115000"/>
                        </a:lnSpc>
                        <a:spcBef>
                          <a:spcPts val="200"/>
                        </a:spcBef>
                        <a:spcAft>
                          <a:spcPts val="200"/>
                        </a:spcAft>
                      </a:pPr>
                      <a:r>
                        <a:rPr lang="pt-BR" sz="1800">
                          <a:effectLst/>
                        </a:rPr>
                        <a:t>Prancha para abdominal</a:t>
                      </a:r>
                      <a:endParaRPr lang="pt-BR" sz="1600">
                        <a:effectLst/>
                        <a:latin typeface="Calibri"/>
                        <a:ea typeface="Calibri"/>
                        <a:cs typeface="Times New Roman"/>
                      </a:endParaRPr>
                    </a:p>
                  </a:txBody>
                  <a:tcPr marL="44450" marR="44450" marT="0" marB="0" anchor="b"/>
                </a:tc>
                <a:tc>
                  <a:txBody>
                    <a:bodyPr/>
                    <a:lstStyle/>
                    <a:p>
                      <a:pPr algn="ctr">
                        <a:lnSpc>
                          <a:spcPct val="115000"/>
                        </a:lnSpc>
                        <a:spcBef>
                          <a:spcPts val="200"/>
                        </a:spcBef>
                        <a:spcAft>
                          <a:spcPts val="200"/>
                        </a:spcAft>
                      </a:pPr>
                      <a:r>
                        <a:rPr lang="pt-BR" sz="1800" dirty="0">
                          <a:effectLst/>
                        </a:rPr>
                        <a:t>2</a:t>
                      </a:r>
                      <a:endParaRPr lang="pt-BR" sz="1600" dirty="0">
                        <a:effectLst/>
                        <a:latin typeface="Calibri"/>
                        <a:ea typeface="Calibri"/>
                        <a:cs typeface="Times New Roman"/>
                      </a:endParaRPr>
                    </a:p>
                  </a:txBody>
                  <a:tcPr marL="44450" marR="44450" marT="0" marB="0" anchor="b"/>
                </a:tc>
              </a:tr>
              <a:tr h="200025">
                <a:tc>
                  <a:txBody>
                    <a:bodyPr/>
                    <a:lstStyle/>
                    <a:p>
                      <a:pPr algn="just">
                        <a:lnSpc>
                          <a:spcPct val="115000"/>
                        </a:lnSpc>
                        <a:spcBef>
                          <a:spcPts val="200"/>
                        </a:spcBef>
                        <a:spcAft>
                          <a:spcPts val="200"/>
                        </a:spcAft>
                      </a:pPr>
                      <a:r>
                        <a:rPr lang="pt-BR" sz="1800">
                          <a:effectLst/>
                        </a:rPr>
                        <a:t>5</a:t>
                      </a:r>
                      <a:endParaRPr lang="pt-BR" sz="1600">
                        <a:effectLst/>
                        <a:latin typeface="Calibri"/>
                        <a:ea typeface="Calibri"/>
                        <a:cs typeface="Times New Roman"/>
                      </a:endParaRPr>
                    </a:p>
                  </a:txBody>
                  <a:tcPr marL="44450" marR="44450" marT="0" marB="0" anchor="b"/>
                </a:tc>
                <a:tc>
                  <a:txBody>
                    <a:bodyPr/>
                    <a:lstStyle/>
                    <a:p>
                      <a:pPr algn="just">
                        <a:lnSpc>
                          <a:spcPct val="115000"/>
                        </a:lnSpc>
                        <a:spcBef>
                          <a:spcPts val="200"/>
                        </a:spcBef>
                        <a:spcAft>
                          <a:spcPts val="200"/>
                        </a:spcAft>
                      </a:pPr>
                      <a:r>
                        <a:rPr lang="pt-BR" sz="1800">
                          <a:effectLst/>
                        </a:rPr>
                        <a:t>Barra horizontal tripla</a:t>
                      </a:r>
                      <a:endParaRPr lang="pt-BR" sz="1600">
                        <a:effectLst/>
                        <a:latin typeface="Calibri"/>
                        <a:ea typeface="Calibri"/>
                        <a:cs typeface="Times New Roman"/>
                      </a:endParaRPr>
                    </a:p>
                  </a:txBody>
                  <a:tcPr marL="44450" marR="44450" marT="0" marB="0" anchor="b"/>
                </a:tc>
                <a:tc>
                  <a:txBody>
                    <a:bodyPr/>
                    <a:lstStyle/>
                    <a:p>
                      <a:pPr algn="ctr">
                        <a:lnSpc>
                          <a:spcPct val="115000"/>
                        </a:lnSpc>
                        <a:spcBef>
                          <a:spcPts val="200"/>
                        </a:spcBef>
                        <a:spcAft>
                          <a:spcPts val="200"/>
                        </a:spcAft>
                      </a:pPr>
                      <a:r>
                        <a:rPr lang="pt-BR" sz="1800">
                          <a:effectLst/>
                        </a:rPr>
                        <a:t>1</a:t>
                      </a:r>
                      <a:endParaRPr lang="pt-BR" sz="1600">
                        <a:effectLst/>
                        <a:latin typeface="Calibri"/>
                        <a:ea typeface="Calibri"/>
                        <a:cs typeface="Times New Roman"/>
                      </a:endParaRPr>
                    </a:p>
                  </a:txBody>
                  <a:tcPr marL="44450" marR="44450" marT="0" marB="0" anchor="b"/>
                </a:tc>
              </a:tr>
              <a:tr h="200025">
                <a:tc>
                  <a:txBody>
                    <a:bodyPr/>
                    <a:lstStyle/>
                    <a:p>
                      <a:pPr algn="just">
                        <a:lnSpc>
                          <a:spcPct val="115000"/>
                        </a:lnSpc>
                        <a:spcBef>
                          <a:spcPts val="200"/>
                        </a:spcBef>
                        <a:spcAft>
                          <a:spcPts val="200"/>
                        </a:spcAft>
                      </a:pPr>
                      <a:r>
                        <a:rPr lang="pt-BR" sz="1800">
                          <a:effectLst/>
                        </a:rPr>
                        <a:t>6</a:t>
                      </a:r>
                      <a:endParaRPr lang="pt-BR" sz="1600">
                        <a:effectLst/>
                        <a:latin typeface="Calibri"/>
                        <a:ea typeface="Calibri"/>
                        <a:cs typeface="Times New Roman"/>
                      </a:endParaRPr>
                    </a:p>
                  </a:txBody>
                  <a:tcPr marL="44450" marR="44450" marT="0" marB="0" anchor="b"/>
                </a:tc>
                <a:tc>
                  <a:txBody>
                    <a:bodyPr/>
                    <a:lstStyle/>
                    <a:p>
                      <a:pPr algn="just">
                        <a:lnSpc>
                          <a:spcPct val="115000"/>
                        </a:lnSpc>
                        <a:spcBef>
                          <a:spcPts val="200"/>
                        </a:spcBef>
                        <a:spcAft>
                          <a:spcPts val="200"/>
                        </a:spcAft>
                      </a:pPr>
                      <a:r>
                        <a:rPr lang="pt-BR" sz="1800">
                          <a:effectLst/>
                        </a:rPr>
                        <a:t>Barras marinheiro</a:t>
                      </a:r>
                      <a:endParaRPr lang="pt-BR" sz="1600">
                        <a:effectLst/>
                        <a:latin typeface="Calibri"/>
                        <a:ea typeface="Calibri"/>
                        <a:cs typeface="Times New Roman"/>
                      </a:endParaRPr>
                    </a:p>
                  </a:txBody>
                  <a:tcPr marL="44450" marR="44450" marT="0" marB="0" anchor="b"/>
                </a:tc>
                <a:tc>
                  <a:txBody>
                    <a:bodyPr/>
                    <a:lstStyle/>
                    <a:p>
                      <a:pPr algn="ctr">
                        <a:lnSpc>
                          <a:spcPct val="115000"/>
                        </a:lnSpc>
                        <a:spcBef>
                          <a:spcPts val="200"/>
                        </a:spcBef>
                        <a:spcAft>
                          <a:spcPts val="200"/>
                        </a:spcAft>
                      </a:pPr>
                      <a:r>
                        <a:rPr lang="pt-BR" sz="1800" dirty="0">
                          <a:effectLst/>
                        </a:rPr>
                        <a:t>2***</a:t>
                      </a:r>
                      <a:endParaRPr lang="pt-BR" sz="1600" dirty="0">
                        <a:effectLst/>
                        <a:latin typeface="Calibri"/>
                        <a:ea typeface="Calibri"/>
                        <a:cs typeface="Times New Roman"/>
                      </a:endParaRPr>
                    </a:p>
                  </a:txBody>
                  <a:tcPr marL="44450" marR="44450" marT="0" marB="0" anchor="b"/>
                </a:tc>
              </a:tr>
              <a:tr h="200025">
                <a:tc>
                  <a:txBody>
                    <a:bodyPr/>
                    <a:lstStyle/>
                    <a:p>
                      <a:pPr algn="just">
                        <a:lnSpc>
                          <a:spcPct val="115000"/>
                        </a:lnSpc>
                        <a:spcBef>
                          <a:spcPts val="200"/>
                        </a:spcBef>
                        <a:spcAft>
                          <a:spcPts val="200"/>
                        </a:spcAft>
                      </a:pPr>
                      <a:r>
                        <a:rPr lang="pt-BR" sz="1800">
                          <a:effectLst/>
                        </a:rPr>
                        <a:t>7</a:t>
                      </a:r>
                      <a:endParaRPr lang="pt-BR" sz="1600">
                        <a:effectLst/>
                        <a:latin typeface="Calibri"/>
                        <a:ea typeface="Calibri"/>
                        <a:cs typeface="Times New Roman"/>
                      </a:endParaRPr>
                    </a:p>
                  </a:txBody>
                  <a:tcPr marL="44450" marR="44450" marT="0" marB="0" anchor="b"/>
                </a:tc>
                <a:tc>
                  <a:txBody>
                    <a:bodyPr/>
                    <a:lstStyle/>
                    <a:p>
                      <a:pPr algn="just">
                        <a:lnSpc>
                          <a:spcPct val="115000"/>
                        </a:lnSpc>
                        <a:spcBef>
                          <a:spcPts val="200"/>
                        </a:spcBef>
                        <a:spcAft>
                          <a:spcPts val="200"/>
                        </a:spcAft>
                      </a:pPr>
                      <a:r>
                        <a:rPr lang="pt-BR" sz="1800">
                          <a:effectLst/>
                        </a:rPr>
                        <a:t>Barra fixa de apoio</a:t>
                      </a:r>
                      <a:endParaRPr lang="pt-BR" sz="1600">
                        <a:effectLst/>
                        <a:latin typeface="Calibri"/>
                        <a:ea typeface="Calibri"/>
                        <a:cs typeface="Times New Roman"/>
                      </a:endParaRPr>
                    </a:p>
                  </a:txBody>
                  <a:tcPr marL="44450" marR="44450" marT="0" marB="0" anchor="b"/>
                </a:tc>
                <a:tc>
                  <a:txBody>
                    <a:bodyPr/>
                    <a:lstStyle/>
                    <a:p>
                      <a:pPr algn="ctr">
                        <a:lnSpc>
                          <a:spcPct val="115000"/>
                        </a:lnSpc>
                        <a:spcBef>
                          <a:spcPts val="200"/>
                        </a:spcBef>
                        <a:spcAft>
                          <a:spcPts val="200"/>
                        </a:spcAft>
                      </a:pPr>
                      <a:r>
                        <a:rPr lang="pt-BR" sz="1800" dirty="0">
                          <a:effectLst/>
                        </a:rPr>
                        <a:t>2</a:t>
                      </a:r>
                      <a:endParaRPr lang="pt-BR" sz="1600" dirty="0">
                        <a:effectLst/>
                        <a:latin typeface="Calibri"/>
                        <a:ea typeface="Calibri"/>
                        <a:cs typeface="Times New Roman"/>
                      </a:endParaRPr>
                    </a:p>
                  </a:txBody>
                  <a:tcPr marL="44450" marR="44450" marT="0" marB="0" anchor="b"/>
                </a:tc>
              </a:tr>
            </a:tbl>
          </a:graphicData>
        </a:graphic>
      </p:graphicFrame>
      <p:sp>
        <p:nvSpPr>
          <p:cNvPr id="12" name="Retângulo 11"/>
          <p:cNvSpPr/>
          <p:nvPr/>
        </p:nvSpPr>
        <p:spPr>
          <a:xfrm>
            <a:off x="395536" y="4784551"/>
            <a:ext cx="5328592" cy="769441"/>
          </a:xfrm>
          <a:prstGeom prst="rect">
            <a:avLst/>
          </a:prstGeom>
        </p:spPr>
        <p:txBody>
          <a:bodyPr wrap="square">
            <a:spAutoFit/>
          </a:bodyPr>
          <a:lstStyle/>
          <a:p>
            <a:r>
              <a:rPr lang="pt-BR" sz="1100" dirty="0"/>
              <a:t>* Os croquis dos equipamentos listados podem ser visualizados no </a:t>
            </a:r>
            <a:r>
              <a:rPr lang="pt-BR" sz="1100" b="1" dirty="0"/>
              <a:t>Manual de Infraestrutura do Programa Academia da Saúde</a:t>
            </a:r>
            <a:r>
              <a:rPr lang="pt-BR" sz="1100" dirty="0"/>
              <a:t>.</a:t>
            </a:r>
          </a:p>
          <a:p>
            <a:r>
              <a:rPr lang="pt-BR" sz="1100" dirty="0"/>
              <a:t>**Cada unidade equivale a um par de barras paralelas.</a:t>
            </a:r>
          </a:p>
          <a:p>
            <a:r>
              <a:rPr lang="pt-BR" sz="1100" dirty="0"/>
              <a:t>***Cada unidade equivale a um par de barras marinheiro.</a:t>
            </a:r>
          </a:p>
        </p:txBody>
      </p:sp>
    </p:spTree>
    <p:extLst>
      <p:ext uri="{BB962C8B-B14F-4D97-AF65-F5344CB8AC3E}">
        <p14:creationId xmlns="" xmlns:p14="http://schemas.microsoft.com/office/powerpoint/2010/main" val="12480619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52063" t="30504" r="8657" b="38572"/>
          <a:stretch/>
        </p:blipFill>
        <p:spPr bwMode="auto">
          <a:xfrm>
            <a:off x="4080680" y="2948494"/>
            <a:ext cx="2878665" cy="1812996"/>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2" name="Picture 4"/>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44851" t="39026" r="44515" b="34292"/>
          <a:stretch/>
        </p:blipFill>
        <p:spPr bwMode="auto">
          <a:xfrm>
            <a:off x="179512" y="2838257"/>
            <a:ext cx="2016224" cy="4047127"/>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3" name="Picture 5"/>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77955" t="34713" r="8918" b="54561"/>
          <a:stretch/>
        </p:blipFill>
        <p:spPr bwMode="auto">
          <a:xfrm>
            <a:off x="1619672" y="5033867"/>
            <a:ext cx="2319340" cy="1516111"/>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CaixaDeTexto 2"/>
          <p:cNvSpPr txBox="1"/>
          <p:nvPr/>
        </p:nvSpPr>
        <p:spPr>
          <a:xfrm>
            <a:off x="4932040" y="6239053"/>
            <a:ext cx="4211960" cy="646331"/>
          </a:xfrm>
          <a:prstGeom prst="rect">
            <a:avLst/>
          </a:prstGeom>
          <a:solidFill>
            <a:schemeClr val="bg1"/>
          </a:solidFill>
        </p:spPr>
        <p:txBody>
          <a:bodyPr wrap="square" rtlCol="0">
            <a:spAutoFit/>
          </a:bodyPr>
          <a:lstStyle/>
          <a:p>
            <a:endParaRPr lang="pt-BR" dirty="0" smtClean="0">
              <a:solidFill>
                <a:schemeClr val="bg1"/>
              </a:solidFill>
            </a:endParaRPr>
          </a:p>
          <a:p>
            <a:endParaRPr lang="pt-BR" dirty="0">
              <a:solidFill>
                <a:schemeClr val="bg1"/>
              </a:solidFill>
            </a:endParaRPr>
          </a:p>
        </p:txBody>
      </p:sp>
      <p:pic>
        <p:nvPicPr>
          <p:cNvPr id="11" name="Picture 3"/>
          <p:cNvPicPr>
            <a:picLocks noChangeAspect="1" noChangeArrowheads="1"/>
          </p:cNvPicPr>
          <p:nvPr/>
        </p:nvPicPr>
        <p:blipFill rotWithShape="1">
          <a:blip r:embed="rId5" cstate="print">
            <a:extLst>
              <a:ext uri="{28A0092B-C50C-407E-A947-70E740481C1C}">
                <a14:useLocalDpi xmlns="" xmlns:a14="http://schemas.microsoft.com/office/drawing/2010/main" val="0"/>
              </a:ext>
            </a:extLst>
          </a:blip>
          <a:srcRect l="59104" t="34701" r="21418" b="26820"/>
          <a:stretch/>
        </p:blipFill>
        <p:spPr bwMode="auto">
          <a:xfrm>
            <a:off x="6792941" y="2988234"/>
            <a:ext cx="2374710" cy="3753134"/>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Retângulo 3"/>
          <p:cNvSpPr/>
          <p:nvPr/>
        </p:nvSpPr>
        <p:spPr>
          <a:xfrm>
            <a:off x="251520" y="21719"/>
            <a:ext cx="8784976" cy="2923877"/>
          </a:xfrm>
          <a:prstGeom prst="rect">
            <a:avLst/>
          </a:prstGeom>
        </p:spPr>
        <p:txBody>
          <a:bodyPr wrap="square">
            <a:spAutoFit/>
          </a:bodyPr>
          <a:lstStyle/>
          <a:p>
            <a:r>
              <a:rPr lang="pt-BR" altLang="pt-BR" sz="2000" b="1" dirty="0" smtClean="0"/>
              <a:t>	CAPITULO I - </a:t>
            </a:r>
            <a:r>
              <a:rPr lang="pt-BR" altLang="pt-BR" sz="2000" b="1" dirty="0"/>
              <a:t>DISPOSIÇÕES GERAIS</a:t>
            </a:r>
          </a:p>
          <a:p>
            <a:r>
              <a:rPr lang="pt-BR" altLang="pt-BR" sz="2000" b="1" dirty="0" smtClean="0"/>
              <a:t>	Art</a:t>
            </a:r>
            <a:r>
              <a:rPr lang="pt-BR" altLang="pt-BR" sz="2000" b="1" dirty="0"/>
              <a:t>. 2º</a:t>
            </a:r>
            <a:endParaRPr lang="pt-BR" sz="2000" dirty="0" smtClean="0"/>
          </a:p>
          <a:p>
            <a:pPr algn="just"/>
            <a:r>
              <a:rPr lang="pt-BR" sz="2000" dirty="0" smtClean="0"/>
              <a:t>	</a:t>
            </a:r>
            <a:r>
              <a:rPr lang="pt-BR" sz="2000" b="1" dirty="0" smtClean="0"/>
              <a:t>§ </a:t>
            </a:r>
            <a:r>
              <a:rPr lang="pt-BR" sz="2000" b="1" dirty="0"/>
              <a:t>6º </a:t>
            </a:r>
            <a:r>
              <a:rPr lang="pt-BR" sz="2000" dirty="0"/>
              <a:t>O polo do Programa Academia da Saúde deverá ser identificado utilizando padrões visuais do Programa Academia da Saúde, apresentados no Manual de Identidade Visual (MIV) do Programa Academia da Saúde, disponível no sítio eletrônico </a:t>
            </a:r>
            <a:r>
              <a:rPr lang="pt-BR" sz="2000" dirty="0">
                <a:hlinkClick r:id="rId6"/>
              </a:rPr>
              <a:t>www.saude.gov.br/</a:t>
            </a:r>
            <a:r>
              <a:rPr lang="pt-BR" sz="2000" dirty="0" err="1">
                <a:hlinkClick r:id="rId6"/>
              </a:rPr>
              <a:t>academiadasaude</a:t>
            </a:r>
            <a:r>
              <a:rPr lang="pt-BR" sz="2000" dirty="0" smtClean="0"/>
              <a:t>.</a:t>
            </a:r>
          </a:p>
          <a:p>
            <a:pPr algn="just"/>
            <a:endParaRPr lang="pt-BR" sz="1000" dirty="0" smtClean="0"/>
          </a:p>
          <a:p>
            <a:pPr marL="1257300" lvl="2" indent="-342900">
              <a:buFont typeface="Wingdings" panose="05000000000000000000" pitchFamily="2" charset="2"/>
              <a:buChar char="v"/>
            </a:pPr>
            <a:r>
              <a:rPr lang="pt-BR" dirty="0" smtClean="0"/>
              <a:t>Mínimo obrigatório:</a:t>
            </a:r>
          </a:p>
          <a:p>
            <a:pPr marL="1200150" lvl="2" indent="-285750">
              <a:buFont typeface="Arial" panose="020B0604020202020204" pitchFamily="34" charset="0"/>
              <a:buChar char="•"/>
            </a:pPr>
            <a:r>
              <a:rPr lang="pt-BR" dirty="0" smtClean="0"/>
              <a:t>Polo construído</a:t>
            </a:r>
            <a:r>
              <a:rPr lang="pt-BR" dirty="0"/>
              <a:t>: placa ou </a:t>
            </a:r>
            <a:r>
              <a:rPr lang="pt-BR" dirty="0" smtClean="0"/>
              <a:t>totem </a:t>
            </a:r>
          </a:p>
          <a:p>
            <a:pPr marL="1200150" lvl="2" indent="-285750">
              <a:buFont typeface="Arial" panose="020B0604020202020204" pitchFamily="34" charset="0"/>
              <a:buChar char="•"/>
            </a:pPr>
            <a:r>
              <a:rPr lang="pt-BR" dirty="0" smtClean="0"/>
              <a:t>Polo similar</a:t>
            </a:r>
            <a:r>
              <a:rPr lang="pt-BR" dirty="0"/>
              <a:t>: placa Aqui Tem Academia da </a:t>
            </a:r>
            <a:r>
              <a:rPr lang="pt-BR" dirty="0" smtClean="0"/>
              <a:t>Saúde</a:t>
            </a:r>
            <a:endParaRPr lang="pt-BR" dirty="0"/>
          </a:p>
        </p:txBody>
      </p:sp>
      <p:sp>
        <p:nvSpPr>
          <p:cNvPr id="2" name="CaixaDeTexto 1"/>
          <p:cNvSpPr txBox="1"/>
          <p:nvPr/>
        </p:nvSpPr>
        <p:spPr>
          <a:xfrm>
            <a:off x="4080680" y="6285219"/>
            <a:ext cx="2580981" cy="276999"/>
          </a:xfrm>
          <a:prstGeom prst="rect">
            <a:avLst/>
          </a:prstGeom>
          <a:noFill/>
        </p:spPr>
        <p:txBody>
          <a:bodyPr wrap="square" rtlCol="0">
            <a:spAutoFit/>
          </a:bodyPr>
          <a:lstStyle/>
          <a:p>
            <a:r>
              <a:rPr lang="pt-BR" sz="1200" dirty="0" smtClean="0"/>
              <a:t>Obs.: utilizar sempre logos atualizadas</a:t>
            </a:r>
            <a:endParaRPr lang="pt-BR" sz="1200" dirty="0"/>
          </a:p>
        </p:txBody>
      </p:sp>
    </p:spTree>
    <p:extLst>
      <p:ext uri="{BB962C8B-B14F-4D97-AF65-F5344CB8AC3E}">
        <p14:creationId xmlns="" xmlns:p14="http://schemas.microsoft.com/office/powerpoint/2010/main" val="356585659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2364</TotalTime>
  <Words>1301</Words>
  <Application>Microsoft Office PowerPoint</Application>
  <PresentationFormat>Apresentação na tela (4:3)</PresentationFormat>
  <Paragraphs>227</Paragraphs>
  <Slides>22</Slides>
  <Notes>3</Notes>
  <HiddenSlides>0</HiddenSlides>
  <MMClips>0</MMClips>
  <ScaleCrop>false</ScaleCrop>
  <HeadingPairs>
    <vt:vector size="4" baseType="variant">
      <vt:variant>
        <vt:lpstr>Tema</vt:lpstr>
      </vt:variant>
      <vt:variant>
        <vt:i4>1</vt:i4>
      </vt:variant>
      <vt:variant>
        <vt:lpstr>Títulos de slides</vt:lpstr>
      </vt:variant>
      <vt:variant>
        <vt:i4>22</vt:i4>
      </vt:variant>
    </vt:vector>
  </HeadingPairs>
  <TitlesOfParts>
    <vt:vector size="23" baseType="lpstr">
      <vt:lpstr>Tema do Office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PRINCIPAIS FORMAS MONITORAMENTO</vt:lpstr>
      <vt:lpstr>Slide 21</vt:lpstr>
      <vt:lpstr>Slide 22</vt:lpstr>
    </vt:vector>
  </TitlesOfParts>
  <Company>Datasus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Porque práticas corporais e atividade física deve constar na campanha?</dc:title>
  <dc:creator>Ana Lucia Sousa Pinto</dc:creator>
  <cp:lastModifiedBy>silvaib</cp:lastModifiedBy>
  <cp:revision>267</cp:revision>
  <cp:lastPrinted>2015-07-09T22:55:51Z</cp:lastPrinted>
  <dcterms:created xsi:type="dcterms:W3CDTF">2015-06-23T16:20:51Z</dcterms:created>
  <dcterms:modified xsi:type="dcterms:W3CDTF">2016-11-30T20:52:41Z</dcterms:modified>
</cp:coreProperties>
</file>