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3.xml" ContentType="application/vnd.openxmlformats-officedocument.drawingml.chart+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5.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22.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Override PartName="/ppt/charts/style3.xml" ContentType="application/vnd.ms-office.chartstyle+xml"/>
  <Override PartName="/ppt/charts/colors3.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78"/>
  </p:notesMasterIdLst>
  <p:sldIdLst>
    <p:sldId id="256" r:id="rId2"/>
    <p:sldId id="483" r:id="rId3"/>
    <p:sldId id="292" r:id="rId4"/>
    <p:sldId id="293" r:id="rId5"/>
    <p:sldId id="295" r:id="rId6"/>
    <p:sldId id="448" r:id="rId7"/>
    <p:sldId id="297" r:id="rId8"/>
    <p:sldId id="455" r:id="rId9"/>
    <p:sldId id="671" r:id="rId10"/>
    <p:sldId id="456" r:id="rId11"/>
    <p:sldId id="752" r:id="rId12"/>
    <p:sldId id="662" r:id="rId13"/>
    <p:sldId id="263" r:id="rId14"/>
    <p:sldId id="260" r:id="rId15"/>
    <p:sldId id="449" r:id="rId16"/>
    <p:sldId id="457" r:id="rId17"/>
    <p:sldId id="450" r:id="rId18"/>
    <p:sldId id="451" r:id="rId19"/>
    <p:sldId id="453" r:id="rId20"/>
    <p:sldId id="302" r:id="rId21"/>
    <p:sldId id="458" r:id="rId22"/>
    <p:sldId id="334" r:id="rId23"/>
    <p:sldId id="459" r:id="rId24"/>
    <p:sldId id="484" r:id="rId25"/>
    <p:sldId id="266" r:id="rId26"/>
    <p:sldId id="454" r:id="rId27"/>
    <p:sldId id="275" r:id="rId28"/>
    <p:sldId id="290" r:id="rId29"/>
    <p:sldId id="664" r:id="rId30"/>
    <p:sldId id="485" r:id="rId31"/>
    <p:sldId id="291" r:id="rId32"/>
    <p:sldId id="470" r:id="rId33"/>
    <p:sldId id="653" r:id="rId34"/>
    <p:sldId id="486" r:id="rId35"/>
    <p:sldId id="272" r:id="rId36"/>
    <p:sldId id="677" r:id="rId37"/>
    <p:sldId id="678" r:id="rId38"/>
    <p:sldId id="491" r:id="rId39"/>
    <p:sldId id="472" r:id="rId40"/>
    <p:sldId id="284" r:id="rId41"/>
    <p:sldId id="488" r:id="rId42"/>
    <p:sldId id="305" r:id="rId43"/>
    <p:sldId id="679" r:id="rId44"/>
    <p:sldId id="659" r:id="rId45"/>
    <p:sldId id="673" r:id="rId46"/>
    <p:sldId id="660" r:id="rId47"/>
    <p:sldId id="661" r:id="rId48"/>
    <p:sldId id="338" r:id="rId49"/>
    <p:sldId id="480" r:id="rId50"/>
    <p:sldId id="339" r:id="rId51"/>
    <p:sldId id="340" r:id="rId52"/>
    <p:sldId id="341" r:id="rId53"/>
    <p:sldId id="342" r:id="rId54"/>
    <p:sldId id="479" r:id="rId55"/>
    <p:sldId id="345" r:id="rId56"/>
    <p:sldId id="346" r:id="rId57"/>
    <p:sldId id="489" r:id="rId58"/>
    <p:sldId id="306" r:id="rId59"/>
    <p:sldId id="680" r:id="rId60"/>
    <p:sldId id="347" r:id="rId61"/>
    <p:sldId id="348" r:id="rId62"/>
    <p:sldId id="349" r:id="rId63"/>
    <p:sldId id="350" r:id="rId64"/>
    <p:sldId id="481" r:id="rId65"/>
    <p:sldId id="351" r:id="rId66"/>
    <p:sldId id="490" r:id="rId67"/>
    <p:sldId id="309" r:id="rId68"/>
    <p:sldId id="681" r:id="rId69"/>
    <p:sldId id="674" r:id="rId70"/>
    <p:sldId id="508" r:id="rId71"/>
    <p:sldId id="682" r:id="rId72"/>
    <p:sldId id="683" r:id="rId73"/>
    <p:sldId id="684" r:id="rId74"/>
    <p:sldId id="685" r:id="rId75"/>
    <p:sldId id="356" r:id="rId76"/>
    <p:sldId id="492" r:id="rId77"/>
    <p:sldId id="497" r:id="rId78"/>
    <p:sldId id="498" r:id="rId79"/>
    <p:sldId id="358" r:id="rId80"/>
    <p:sldId id="504" r:id="rId81"/>
    <p:sldId id="495" r:id="rId82"/>
    <p:sldId id="359" r:id="rId83"/>
    <p:sldId id="509" r:id="rId84"/>
    <p:sldId id="686" r:id="rId85"/>
    <p:sldId id="687" r:id="rId86"/>
    <p:sldId id="500" r:id="rId87"/>
    <p:sldId id="501" r:id="rId88"/>
    <p:sldId id="503" r:id="rId89"/>
    <p:sldId id="505" r:id="rId90"/>
    <p:sldId id="510" r:id="rId91"/>
    <p:sldId id="688" r:id="rId92"/>
    <p:sldId id="689" r:id="rId93"/>
    <p:sldId id="511" r:id="rId94"/>
    <p:sldId id="512" r:id="rId95"/>
    <p:sldId id="513" r:id="rId96"/>
    <p:sldId id="690" r:id="rId97"/>
    <p:sldId id="691" r:id="rId98"/>
    <p:sldId id="692" r:id="rId99"/>
    <p:sldId id="693" r:id="rId100"/>
    <p:sldId id="694" r:id="rId101"/>
    <p:sldId id="496" r:id="rId102"/>
    <p:sldId id="310" r:id="rId103"/>
    <p:sldId id="695" r:id="rId104"/>
    <p:sldId id="361" r:id="rId105"/>
    <p:sldId id="362" r:id="rId106"/>
    <p:sldId id="315" r:id="rId107"/>
    <p:sldId id="316" r:id="rId108"/>
    <p:sldId id="317" r:id="rId109"/>
    <p:sldId id="628" r:id="rId110"/>
    <p:sldId id="629" r:id="rId111"/>
    <p:sldId id="630" r:id="rId112"/>
    <p:sldId id="631" r:id="rId113"/>
    <p:sldId id="314" r:id="rId114"/>
    <p:sldId id="364" r:id="rId115"/>
    <p:sldId id="514" r:id="rId116"/>
    <p:sldId id="515" r:id="rId117"/>
    <p:sldId id="367" r:id="rId118"/>
    <p:sldId id="368" r:id="rId119"/>
    <p:sldId id="372" r:id="rId120"/>
    <p:sldId id="516" r:id="rId121"/>
    <p:sldId id="517" r:id="rId122"/>
    <p:sldId id="518" r:id="rId123"/>
    <p:sldId id="519" r:id="rId124"/>
    <p:sldId id="520" r:id="rId125"/>
    <p:sldId id="521" r:id="rId126"/>
    <p:sldId id="522" r:id="rId127"/>
    <p:sldId id="384" r:id="rId128"/>
    <p:sldId id="523" r:id="rId129"/>
    <p:sldId id="524" r:id="rId130"/>
    <p:sldId id="525" r:id="rId131"/>
    <p:sldId id="526" r:id="rId132"/>
    <p:sldId id="527" r:id="rId133"/>
    <p:sldId id="696" r:id="rId134"/>
    <p:sldId id="666" r:id="rId135"/>
    <p:sldId id="646" r:id="rId136"/>
    <p:sldId id="528" r:id="rId137"/>
    <p:sldId id="437" r:id="rId138"/>
    <p:sldId id="697" r:id="rId139"/>
    <p:sldId id="390" r:id="rId140"/>
    <p:sldId id="529" r:id="rId141"/>
    <p:sldId id="391" r:id="rId142"/>
    <p:sldId id="698" r:id="rId143"/>
    <p:sldId id="530" r:id="rId144"/>
    <p:sldId id="699" r:id="rId145"/>
    <p:sldId id="533" r:id="rId146"/>
    <p:sldId id="537" r:id="rId147"/>
    <p:sldId id="536" r:id="rId148"/>
    <p:sldId id="538" r:id="rId149"/>
    <p:sldId id="539" r:id="rId150"/>
    <p:sldId id="540" r:id="rId151"/>
    <p:sldId id="541" r:id="rId152"/>
    <p:sldId id="542" r:id="rId153"/>
    <p:sldId id="543" r:id="rId154"/>
    <p:sldId id="700" r:id="rId155"/>
    <p:sldId id="544" r:id="rId156"/>
    <p:sldId id="545" r:id="rId157"/>
    <p:sldId id="546" r:id="rId158"/>
    <p:sldId id="547" r:id="rId159"/>
    <p:sldId id="701" r:id="rId160"/>
    <p:sldId id="702" r:id="rId161"/>
    <p:sldId id="704" r:id="rId162"/>
    <p:sldId id="550" r:id="rId163"/>
    <p:sldId id="551" r:id="rId164"/>
    <p:sldId id="552" r:id="rId165"/>
    <p:sldId id="705" r:id="rId166"/>
    <p:sldId id="706" r:id="rId167"/>
    <p:sldId id="707" r:id="rId168"/>
    <p:sldId id="557" r:id="rId169"/>
    <p:sldId id="559" r:id="rId170"/>
    <p:sldId id="560" r:id="rId171"/>
    <p:sldId id="561" r:id="rId172"/>
    <p:sldId id="562" r:id="rId173"/>
    <p:sldId id="708" r:id="rId174"/>
    <p:sldId id="709" r:id="rId175"/>
    <p:sldId id="711" r:id="rId176"/>
    <p:sldId id="567" r:id="rId177"/>
    <p:sldId id="712" r:id="rId178"/>
    <p:sldId id="569" r:id="rId179"/>
    <p:sldId id="570" r:id="rId180"/>
    <p:sldId id="571" r:id="rId181"/>
    <p:sldId id="713" r:id="rId182"/>
    <p:sldId id="714" r:id="rId183"/>
    <p:sldId id="715" r:id="rId184"/>
    <p:sldId id="576" r:id="rId185"/>
    <p:sldId id="716" r:id="rId186"/>
    <p:sldId id="578" r:id="rId187"/>
    <p:sldId id="579" r:id="rId188"/>
    <p:sldId id="580" r:id="rId189"/>
    <p:sldId id="581" r:id="rId190"/>
    <p:sldId id="717" r:id="rId191"/>
    <p:sldId id="718" r:id="rId192"/>
    <p:sldId id="719" r:id="rId193"/>
    <p:sldId id="586" r:id="rId194"/>
    <p:sldId id="720" r:id="rId195"/>
    <p:sldId id="721" r:id="rId196"/>
    <p:sldId id="589" r:id="rId197"/>
    <p:sldId id="590" r:id="rId198"/>
    <p:sldId id="592" r:id="rId199"/>
    <p:sldId id="593" r:id="rId200"/>
    <p:sldId id="722" r:id="rId201"/>
    <p:sldId id="723" r:id="rId202"/>
    <p:sldId id="724" r:id="rId203"/>
    <p:sldId id="727" r:id="rId204"/>
    <p:sldId id="728" r:id="rId205"/>
    <p:sldId id="599" r:id="rId206"/>
    <p:sldId id="600" r:id="rId207"/>
    <p:sldId id="601" r:id="rId208"/>
    <p:sldId id="602" r:id="rId209"/>
    <p:sldId id="603" r:id="rId210"/>
    <p:sldId id="729" r:id="rId211"/>
    <p:sldId id="605" r:id="rId212"/>
    <p:sldId id="606" r:id="rId213"/>
    <p:sldId id="607" r:id="rId214"/>
    <p:sldId id="608" r:id="rId215"/>
    <p:sldId id="609" r:id="rId216"/>
    <p:sldId id="730" r:id="rId217"/>
    <p:sldId id="611" r:id="rId218"/>
    <p:sldId id="731" r:id="rId219"/>
    <p:sldId id="613" r:id="rId220"/>
    <p:sldId id="615" r:id="rId221"/>
    <p:sldId id="732" r:id="rId222"/>
    <p:sldId id="733" r:id="rId223"/>
    <p:sldId id="619" r:id="rId224"/>
    <p:sldId id="734" r:id="rId225"/>
    <p:sldId id="735" r:id="rId226"/>
    <p:sldId id="736" r:id="rId227"/>
    <p:sldId id="623" r:id="rId228"/>
    <p:sldId id="624" r:id="rId229"/>
    <p:sldId id="625" r:id="rId230"/>
    <p:sldId id="626" r:id="rId231"/>
    <p:sldId id="737" r:id="rId232"/>
    <p:sldId id="632" r:id="rId233"/>
    <p:sldId id="439" r:id="rId234"/>
    <p:sldId id="440" r:id="rId235"/>
    <p:sldId id="633" r:id="rId236"/>
    <p:sldId id="436" r:id="rId237"/>
    <p:sldId id="429" r:id="rId238"/>
    <p:sldId id="430" r:id="rId239"/>
    <p:sldId id="667" r:id="rId240"/>
    <p:sldId id="654" r:id="rId241"/>
    <p:sldId id="655" r:id="rId242"/>
    <p:sldId id="656" r:id="rId243"/>
    <p:sldId id="657" r:id="rId244"/>
    <p:sldId id="668" r:id="rId245"/>
    <p:sldId id="446" r:id="rId246"/>
    <p:sldId id="431" r:id="rId247"/>
    <p:sldId id="432" r:id="rId248"/>
    <p:sldId id="658" r:id="rId249"/>
    <p:sldId id="433" r:id="rId250"/>
    <p:sldId id="639" r:id="rId251"/>
    <p:sldId id="640" r:id="rId252"/>
    <p:sldId id="641" r:id="rId253"/>
    <p:sldId id="642" r:id="rId254"/>
    <p:sldId id="643" r:id="rId255"/>
    <p:sldId id="644" r:id="rId256"/>
    <p:sldId id="645" r:id="rId257"/>
    <p:sldId id="312" r:id="rId258"/>
    <p:sldId id="322" r:id="rId259"/>
    <p:sldId id="751" r:id="rId260"/>
    <p:sldId id="324" r:id="rId261"/>
    <p:sldId id="325" r:id="rId262"/>
    <p:sldId id="634" r:id="rId263"/>
    <p:sldId id="743" r:id="rId264"/>
    <p:sldId id="745" r:id="rId265"/>
    <p:sldId id="748" r:id="rId266"/>
    <p:sldId id="635" r:id="rId267"/>
    <p:sldId id="670" r:id="rId268"/>
    <p:sldId id="738" r:id="rId269"/>
    <p:sldId id="739" r:id="rId270"/>
    <p:sldId id="740" r:id="rId271"/>
    <p:sldId id="753" r:id="rId272"/>
    <p:sldId id="636" r:id="rId273"/>
    <p:sldId id="637" r:id="rId274"/>
    <p:sldId id="754" r:id="rId275"/>
    <p:sldId id="327" r:id="rId276"/>
    <p:sldId id="328" r:id="rId27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F5AB1C69-6EDB-4FF4-983F-18BD219EF322}" styleName="Estilo Médio 2 - Ênfas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Estilo Médio 3 - Ênfase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BC89EF96-8CEA-46FF-86C4-4CE0E7609802}" styleName="Estilo Claro 3 - Ênfase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0A15C55-8517-42AA-B614-E9B94910E393}" styleName="Estilo Médio 2 - Ênfas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Estilo Médio 2 - Ênfas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Estilo Médio 2 - Ênfas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C4B1156A-380E-4F78-BDF5-A606A8083BF9}" styleName="Estilo Médio 4 - Ênfase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659" autoAdjust="0"/>
    <p:restoredTop sz="94676" autoAdjust="0"/>
  </p:normalViewPr>
  <p:slideViewPr>
    <p:cSldViewPr>
      <p:cViewPr varScale="1">
        <p:scale>
          <a:sx n="103" d="100"/>
          <a:sy n="103" d="100"/>
        </p:scale>
        <p:origin x="-126" y="-96"/>
      </p:cViewPr>
      <p:guideLst>
        <p:guide orient="horz" pos="2160"/>
        <p:guide pos="2880"/>
      </p:guideLst>
    </p:cSldViewPr>
  </p:slideViewPr>
  <p:outlineViewPr>
    <p:cViewPr>
      <p:scale>
        <a:sx n="33" d="100"/>
        <a:sy n="33" d="100"/>
      </p:scale>
      <p:origin x="66" y="20214"/>
    </p:cViewPr>
  </p:outlineViewPr>
  <p:notesTextViewPr>
    <p:cViewPr>
      <p:scale>
        <a:sx n="1" d="1"/>
        <a:sy n="1" d="1"/>
      </p:scale>
      <p:origin x="0" y="0"/>
    </p:cViewPr>
  </p:notesTextViewPr>
  <p:sorterViewPr>
    <p:cViewPr varScale="1">
      <p:scale>
        <a:sx n="100" d="100"/>
        <a:sy n="100" d="100"/>
      </p:scale>
      <p:origin x="0" y="-56442"/>
    </p:cViewPr>
  </p:sorter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slide" Target="slides/slide225.xml"/><Relationship Id="rId247" Type="http://schemas.openxmlformats.org/officeDocument/2006/relationships/slide" Target="slides/slide246.xml"/><Relationship Id="rId107" Type="http://schemas.openxmlformats.org/officeDocument/2006/relationships/slide" Target="slides/slide106.xml"/><Relationship Id="rId268" Type="http://schemas.openxmlformats.org/officeDocument/2006/relationships/slide" Target="slides/slide267.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37" Type="http://schemas.openxmlformats.org/officeDocument/2006/relationships/slide" Target="slides/slide236.xml"/><Relationship Id="rId258" Type="http://schemas.openxmlformats.org/officeDocument/2006/relationships/slide" Target="slides/slide257.xml"/><Relationship Id="rId279" Type="http://schemas.openxmlformats.org/officeDocument/2006/relationships/presProps" Target="presProps.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227" Type="http://schemas.openxmlformats.org/officeDocument/2006/relationships/slide" Target="slides/slide226.xml"/><Relationship Id="rId248" Type="http://schemas.openxmlformats.org/officeDocument/2006/relationships/slide" Target="slides/slide247.xml"/><Relationship Id="rId269" Type="http://schemas.openxmlformats.org/officeDocument/2006/relationships/slide" Target="slides/slide268.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280" Type="http://schemas.openxmlformats.org/officeDocument/2006/relationships/viewProps" Target="viewProps.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217" Type="http://schemas.openxmlformats.org/officeDocument/2006/relationships/slide" Target="slides/slide216.xml"/><Relationship Id="rId6" Type="http://schemas.openxmlformats.org/officeDocument/2006/relationships/slide" Target="slides/slide5.xml"/><Relationship Id="rId238" Type="http://schemas.openxmlformats.org/officeDocument/2006/relationships/slide" Target="slides/slide237.xml"/><Relationship Id="rId259" Type="http://schemas.openxmlformats.org/officeDocument/2006/relationships/slide" Target="slides/slide258.xml"/><Relationship Id="rId23" Type="http://schemas.openxmlformats.org/officeDocument/2006/relationships/slide" Target="slides/slide22.xml"/><Relationship Id="rId119" Type="http://schemas.openxmlformats.org/officeDocument/2006/relationships/slide" Target="slides/slide118.xml"/><Relationship Id="rId270" Type="http://schemas.openxmlformats.org/officeDocument/2006/relationships/slide" Target="slides/slide269.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slide" Target="slides/slide201.xml"/><Relationship Id="rId207" Type="http://schemas.openxmlformats.org/officeDocument/2006/relationships/slide" Target="slides/slide206.xml"/><Relationship Id="rId223" Type="http://schemas.openxmlformats.org/officeDocument/2006/relationships/slide" Target="slides/slide222.xml"/><Relationship Id="rId228" Type="http://schemas.openxmlformats.org/officeDocument/2006/relationships/slide" Target="slides/slide227.xml"/><Relationship Id="rId244" Type="http://schemas.openxmlformats.org/officeDocument/2006/relationships/slide" Target="slides/slide243.xml"/><Relationship Id="rId249" Type="http://schemas.openxmlformats.org/officeDocument/2006/relationships/slide" Target="slides/slide24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260" Type="http://schemas.openxmlformats.org/officeDocument/2006/relationships/slide" Target="slides/slide259.xml"/><Relationship Id="rId265" Type="http://schemas.openxmlformats.org/officeDocument/2006/relationships/slide" Target="slides/slide264.xml"/><Relationship Id="rId281" Type="http://schemas.openxmlformats.org/officeDocument/2006/relationships/theme" Target="theme/theme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13" Type="http://schemas.openxmlformats.org/officeDocument/2006/relationships/slide" Target="slides/slide212.xml"/><Relationship Id="rId218" Type="http://schemas.openxmlformats.org/officeDocument/2006/relationships/slide" Target="slides/slide217.xml"/><Relationship Id="rId234" Type="http://schemas.openxmlformats.org/officeDocument/2006/relationships/slide" Target="slides/slide233.xml"/><Relationship Id="rId239" Type="http://schemas.openxmlformats.org/officeDocument/2006/relationships/slide" Target="slides/slide238.xml"/><Relationship Id="rId2" Type="http://schemas.openxmlformats.org/officeDocument/2006/relationships/slide" Target="slides/slide1.xml"/><Relationship Id="rId29" Type="http://schemas.openxmlformats.org/officeDocument/2006/relationships/slide" Target="slides/slide28.xml"/><Relationship Id="rId250" Type="http://schemas.openxmlformats.org/officeDocument/2006/relationships/slide" Target="slides/slide249.xml"/><Relationship Id="rId255" Type="http://schemas.openxmlformats.org/officeDocument/2006/relationships/slide" Target="slides/slide254.xml"/><Relationship Id="rId271" Type="http://schemas.openxmlformats.org/officeDocument/2006/relationships/slide" Target="slides/slide270.xml"/><Relationship Id="rId276" Type="http://schemas.openxmlformats.org/officeDocument/2006/relationships/slide" Target="slides/slide275.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slide" Target="slides/slide207.xml"/><Relationship Id="rId229" Type="http://schemas.openxmlformats.org/officeDocument/2006/relationships/slide" Target="slides/slide228.xml"/><Relationship Id="rId19" Type="http://schemas.openxmlformats.org/officeDocument/2006/relationships/slide" Target="slides/slide18.xml"/><Relationship Id="rId224" Type="http://schemas.openxmlformats.org/officeDocument/2006/relationships/slide" Target="slides/slide223.xml"/><Relationship Id="rId240" Type="http://schemas.openxmlformats.org/officeDocument/2006/relationships/slide" Target="slides/slide239.xml"/><Relationship Id="rId245" Type="http://schemas.openxmlformats.org/officeDocument/2006/relationships/slide" Target="slides/slide244.xml"/><Relationship Id="rId261" Type="http://schemas.openxmlformats.org/officeDocument/2006/relationships/slide" Target="slides/slide260.xml"/><Relationship Id="rId266" Type="http://schemas.openxmlformats.org/officeDocument/2006/relationships/slide" Target="slides/slide265.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282"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219" Type="http://schemas.openxmlformats.org/officeDocument/2006/relationships/slide" Target="slides/slide218.xml"/><Relationship Id="rId3" Type="http://schemas.openxmlformats.org/officeDocument/2006/relationships/slide" Target="slides/slide2.xml"/><Relationship Id="rId214" Type="http://schemas.openxmlformats.org/officeDocument/2006/relationships/slide" Target="slides/slide213.xml"/><Relationship Id="rId230" Type="http://schemas.openxmlformats.org/officeDocument/2006/relationships/slide" Target="slides/slide229.xml"/><Relationship Id="rId235" Type="http://schemas.openxmlformats.org/officeDocument/2006/relationships/slide" Target="slides/slide234.xml"/><Relationship Id="rId251" Type="http://schemas.openxmlformats.org/officeDocument/2006/relationships/slide" Target="slides/slide250.xml"/><Relationship Id="rId256" Type="http://schemas.openxmlformats.org/officeDocument/2006/relationships/slide" Target="slides/slide255.xml"/><Relationship Id="rId277" Type="http://schemas.openxmlformats.org/officeDocument/2006/relationships/slide" Target="slides/slide276.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72" Type="http://schemas.openxmlformats.org/officeDocument/2006/relationships/slide" Target="slides/slide271.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slide" Target="slides/slide224.xml"/><Relationship Id="rId241" Type="http://schemas.openxmlformats.org/officeDocument/2006/relationships/slide" Target="slides/slide240.xml"/><Relationship Id="rId246" Type="http://schemas.openxmlformats.org/officeDocument/2006/relationships/slide" Target="slides/slide245.xml"/><Relationship Id="rId267" Type="http://schemas.openxmlformats.org/officeDocument/2006/relationships/slide" Target="slides/slide266.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262" Type="http://schemas.openxmlformats.org/officeDocument/2006/relationships/slide" Target="slides/slide261.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36" Type="http://schemas.openxmlformats.org/officeDocument/2006/relationships/slide" Target="slides/slide235.xml"/><Relationship Id="rId257" Type="http://schemas.openxmlformats.org/officeDocument/2006/relationships/slide" Target="slides/slide256.xml"/><Relationship Id="rId278" Type="http://schemas.openxmlformats.org/officeDocument/2006/relationships/notesMaster" Target="notesMasters/notesMaster1.xml"/><Relationship Id="rId26" Type="http://schemas.openxmlformats.org/officeDocument/2006/relationships/slide" Target="slides/slide25.xml"/><Relationship Id="rId231" Type="http://schemas.openxmlformats.org/officeDocument/2006/relationships/slide" Target="slides/slide230.xml"/><Relationship Id="rId252" Type="http://schemas.openxmlformats.org/officeDocument/2006/relationships/slide" Target="slides/slide251.xml"/><Relationship Id="rId273" Type="http://schemas.openxmlformats.org/officeDocument/2006/relationships/slide" Target="slides/slide272.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263" Type="http://schemas.openxmlformats.org/officeDocument/2006/relationships/slide" Target="slides/slide262.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53" Type="http://schemas.openxmlformats.org/officeDocument/2006/relationships/slide" Target="slides/slide252.xml"/><Relationship Id="rId274" Type="http://schemas.openxmlformats.org/officeDocument/2006/relationships/slide" Target="slides/slide273.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 Id="rId264" Type="http://schemas.openxmlformats.org/officeDocument/2006/relationships/slide" Target="slides/slide263.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slide" Target="slides/slide232.xml"/><Relationship Id="rId254" Type="http://schemas.openxmlformats.org/officeDocument/2006/relationships/slide" Target="slides/slide253.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275" Type="http://schemas.openxmlformats.org/officeDocument/2006/relationships/slide" Target="slides/slide274.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oleObject" Target="file:///\\srvdocnas\sas\dab\Coordenacoes\CGAN\Programas\2018\PBF\2_2018\Resultado%20Final\notas%20tecnicas%202.2018\nota%20Brasil\Gr&#225;fico%201.%20N&#250;mero%20de%20fam&#237;lias%20acompanhadas%20e%20percentual%20de%20acompanhamento%20das%20condicionalidades%20de%20sa&#250;de%20de%20fam&#237;lias%20do%20PBF.xlsx" TargetMode="External"/></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Famílias!$C$3</c:f>
              <c:strCache>
                <c:ptCount val="1"/>
                <c:pt idx="0">
                  <c:v>Famílias a serem acompanhadas</c:v>
                </c:pt>
              </c:strCache>
            </c:strRef>
          </c:tx>
          <c:spPr>
            <a:gradFill rotWithShape="1">
              <a:gsLst>
                <a:gs pos="0">
                  <a:schemeClr val="accent1">
                    <a:shade val="85000"/>
                    <a:satMod val="130000"/>
                  </a:schemeClr>
                </a:gs>
                <a:gs pos="34000">
                  <a:schemeClr val="accent1">
                    <a:shade val="87000"/>
                    <a:satMod val="125000"/>
                  </a:schemeClr>
                </a:gs>
                <a:gs pos="70000">
                  <a:schemeClr val="accent1">
                    <a:tint val="100000"/>
                    <a:shade val="90000"/>
                    <a:satMod val="130000"/>
                  </a:schemeClr>
                </a:gs>
                <a:gs pos="100000">
                  <a:schemeClr val="accent1">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c:spPr>
          <c:invertIfNegative val="0"/>
          <c:cat>
            <c:strRef>
              <c:f>Famílias!$B$4:$B$12</c:f>
              <c:strCache>
                <c:ptCount val="9"/>
                <c:pt idx="0">
                  <c:v>1ª/2014</c:v>
                </c:pt>
                <c:pt idx="1">
                  <c:v>2ª/2014</c:v>
                </c:pt>
                <c:pt idx="2">
                  <c:v>1ª/2015</c:v>
                </c:pt>
                <c:pt idx="3">
                  <c:v>2ª/2015</c:v>
                </c:pt>
                <c:pt idx="4">
                  <c:v>1ª/2016</c:v>
                </c:pt>
                <c:pt idx="5">
                  <c:v>2ª/2016</c:v>
                </c:pt>
                <c:pt idx="6">
                  <c:v>1ª/2017</c:v>
                </c:pt>
                <c:pt idx="7">
                  <c:v>2ª/2017</c:v>
                </c:pt>
                <c:pt idx="8">
                  <c:v>1ª/2018</c:v>
                </c:pt>
              </c:strCache>
            </c:strRef>
          </c:cat>
          <c:val>
            <c:numRef>
              <c:f>Famílias!$C$4:$C$12</c:f>
              <c:numCache>
                <c:formatCode>#,##0</c:formatCode>
                <c:ptCount val="9"/>
                <c:pt idx="0">
                  <c:v>12084285</c:v>
                </c:pt>
                <c:pt idx="1">
                  <c:v>12135545</c:v>
                </c:pt>
                <c:pt idx="2">
                  <c:v>12028496</c:v>
                </c:pt>
                <c:pt idx="3">
                  <c:v>11582117</c:v>
                </c:pt>
                <c:pt idx="4">
                  <c:v>11696514</c:v>
                </c:pt>
                <c:pt idx="5">
                  <c:v>11761008</c:v>
                </c:pt>
                <c:pt idx="6">
                  <c:v>11832150</c:v>
                </c:pt>
                <c:pt idx="7">
                  <c:v>10981383</c:v>
                </c:pt>
                <c:pt idx="8">
                  <c:v>11531708</c:v>
                </c:pt>
              </c:numCache>
            </c:numRef>
          </c:val>
          <c:extLst xmlns:c16r2="http://schemas.microsoft.com/office/drawing/2015/06/chart">
            <c:ext xmlns:c16="http://schemas.microsoft.com/office/drawing/2014/chart" uri="{C3380CC4-5D6E-409C-BE32-E72D297353CC}">
              <c16:uniqueId val="{00000000-00EE-480C-8302-B20CB6AF30AF}"/>
            </c:ext>
          </c:extLst>
        </c:ser>
        <c:ser>
          <c:idx val="1"/>
          <c:order val="1"/>
          <c:tx>
            <c:strRef>
              <c:f>Famílias!$D$3</c:f>
              <c:strCache>
                <c:ptCount val="1"/>
                <c:pt idx="0">
                  <c:v>Famílias acompanhadas</c:v>
                </c:pt>
              </c:strCache>
            </c:strRef>
          </c:tx>
          <c:spPr>
            <a:gradFill rotWithShape="1">
              <a:gsLst>
                <a:gs pos="0">
                  <a:schemeClr val="accent2">
                    <a:shade val="85000"/>
                    <a:satMod val="130000"/>
                  </a:schemeClr>
                </a:gs>
                <a:gs pos="34000">
                  <a:schemeClr val="accent2">
                    <a:shade val="87000"/>
                    <a:satMod val="125000"/>
                  </a:schemeClr>
                </a:gs>
                <a:gs pos="70000">
                  <a:schemeClr val="accent2">
                    <a:tint val="100000"/>
                    <a:shade val="90000"/>
                    <a:satMod val="130000"/>
                  </a:schemeClr>
                </a:gs>
                <a:gs pos="100000">
                  <a:schemeClr val="accent2">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c:spPr>
          <c:invertIfNegative val="0"/>
          <c:cat>
            <c:strRef>
              <c:f>Famílias!$B$4:$B$12</c:f>
              <c:strCache>
                <c:ptCount val="9"/>
                <c:pt idx="0">
                  <c:v>1ª/2014</c:v>
                </c:pt>
                <c:pt idx="1">
                  <c:v>2ª/2014</c:v>
                </c:pt>
                <c:pt idx="2">
                  <c:v>1ª/2015</c:v>
                </c:pt>
                <c:pt idx="3">
                  <c:v>2ª/2015</c:v>
                </c:pt>
                <c:pt idx="4">
                  <c:v>1ª/2016</c:v>
                </c:pt>
                <c:pt idx="5">
                  <c:v>2ª/2016</c:v>
                </c:pt>
                <c:pt idx="6">
                  <c:v>1ª/2017</c:v>
                </c:pt>
                <c:pt idx="7">
                  <c:v>2ª/2017</c:v>
                </c:pt>
                <c:pt idx="8">
                  <c:v>1ª/2018</c:v>
                </c:pt>
              </c:strCache>
            </c:strRef>
          </c:cat>
          <c:val>
            <c:numRef>
              <c:f>Famílias!$D$4:$D$12</c:f>
              <c:numCache>
                <c:formatCode>#,##0</c:formatCode>
                <c:ptCount val="9"/>
                <c:pt idx="0">
                  <c:v>8860677</c:v>
                </c:pt>
                <c:pt idx="1">
                  <c:v>9136116</c:v>
                </c:pt>
                <c:pt idx="2">
                  <c:v>8889141</c:v>
                </c:pt>
                <c:pt idx="3">
                  <c:v>8895725</c:v>
                </c:pt>
                <c:pt idx="4">
                  <c:v>8480299</c:v>
                </c:pt>
                <c:pt idx="5">
                  <c:v>8588261</c:v>
                </c:pt>
                <c:pt idx="6">
                  <c:v>8760594</c:v>
                </c:pt>
                <c:pt idx="7">
                  <c:v>8507592</c:v>
                </c:pt>
                <c:pt idx="8">
                  <c:v>8897329</c:v>
                </c:pt>
              </c:numCache>
            </c:numRef>
          </c:val>
          <c:extLst xmlns:c16r2="http://schemas.microsoft.com/office/drawing/2015/06/chart">
            <c:ext xmlns:c16="http://schemas.microsoft.com/office/drawing/2014/chart" uri="{C3380CC4-5D6E-409C-BE32-E72D297353CC}">
              <c16:uniqueId val="{00000001-00EE-480C-8302-B20CB6AF30AF}"/>
            </c:ext>
          </c:extLst>
        </c:ser>
        <c:dLbls>
          <c:showLegendKey val="0"/>
          <c:showVal val="0"/>
          <c:showCatName val="0"/>
          <c:showSerName val="0"/>
          <c:showPercent val="0"/>
          <c:showBubbleSize val="0"/>
        </c:dLbls>
        <c:gapWidth val="247"/>
        <c:axId val="139705344"/>
        <c:axId val="139756288"/>
      </c:barChart>
      <c:lineChart>
        <c:grouping val="standard"/>
        <c:varyColors val="0"/>
        <c:ser>
          <c:idx val="2"/>
          <c:order val="2"/>
          <c:tx>
            <c:strRef>
              <c:f>Famílias!$E$3</c:f>
              <c:strCache>
                <c:ptCount val="1"/>
                <c:pt idx="0">
                  <c:v>Percentual de acompanhamento</c:v>
                </c:pt>
              </c:strCache>
            </c:strRef>
          </c:tx>
          <c:spPr>
            <a:ln w="31750" cap="rnd">
              <a:solidFill>
                <a:schemeClr val="accent3"/>
              </a:solidFill>
              <a:round/>
            </a:ln>
            <a:effectLst>
              <a:outerShdw blurRad="38100" dist="25400" dir="2700000" algn="br" rotWithShape="0">
                <a:srgbClr val="000000">
                  <a:alpha val="60000"/>
                </a:srgbClr>
              </a:outerShdw>
            </a:effectLst>
          </c:spPr>
          <c:marker>
            <c:symbol val="circle"/>
            <c:size val="6"/>
            <c:spPr>
              <a:gradFill rotWithShape="1">
                <a:gsLst>
                  <a:gs pos="0">
                    <a:schemeClr val="accent3">
                      <a:shade val="85000"/>
                      <a:satMod val="130000"/>
                    </a:schemeClr>
                  </a:gs>
                  <a:gs pos="34000">
                    <a:schemeClr val="accent3">
                      <a:shade val="87000"/>
                      <a:satMod val="125000"/>
                    </a:schemeClr>
                  </a:gs>
                  <a:gs pos="70000">
                    <a:schemeClr val="accent3">
                      <a:tint val="100000"/>
                      <a:shade val="90000"/>
                      <a:satMod val="130000"/>
                    </a:schemeClr>
                  </a:gs>
                  <a:gs pos="100000">
                    <a:schemeClr val="accent3">
                      <a:tint val="100000"/>
                      <a:shade val="100000"/>
                      <a:satMod val="110000"/>
                    </a:schemeClr>
                  </a:gs>
                </a:gsLst>
                <a:path path="circle">
                  <a:fillToRect l="100000" t="100000" r="100000" b="100000"/>
                </a:path>
              </a:gradFill>
              <a:ln w="12700">
                <a:solidFill>
                  <a:schemeClr val="lt2"/>
                </a:solidFill>
                <a:round/>
              </a:ln>
              <a:effectLst>
                <a:outerShdw blurRad="38100" dist="25400" dir="2700000" algn="br" rotWithShape="0">
                  <a:srgbClr val="000000">
                    <a:alpha val="60000"/>
                  </a:srgbClr>
                </a:outerShdw>
              </a:effectLst>
            </c:spPr>
          </c:marker>
          <c:dLbls>
            <c:numFmt formatCode="0.0%" sourceLinked="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Arial" panose="020B0604020202020204" pitchFamily="34" charset="0"/>
                    <a:ea typeface="+mn-ea"/>
                    <a:cs typeface="Arial" panose="020B0604020202020204" pitchFamily="34" charset="0"/>
                  </a:defRPr>
                </a:pPr>
                <a:endParaRPr lang="pt-BR"/>
              </a:p>
            </c:tx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Famílias!$B$4:$B$12</c:f>
              <c:strCache>
                <c:ptCount val="9"/>
                <c:pt idx="0">
                  <c:v>1ª/2014</c:v>
                </c:pt>
                <c:pt idx="1">
                  <c:v>2ª/2014</c:v>
                </c:pt>
                <c:pt idx="2">
                  <c:v>1ª/2015</c:v>
                </c:pt>
                <c:pt idx="3">
                  <c:v>2ª/2015</c:v>
                </c:pt>
                <c:pt idx="4">
                  <c:v>1ª/2016</c:v>
                </c:pt>
                <c:pt idx="5">
                  <c:v>2ª/2016</c:v>
                </c:pt>
                <c:pt idx="6">
                  <c:v>1ª/2017</c:v>
                </c:pt>
                <c:pt idx="7">
                  <c:v>2ª/2017</c:v>
                </c:pt>
                <c:pt idx="8">
                  <c:v>1ª/2018</c:v>
                </c:pt>
              </c:strCache>
            </c:strRef>
          </c:cat>
          <c:val>
            <c:numRef>
              <c:f>Famílias!$E$4:$E$12</c:f>
              <c:numCache>
                <c:formatCode>0.00%</c:formatCode>
                <c:ptCount val="9"/>
                <c:pt idx="0">
                  <c:v>0.73299999999999998</c:v>
                </c:pt>
                <c:pt idx="1">
                  <c:v>0.75283936568155774</c:v>
                </c:pt>
                <c:pt idx="2">
                  <c:v>0.73899999999999999</c:v>
                </c:pt>
                <c:pt idx="3">
                  <c:v>0.7681</c:v>
                </c:pt>
                <c:pt idx="4">
                  <c:v>0.72499999999999998</c:v>
                </c:pt>
                <c:pt idx="5">
                  <c:v>0.73019999999999996</c:v>
                </c:pt>
                <c:pt idx="6">
                  <c:v>0.74039999999999995</c:v>
                </c:pt>
                <c:pt idx="7">
                  <c:v>0.77470000000000006</c:v>
                </c:pt>
                <c:pt idx="8">
                  <c:v>0.77159999999999995</c:v>
                </c:pt>
              </c:numCache>
            </c:numRef>
          </c:val>
          <c:smooth val="0"/>
          <c:extLst xmlns:c16r2="http://schemas.microsoft.com/office/drawing/2015/06/chart">
            <c:ext xmlns:c16="http://schemas.microsoft.com/office/drawing/2014/chart" uri="{C3380CC4-5D6E-409C-BE32-E72D297353CC}">
              <c16:uniqueId val="{0000000A-00EE-480C-8302-B20CB6AF30AF}"/>
            </c:ext>
          </c:extLst>
        </c:ser>
        <c:dLbls>
          <c:showLegendKey val="0"/>
          <c:showVal val="0"/>
          <c:showCatName val="0"/>
          <c:showSerName val="0"/>
          <c:showPercent val="0"/>
          <c:showBubbleSize val="0"/>
        </c:dLbls>
        <c:marker val="1"/>
        <c:smooth val="0"/>
        <c:axId val="28705152"/>
        <c:axId val="139758208"/>
      </c:lineChart>
      <c:catAx>
        <c:axId val="139705344"/>
        <c:scaling>
          <c:orientation val="minMax"/>
        </c:scaling>
        <c:delete val="0"/>
        <c:axPos val="b"/>
        <c:numFmt formatCode="General" sourceLinked="0"/>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Arial" panose="020B0604020202020204" pitchFamily="34" charset="0"/>
                <a:ea typeface="+mn-ea"/>
                <a:cs typeface="Arial" panose="020B0604020202020204" pitchFamily="34" charset="0"/>
              </a:defRPr>
            </a:pPr>
            <a:endParaRPr lang="pt-BR"/>
          </a:p>
        </c:txPr>
        <c:crossAx val="139756288"/>
        <c:crossesAt val="0"/>
        <c:auto val="1"/>
        <c:lblAlgn val="ctr"/>
        <c:lblOffset val="100"/>
        <c:noMultiLvlLbl val="0"/>
      </c:catAx>
      <c:valAx>
        <c:axId val="139756288"/>
        <c:scaling>
          <c:orientation val="minMax"/>
          <c:max val="13000000"/>
          <c:min val="1"/>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Arial" panose="020B0604020202020204" pitchFamily="34" charset="0"/>
                <a:ea typeface="+mn-ea"/>
                <a:cs typeface="Arial" panose="020B0604020202020204" pitchFamily="34" charset="0"/>
              </a:defRPr>
            </a:pPr>
            <a:endParaRPr lang="pt-BR"/>
          </a:p>
        </c:txPr>
        <c:crossAx val="139705344"/>
        <c:crosses val="autoZero"/>
        <c:crossBetween val="between"/>
        <c:dispUnits>
          <c:builtInUnit val="millions"/>
          <c:dispUnitsLbl>
            <c:layout/>
            <c:spPr>
              <a:noFill/>
              <a:ln>
                <a:noFill/>
              </a:ln>
              <a:effectLst/>
            </c:spPr>
            <c:txPr>
              <a:bodyPr rot="-5400000" spcFirstLastPara="1" vertOverflow="ellipsis" vert="horz" wrap="square" anchor="ctr" anchorCtr="1"/>
              <a:lstStyle/>
              <a:p>
                <a:pPr>
                  <a:defRPr sz="1197" b="1" i="0" u="none" strike="noStrike" kern="1200" baseline="0">
                    <a:solidFill>
                      <a:schemeClr val="tx1"/>
                    </a:solidFill>
                    <a:latin typeface="Arial" panose="020B0604020202020204" pitchFamily="34" charset="0"/>
                    <a:ea typeface="+mn-ea"/>
                    <a:cs typeface="Arial" panose="020B0604020202020204" pitchFamily="34" charset="0"/>
                  </a:defRPr>
                </a:pPr>
                <a:endParaRPr lang="pt-BR"/>
              </a:p>
            </c:txPr>
          </c:dispUnitsLbl>
        </c:dispUnits>
      </c:valAx>
      <c:valAx>
        <c:axId val="139758208"/>
        <c:scaling>
          <c:orientation val="minMax"/>
          <c:max val="1"/>
        </c:scaling>
        <c:delete val="0"/>
        <c:axPos val="r"/>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Arial" panose="020B0604020202020204" pitchFamily="34" charset="0"/>
                <a:ea typeface="+mn-ea"/>
                <a:cs typeface="Arial" panose="020B0604020202020204" pitchFamily="34" charset="0"/>
              </a:defRPr>
            </a:pPr>
            <a:endParaRPr lang="pt-BR"/>
          </a:p>
        </c:txPr>
        <c:crossAx val="28705152"/>
        <c:crosses val="max"/>
        <c:crossBetween val="between"/>
      </c:valAx>
      <c:catAx>
        <c:axId val="28705152"/>
        <c:scaling>
          <c:orientation val="minMax"/>
        </c:scaling>
        <c:delete val="1"/>
        <c:axPos val="b"/>
        <c:numFmt formatCode="General" sourceLinked="1"/>
        <c:majorTickMark val="none"/>
        <c:minorTickMark val="none"/>
        <c:tickLblPos val="nextTo"/>
        <c:crossAx val="139758208"/>
        <c:crosses val="autoZero"/>
        <c:auto val="1"/>
        <c:lblAlgn val="ctr"/>
        <c:lblOffset val="100"/>
        <c:noMultiLvlLbl val="0"/>
      </c:cat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Arial" panose="020B0604020202020204" pitchFamily="34" charset="0"/>
              <a:ea typeface="+mn-ea"/>
              <a:cs typeface="Arial" panose="020B0604020202020204" pitchFamily="34" charset="0"/>
            </a:defRPr>
          </a:pPr>
          <a:endParaRPr lang="pt-BR"/>
        </a:p>
      </c:txPr>
    </c:legend>
    <c:plotVisOnly val="1"/>
    <c:dispBlanksAs val="gap"/>
    <c:showDLblsOverMax val="0"/>
  </c:chart>
  <c:spPr>
    <a:solidFill>
      <a:schemeClr val="bg1"/>
    </a:solidFill>
    <a:ln>
      <a:noFill/>
    </a:ln>
    <a:effectLst/>
  </c:spPr>
  <c:txPr>
    <a:bodyPr/>
    <a:lstStyle/>
    <a:p>
      <a:pPr>
        <a:defRPr>
          <a:solidFill>
            <a:schemeClr val="tx1"/>
          </a:solidFill>
          <a:latin typeface="Arial" panose="020B0604020202020204" pitchFamily="34" charset="0"/>
          <a:cs typeface="Arial" panose="020B0604020202020204" pitchFamily="34" charset="0"/>
        </a:defRPr>
      </a:pPr>
      <a:endParaRPr lang="pt-B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63116283408741"/>
          <c:y val="1.7921315546858829E-2"/>
          <c:w val="0.86245892739607466"/>
          <c:h val="0.86596314135731622"/>
        </c:manualLayout>
      </c:layout>
      <c:barChart>
        <c:barDir val="col"/>
        <c:grouping val="clustered"/>
        <c:varyColors val="0"/>
        <c:ser>
          <c:idx val="0"/>
          <c:order val="0"/>
          <c:tx>
            <c:strRef>
              <c:f>'segunda vigencia 2018'!$B$3</c:f>
              <c:strCache>
                <c:ptCount val="1"/>
                <c:pt idx="0">
                  <c:v>Indivíduos a serem acompanhados</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pt-BR"/>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'segunda vigencia 2018'!$A$4</c:f>
              <c:strCache>
                <c:ptCount val="1"/>
                <c:pt idx="0">
                  <c:v>2ª/2018</c:v>
                </c:pt>
              </c:strCache>
            </c:strRef>
          </c:cat>
          <c:val>
            <c:numRef>
              <c:f>'segunda vigencia 2018'!$B$4</c:f>
              <c:numCache>
                <c:formatCode>#,##0</c:formatCode>
                <c:ptCount val="1"/>
                <c:pt idx="0">
                  <c:v>24533719</c:v>
                </c:pt>
              </c:numCache>
            </c:numRef>
          </c:val>
          <c:extLst xmlns:c16r2="http://schemas.microsoft.com/office/drawing/2015/06/chart">
            <c:ext xmlns:c16="http://schemas.microsoft.com/office/drawing/2014/chart" uri="{C3380CC4-5D6E-409C-BE32-E72D297353CC}">
              <c16:uniqueId val="{00000000-CFC2-429C-B9E1-45A4D86E5B80}"/>
            </c:ext>
          </c:extLst>
        </c:ser>
        <c:ser>
          <c:idx val="1"/>
          <c:order val="1"/>
          <c:tx>
            <c:strRef>
              <c:f>'segunda vigencia 2018'!$C$3</c:f>
              <c:strCache>
                <c:ptCount val="1"/>
                <c:pt idx="0">
                  <c:v>Indivíduos acompanhados</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pt-BR"/>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'segunda vigencia 2018'!$A$4</c:f>
              <c:strCache>
                <c:ptCount val="1"/>
                <c:pt idx="0">
                  <c:v>2ª/2018</c:v>
                </c:pt>
              </c:strCache>
            </c:strRef>
          </c:cat>
          <c:val>
            <c:numRef>
              <c:f>'segunda vigencia 2018'!$C$4</c:f>
              <c:numCache>
                <c:formatCode>#,##0</c:formatCode>
                <c:ptCount val="1"/>
                <c:pt idx="0">
                  <c:v>18535953</c:v>
                </c:pt>
              </c:numCache>
            </c:numRef>
          </c:val>
          <c:extLst xmlns:c16r2="http://schemas.microsoft.com/office/drawing/2015/06/chart">
            <c:ext xmlns:c16="http://schemas.microsoft.com/office/drawing/2014/chart" uri="{C3380CC4-5D6E-409C-BE32-E72D297353CC}">
              <c16:uniqueId val="{00000001-CFC2-429C-B9E1-45A4D86E5B80}"/>
            </c:ext>
          </c:extLst>
        </c:ser>
        <c:dLbls>
          <c:showLegendKey val="0"/>
          <c:showVal val="0"/>
          <c:showCatName val="0"/>
          <c:showSerName val="0"/>
          <c:showPercent val="0"/>
          <c:showBubbleSize val="0"/>
        </c:dLbls>
        <c:gapWidth val="219"/>
        <c:overlap val="-27"/>
        <c:axId val="74950144"/>
        <c:axId val="74951680"/>
      </c:barChart>
      <c:catAx>
        <c:axId val="74950144"/>
        <c:scaling>
          <c:orientation val="minMax"/>
        </c:scaling>
        <c:delete val="1"/>
        <c:axPos val="b"/>
        <c:numFmt formatCode="General" sourceLinked="1"/>
        <c:majorTickMark val="none"/>
        <c:minorTickMark val="none"/>
        <c:tickLblPos val="nextTo"/>
        <c:crossAx val="74951680"/>
        <c:crosses val="autoZero"/>
        <c:auto val="1"/>
        <c:lblAlgn val="ctr"/>
        <c:lblOffset val="100"/>
        <c:noMultiLvlLbl val="0"/>
      </c:catAx>
      <c:valAx>
        <c:axId val="74951680"/>
        <c:scaling>
          <c:orientation val="minMax"/>
        </c:scaling>
        <c:delete val="1"/>
        <c:axPos val="l"/>
        <c:numFmt formatCode="#,##0" sourceLinked="1"/>
        <c:majorTickMark val="none"/>
        <c:minorTickMark val="none"/>
        <c:tickLblPos val="nextTo"/>
        <c:crossAx val="7495014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pt-BR"/>
        </a:p>
      </c:txPr>
    </c:legend>
    <c:plotVisOnly val="1"/>
    <c:dispBlanksAs val="gap"/>
    <c:showDLblsOverMax val="0"/>
  </c:chart>
  <c:spPr>
    <a:solidFill>
      <a:schemeClr val="bg1"/>
    </a:solidFill>
    <a:ln>
      <a:noFill/>
    </a:ln>
    <a:effectLst/>
  </c:spPr>
  <c:txPr>
    <a:bodyPr/>
    <a:lstStyle/>
    <a:p>
      <a:pPr>
        <a:defRPr sz="1800">
          <a:latin typeface="Arial" panose="020B0604020202020204" pitchFamily="34" charset="0"/>
          <a:cs typeface="Arial" panose="020B0604020202020204" pitchFamily="34" charset="0"/>
        </a:defRPr>
      </a:pPr>
      <a:endParaRPr lang="pt-B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8775981315588569E-2"/>
          <c:y val="6.3492063492063489E-2"/>
          <c:w val="0.91974954937861686"/>
          <c:h val="0.79802962129733779"/>
        </c:manualLayout>
      </c:layout>
      <c:barChart>
        <c:barDir val="col"/>
        <c:grouping val="clustered"/>
        <c:varyColors val="0"/>
        <c:ser>
          <c:idx val="0"/>
          <c:order val="0"/>
          <c:tx>
            <c:strRef>
              <c:f>Planilha1!$C$1</c:f>
              <c:strCache>
                <c:ptCount val="1"/>
                <c:pt idx="0">
                  <c:v>Nº municípios</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pt-BR"/>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Planilha1!$A$2:$B$9</c:f>
              <c:multiLvlStrCache>
                <c:ptCount val="8"/>
                <c:lvl>
                  <c:pt idx="0">
                    <c:v>1ª vig</c:v>
                  </c:pt>
                  <c:pt idx="1">
                    <c:v>2ª vig</c:v>
                  </c:pt>
                  <c:pt idx="2">
                    <c:v>1ª vig</c:v>
                  </c:pt>
                  <c:pt idx="3">
                    <c:v>2ª vig</c:v>
                  </c:pt>
                  <c:pt idx="4">
                    <c:v>1ª vig</c:v>
                  </c:pt>
                  <c:pt idx="5">
                    <c:v>2ª vig</c:v>
                  </c:pt>
                  <c:pt idx="6">
                    <c:v>1ª vig</c:v>
                  </c:pt>
                  <c:pt idx="7">
                    <c:v>2ª vig</c:v>
                  </c:pt>
                </c:lvl>
                <c:lvl>
                  <c:pt idx="0">
                    <c:v>2015</c:v>
                  </c:pt>
                  <c:pt idx="2">
                    <c:v>2016</c:v>
                  </c:pt>
                  <c:pt idx="4">
                    <c:v>2017</c:v>
                  </c:pt>
                  <c:pt idx="6">
                    <c:v>2018</c:v>
                  </c:pt>
                </c:lvl>
              </c:multiLvlStrCache>
            </c:multiLvlStrRef>
          </c:cat>
          <c:val>
            <c:numRef>
              <c:f>Planilha1!$C$2:$C$9</c:f>
              <c:numCache>
                <c:formatCode>General</c:formatCode>
                <c:ptCount val="8"/>
                <c:pt idx="0">
                  <c:v>13</c:v>
                </c:pt>
                <c:pt idx="1">
                  <c:v>25</c:v>
                </c:pt>
                <c:pt idx="2">
                  <c:v>74</c:v>
                </c:pt>
                <c:pt idx="3">
                  <c:v>36</c:v>
                </c:pt>
                <c:pt idx="4">
                  <c:v>15</c:v>
                </c:pt>
                <c:pt idx="5">
                  <c:v>20</c:v>
                </c:pt>
                <c:pt idx="6">
                  <c:v>16</c:v>
                </c:pt>
                <c:pt idx="7">
                  <c:v>2</c:v>
                </c:pt>
              </c:numCache>
            </c:numRef>
          </c:val>
          <c:extLst xmlns:c16r2="http://schemas.microsoft.com/office/drawing/2015/06/chart">
            <c:ext xmlns:c16="http://schemas.microsoft.com/office/drawing/2014/chart" uri="{C3380CC4-5D6E-409C-BE32-E72D297353CC}">
              <c16:uniqueId val="{00000000-E7BA-455D-88BD-85B167451E04}"/>
            </c:ext>
          </c:extLst>
        </c:ser>
        <c:dLbls>
          <c:showLegendKey val="0"/>
          <c:showVal val="0"/>
          <c:showCatName val="0"/>
          <c:showSerName val="0"/>
          <c:showPercent val="0"/>
          <c:showBubbleSize val="0"/>
        </c:dLbls>
        <c:gapWidth val="219"/>
        <c:overlap val="-27"/>
        <c:axId val="29089152"/>
        <c:axId val="37041280"/>
      </c:barChart>
      <c:catAx>
        <c:axId val="290891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Arial" panose="020B0604020202020204" pitchFamily="34" charset="0"/>
              </a:defRPr>
            </a:pPr>
            <a:endParaRPr lang="pt-BR"/>
          </a:p>
        </c:txPr>
        <c:crossAx val="37041280"/>
        <c:crosses val="autoZero"/>
        <c:auto val="1"/>
        <c:lblAlgn val="ctr"/>
        <c:lblOffset val="100"/>
        <c:noMultiLvlLbl val="0"/>
      </c:catAx>
      <c:valAx>
        <c:axId val="37041280"/>
        <c:scaling>
          <c:orientation val="minMax"/>
        </c:scaling>
        <c:delete val="1"/>
        <c:axPos val="l"/>
        <c:numFmt formatCode="General" sourceLinked="1"/>
        <c:majorTickMark val="none"/>
        <c:minorTickMark val="none"/>
        <c:tickLblPos val="nextTo"/>
        <c:crossAx val="29089152"/>
        <c:crosses val="autoZero"/>
        <c:crossBetween val="between"/>
      </c:valAx>
      <c:spPr>
        <a:noFill/>
        <a:ln>
          <a:noFill/>
        </a:ln>
        <a:effectLst/>
      </c:spPr>
    </c:plotArea>
    <c:plotVisOnly val="1"/>
    <c:dispBlanksAs val="gap"/>
    <c:showDLblsOverMax val="0"/>
  </c:chart>
  <c:spPr>
    <a:solidFill>
      <a:schemeClr val="bg1"/>
    </a:solidFill>
    <a:ln>
      <a:noFill/>
    </a:ln>
    <a:effectLst/>
  </c:spPr>
  <c:txPr>
    <a:bodyPr/>
    <a:lstStyle/>
    <a:p>
      <a:pPr>
        <a:defRPr sz="1400">
          <a:solidFill>
            <a:schemeClr val="tx1"/>
          </a:solidFill>
        </a:defRPr>
      </a:pPr>
      <a:endParaRPr lang="pt-B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26">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dk1">
            <a:lumMod val="75000"/>
            <a:lumOff val="25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dk1">
            <a:lumMod val="75000"/>
            <a:lumOff val="25000"/>
          </a:schemeClr>
        </a:solidFill>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2.xml.rels><?xml version="1.0" encoding="UTF-8" standalone="yes"?>
<Relationships xmlns="http://schemas.openxmlformats.org/package/2006/relationships"><Relationship Id="rId8" Type="http://schemas.microsoft.com/office/2007/relationships/hdphoto" Target="../media/hdphoto6.wdp"/><Relationship Id="rId3" Type="http://schemas.openxmlformats.org/officeDocument/2006/relationships/image" Target="../media/image20.png"/><Relationship Id="rId7" Type="http://schemas.openxmlformats.org/officeDocument/2006/relationships/image" Target="../media/image22.png"/><Relationship Id="rId12" Type="http://schemas.microsoft.com/office/2007/relationships/hdphoto" Target="../media/hdphoto8.wdp"/><Relationship Id="rId2" Type="http://schemas.microsoft.com/office/2007/relationships/hdphoto" Target="../media/hdphoto3.wdp"/><Relationship Id="rId1" Type="http://schemas.openxmlformats.org/officeDocument/2006/relationships/image" Target="../media/image19.png"/><Relationship Id="rId6" Type="http://schemas.microsoft.com/office/2007/relationships/hdphoto" Target="../media/hdphoto5.wdp"/><Relationship Id="rId11" Type="http://schemas.openxmlformats.org/officeDocument/2006/relationships/image" Target="../media/image24.png"/><Relationship Id="rId5" Type="http://schemas.openxmlformats.org/officeDocument/2006/relationships/image" Target="../media/image21.png"/><Relationship Id="rId10" Type="http://schemas.microsoft.com/office/2007/relationships/hdphoto" Target="../media/hdphoto7.wdp"/><Relationship Id="rId4" Type="http://schemas.microsoft.com/office/2007/relationships/hdphoto" Target="../media/hdphoto4.wdp"/><Relationship Id="rId9" Type="http://schemas.openxmlformats.org/officeDocument/2006/relationships/image" Target="../media/image23.png"/></Relationships>
</file>

<file path=ppt/diagrams/_rels/drawing12.xml.rels><?xml version="1.0" encoding="UTF-8" standalone="yes"?>
<Relationships xmlns="http://schemas.openxmlformats.org/package/2006/relationships"><Relationship Id="rId8" Type="http://schemas.microsoft.com/office/2007/relationships/hdphoto" Target="../media/hdphoto6.wdp"/><Relationship Id="rId3" Type="http://schemas.openxmlformats.org/officeDocument/2006/relationships/image" Target="../media/image20.png"/><Relationship Id="rId7" Type="http://schemas.openxmlformats.org/officeDocument/2006/relationships/image" Target="../media/image22.png"/><Relationship Id="rId12" Type="http://schemas.microsoft.com/office/2007/relationships/hdphoto" Target="../media/hdphoto8.wdp"/><Relationship Id="rId2" Type="http://schemas.microsoft.com/office/2007/relationships/hdphoto" Target="../media/hdphoto3.wdp"/><Relationship Id="rId1" Type="http://schemas.openxmlformats.org/officeDocument/2006/relationships/image" Target="../media/image19.png"/><Relationship Id="rId6" Type="http://schemas.microsoft.com/office/2007/relationships/hdphoto" Target="../media/hdphoto5.wdp"/><Relationship Id="rId11" Type="http://schemas.openxmlformats.org/officeDocument/2006/relationships/image" Target="../media/image24.png"/><Relationship Id="rId5" Type="http://schemas.openxmlformats.org/officeDocument/2006/relationships/image" Target="../media/image21.png"/><Relationship Id="rId10" Type="http://schemas.microsoft.com/office/2007/relationships/hdphoto" Target="../media/hdphoto7.wdp"/><Relationship Id="rId4" Type="http://schemas.microsoft.com/office/2007/relationships/hdphoto" Target="../media/hdphoto4.wdp"/><Relationship Id="rId9" Type="http://schemas.openxmlformats.org/officeDocument/2006/relationships/image" Target="../media/image23.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1BCE78-0AFD-4DE3-AEED-8F830F6DE356}" type="doc">
      <dgm:prSet loTypeId="urn:microsoft.com/office/officeart/2005/8/layout/default" loCatId="list" qsTypeId="urn:microsoft.com/office/officeart/2005/8/quickstyle/3d1" qsCatId="3D" csTypeId="urn:microsoft.com/office/officeart/2005/8/colors/colorful1" csCatId="colorful" phldr="1"/>
      <dgm:spPr/>
      <dgm:t>
        <a:bodyPr/>
        <a:lstStyle/>
        <a:p>
          <a:endParaRPr lang="pt-BR"/>
        </a:p>
      </dgm:t>
    </dgm:pt>
    <dgm:pt modelId="{6FEEA375-5195-4A55-BCE2-6F661C3AE824}">
      <dgm:prSet phldrT="[Texto]"/>
      <dgm:spPr/>
      <dgm:t>
        <a:bodyPr/>
        <a:lstStyle/>
        <a:p>
          <a:r>
            <a:rPr lang="pt-BR"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Lei</a:t>
          </a:r>
          <a:r>
            <a:rPr lang="pt-BR" dirty="0" smtClean="0">
              <a:latin typeface="Arial" panose="020B0604020202020204" pitchFamily="34" charset="0"/>
              <a:cs typeface="Arial" panose="020B0604020202020204" pitchFamily="34" charset="0"/>
            </a:rPr>
            <a:t> </a:t>
          </a:r>
          <a:r>
            <a:rPr lang="pt-BR"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nº 10.836 </a:t>
          </a:r>
          <a:r>
            <a:rPr lang="pt-BR" dirty="0" smtClean="0">
              <a:latin typeface="Arial" panose="020B0604020202020204" pitchFamily="34" charset="0"/>
              <a:cs typeface="Arial" panose="020B0604020202020204" pitchFamily="34" charset="0"/>
            </a:rPr>
            <a:t>de 09/01/2004</a:t>
          </a:r>
          <a:endParaRPr lang="pt-BR" dirty="0">
            <a:latin typeface="Arial" panose="020B0604020202020204" pitchFamily="34" charset="0"/>
            <a:cs typeface="Arial" panose="020B0604020202020204" pitchFamily="34" charset="0"/>
          </a:endParaRPr>
        </a:p>
      </dgm:t>
    </dgm:pt>
    <dgm:pt modelId="{34B370F1-5DAC-41C4-B74B-82E7B1B89BFE}" type="parTrans" cxnId="{79A741E2-4976-49E7-AC40-8DC2BCC94515}">
      <dgm:prSet/>
      <dgm:spPr/>
      <dgm:t>
        <a:bodyPr/>
        <a:lstStyle/>
        <a:p>
          <a:endParaRPr lang="pt-BR"/>
        </a:p>
      </dgm:t>
    </dgm:pt>
    <dgm:pt modelId="{F66D19CC-8B9C-4716-BEBB-F54880FAB829}" type="sibTrans" cxnId="{79A741E2-4976-49E7-AC40-8DC2BCC94515}">
      <dgm:prSet/>
      <dgm:spPr/>
      <dgm:t>
        <a:bodyPr/>
        <a:lstStyle/>
        <a:p>
          <a:endParaRPr lang="pt-BR"/>
        </a:p>
      </dgm:t>
    </dgm:pt>
    <dgm:pt modelId="{90AB04BD-2897-4F13-BD8D-A3DE1F8ADDAF}">
      <dgm:prSet phldrT="[Texto]"/>
      <dgm:spPr/>
      <dgm:t>
        <a:bodyPr/>
        <a:lstStyle/>
        <a:p>
          <a:r>
            <a:rPr lang="pt-BR"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Transferência de renda com condicionalidades </a:t>
          </a:r>
          <a:endParaRPr lang="pt-BR"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gm:t>
    </dgm:pt>
    <dgm:pt modelId="{F2104227-88FC-4130-9643-CF46E1ECFEC3}" type="parTrans" cxnId="{B3BCAF33-48F8-4D96-B610-5BD551320FE0}">
      <dgm:prSet/>
      <dgm:spPr/>
      <dgm:t>
        <a:bodyPr/>
        <a:lstStyle/>
        <a:p>
          <a:endParaRPr lang="pt-BR"/>
        </a:p>
      </dgm:t>
    </dgm:pt>
    <dgm:pt modelId="{16F88E58-29F9-48A8-98DD-B8EEE526929D}" type="sibTrans" cxnId="{B3BCAF33-48F8-4D96-B610-5BD551320FE0}">
      <dgm:prSet/>
      <dgm:spPr/>
      <dgm:t>
        <a:bodyPr/>
        <a:lstStyle/>
        <a:p>
          <a:endParaRPr lang="pt-BR"/>
        </a:p>
      </dgm:t>
    </dgm:pt>
    <dgm:pt modelId="{8301C3A6-CC30-48A5-B9D1-ECE8EB2CBBE4}">
      <dgm:prSet phldrT="[Texto]"/>
      <dgm:spPr/>
      <dgm:t>
        <a:bodyPr/>
        <a:lstStyle/>
        <a:p>
          <a:r>
            <a:rPr lang="pt-BR"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Condicionalidades: </a:t>
          </a:r>
          <a:r>
            <a:rPr lang="pt-BR" dirty="0" smtClean="0">
              <a:latin typeface="Arial" panose="020B0604020202020204" pitchFamily="34" charset="0"/>
              <a:cs typeface="Arial" panose="020B0604020202020204" pitchFamily="34" charset="0"/>
            </a:rPr>
            <a:t>participação efetiva das famílias no processo educacional e nos programas de saúde → inclusão social. </a:t>
          </a:r>
          <a:endParaRPr lang="pt-BR" dirty="0">
            <a:latin typeface="Arial" panose="020B0604020202020204" pitchFamily="34" charset="0"/>
            <a:cs typeface="Arial" panose="020B0604020202020204" pitchFamily="34" charset="0"/>
          </a:endParaRPr>
        </a:p>
      </dgm:t>
    </dgm:pt>
    <dgm:pt modelId="{79AD1AB9-938E-497B-9716-2732F1EDD877}" type="parTrans" cxnId="{141A4752-29B9-4A95-8B1B-FAB46148BA37}">
      <dgm:prSet/>
      <dgm:spPr/>
      <dgm:t>
        <a:bodyPr/>
        <a:lstStyle/>
        <a:p>
          <a:endParaRPr lang="pt-BR"/>
        </a:p>
      </dgm:t>
    </dgm:pt>
    <dgm:pt modelId="{274141EA-7A84-423E-8E66-B83DC72EA837}" type="sibTrans" cxnId="{141A4752-29B9-4A95-8B1B-FAB46148BA37}">
      <dgm:prSet/>
      <dgm:spPr/>
      <dgm:t>
        <a:bodyPr/>
        <a:lstStyle/>
        <a:p>
          <a:endParaRPr lang="pt-BR"/>
        </a:p>
      </dgm:t>
    </dgm:pt>
    <dgm:pt modelId="{97027F68-762B-416E-ACAD-0E824F4F325F}">
      <dgm:prSet phldrT="[Texto]"/>
      <dgm:spPr/>
      <dgm:t>
        <a:bodyPr/>
        <a:lstStyle/>
        <a:p>
          <a:r>
            <a:rPr lang="pt-BR"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Governo: </a:t>
          </a:r>
          <a:r>
            <a:rPr lang="pt-BR" dirty="0" smtClean="0">
              <a:latin typeface="Arial" panose="020B0604020202020204" pitchFamily="34" charset="0"/>
              <a:cs typeface="Arial" panose="020B0604020202020204" pitchFamily="34" charset="0"/>
            </a:rPr>
            <a:t>garantia do direito de acesso pleno aos serviços educacionais e de saúde → cumprimento das condicionalidades pelas famílias</a:t>
          </a:r>
          <a:endParaRPr lang="pt-BR" dirty="0">
            <a:latin typeface="Arial" panose="020B0604020202020204" pitchFamily="34" charset="0"/>
            <a:cs typeface="Arial" panose="020B0604020202020204" pitchFamily="34" charset="0"/>
          </a:endParaRPr>
        </a:p>
      </dgm:t>
    </dgm:pt>
    <dgm:pt modelId="{AA45B9B4-27E7-4AF8-A045-A737299C88BD}" type="parTrans" cxnId="{9E5CB891-CC8D-46B1-94A0-1AA95CFD555B}">
      <dgm:prSet/>
      <dgm:spPr/>
      <dgm:t>
        <a:bodyPr/>
        <a:lstStyle/>
        <a:p>
          <a:endParaRPr lang="pt-BR"/>
        </a:p>
      </dgm:t>
    </dgm:pt>
    <dgm:pt modelId="{27256D81-55AA-498A-A191-F3C8E98EAAF8}" type="sibTrans" cxnId="{9E5CB891-CC8D-46B1-94A0-1AA95CFD555B}">
      <dgm:prSet/>
      <dgm:spPr/>
      <dgm:t>
        <a:bodyPr/>
        <a:lstStyle/>
        <a:p>
          <a:endParaRPr lang="pt-BR"/>
        </a:p>
      </dgm:t>
    </dgm:pt>
    <dgm:pt modelId="{D302E1C6-38B6-453F-8587-62FDB6CA0257}" type="pres">
      <dgm:prSet presAssocID="{481BCE78-0AFD-4DE3-AEED-8F830F6DE356}" presName="diagram" presStyleCnt="0">
        <dgm:presLayoutVars>
          <dgm:dir/>
          <dgm:resizeHandles val="exact"/>
        </dgm:presLayoutVars>
      </dgm:prSet>
      <dgm:spPr/>
      <dgm:t>
        <a:bodyPr/>
        <a:lstStyle/>
        <a:p>
          <a:endParaRPr lang="pt-BR"/>
        </a:p>
      </dgm:t>
    </dgm:pt>
    <dgm:pt modelId="{ADB42AA7-8507-44D5-8C3F-A632CFDCFF57}" type="pres">
      <dgm:prSet presAssocID="{6FEEA375-5195-4A55-BCE2-6F661C3AE824}" presName="node" presStyleLbl="node1" presStyleIdx="0" presStyleCnt="4">
        <dgm:presLayoutVars>
          <dgm:bulletEnabled val="1"/>
        </dgm:presLayoutVars>
      </dgm:prSet>
      <dgm:spPr/>
      <dgm:t>
        <a:bodyPr/>
        <a:lstStyle/>
        <a:p>
          <a:endParaRPr lang="pt-BR"/>
        </a:p>
      </dgm:t>
    </dgm:pt>
    <dgm:pt modelId="{DF9FC43A-7BC3-4AB8-87B6-6099B6DE3945}" type="pres">
      <dgm:prSet presAssocID="{F66D19CC-8B9C-4716-BEBB-F54880FAB829}" presName="sibTrans" presStyleCnt="0"/>
      <dgm:spPr/>
    </dgm:pt>
    <dgm:pt modelId="{85FE7337-1B8A-4FEF-B5CE-14E684AF942B}" type="pres">
      <dgm:prSet presAssocID="{90AB04BD-2897-4F13-BD8D-A3DE1F8ADDAF}" presName="node" presStyleLbl="node1" presStyleIdx="1" presStyleCnt="4">
        <dgm:presLayoutVars>
          <dgm:bulletEnabled val="1"/>
        </dgm:presLayoutVars>
      </dgm:prSet>
      <dgm:spPr/>
      <dgm:t>
        <a:bodyPr/>
        <a:lstStyle/>
        <a:p>
          <a:endParaRPr lang="pt-BR"/>
        </a:p>
      </dgm:t>
    </dgm:pt>
    <dgm:pt modelId="{9427FF5D-A342-4402-8EF3-5712CD65AA0C}" type="pres">
      <dgm:prSet presAssocID="{16F88E58-29F9-48A8-98DD-B8EEE526929D}" presName="sibTrans" presStyleCnt="0"/>
      <dgm:spPr/>
    </dgm:pt>
    <dgm:pt modelId="{7E28D960-714F-4DAF-91A3-258BF1FE40AE}" type="pres">
      <dgm:prSet presAssocID="{8301C3A6-CC30-48A5-B9D1-ECE8EB2CBBE4}" presName="node" presStyleLbl="node1" presStyleIdx="2" presStyleCnt="4">
        <dgm:presLayoutVars>
          <dgm:bulletEnabled val="1"/>
        </dgm:presLayoutVars>
      </dgm:prSet>
      <dgm:spPr/>
      <dgm:t>
        <a:bodyPr/>
        <a:lstStyle/>
        <a:p>
          <a:endParaRPr lang="pt-BR"/>
        </a:p>
      </dgm:t>
    </dgm:pt>
    <dgm:pt modelId="{ED8BDC66-DAA7-49A6-8D1D-21D9484A88DD}" type="pres">
      <dgm:prSet presAssocID="{274141EA-7A84-423E-8E66-B83DC72EA837}" presName="sibTrans" presStyleCnt="0"/>
      <dgm:spPr/>
    </dgm:pt>
    <dgm:pt modelId="{A66D42F9-0E9D-4AA7-8FA4-910413C28C75}" type="pres">
      <dgm:prSet presAssocID="{97027F68-762B-416E-ACAD-0E824F4F325F}" presName="node" presStyleLbl="node1" presStyleIdx="3" presStyleCnt="4">
        <dgm:presLayoutVars>
          <dgm:bulletEnabled val="1"/>
        </dgm:presLayoutVars>
      </dgm:prSet>
      <dgm:spPr/>
      <dgm:t>
        <a:bodyPr/>
        <a:lstStyle/>
        <a:p>
          <a:endParaRPr lang="pt-BR"/>
        </a:p>
      </dgm:t>
    </dgm:pt>
  </dgm:ptLst>
  <dgm:cxnLst>
    <dgm:cxn modelId="{B3BCAF33-48F8-4D96-B610-5BD551320FE0}" srcId="{481BCE78-0AFD-4DE3-AEED-8F830F6DE356}" destId="{90AB04BD-2897-4F13-BD8D-A3DE1F8ADDAF}" srcOrd="1" destOrd="0" parTransId="{F2104227-88FC-4130-9643-CF46E1ECFEC3}" sibTransId="{16F88E58-29F9-48A8-98DD-B8EEE526929D}"/>
    <dgm:cxn modelId="{79A741E2-4976-49E7-AC40-8DC2BCC94515}" srcId="{481BCE78-0AFD-4DE3-AEED-8F830F6DE356}" destId="{6FEEA375-5195-4A55-BCE2-6F661C3AE824}" srcOrd="0" destOrd="0" parTransId="{34B370F1-5DAC-41C4-B74B-82E7B1B89BFE}" sibTransId="{F66D19CC-8B9C-4716-BEBB-F54880FAB829}"/>
    <dgm:cxn modelId="{141A4752-29B9-4A95-8B1B-FAB46148BA37}" srcId="{481BCE78-0AFD-4DE3-AEED-8F830F6DE356}" destId="{8301C3A6-CC30-48A5-B9D1-ECE8EB2CBBE4}" srcOrd="2" destOrd="0" parTransId="{79AD1AB9-938E-497B-9716-2732F1EDD877}" sibTransId="{274141EA-7A84-423E-8E66-B83DC72EA837}"/>
    <dgm:cxn modelId="{7428F8A4-F34A-4954-8B9E-238FBB7821B2}" type="presOf" srcId="{8301C3A6-CC30-48A5-B9D1-ECE8EB2CBBE4}" destId="{7E28D960-714F-4DAF-91A3-258BF1FE40AE}" srcOrd="0" destOrd="0" presId="urn:microsoft.com/office/officeart/2005/8/layout/default"/>
    <dgm:cxn modelId="{1FFE0856-AF1D-4A3C-92E6-FC49D38D9D60}" type="presOf" srcId="{481BCE78-0AFD-4DE3-AEED-8F830F6DE356}" destId="{D302E1C6-38B6-453F-8587-62FDB6CA0257}" srcOrd="0" destOrd="0" presId="urn:microsoft.com/office/officeart/2005/8/layout/default"/>
    <dgm:cxn modelId="{3E2E6FB4-B28F-4129-92F0-A60A32F32E54}" type="presOf" srcId="{97027F68-762B-416E-ACAD-0E824F4F325F}" destId="{A66D42F9-0E9D-4AA7-8FA4-910413C28C75}" srcOrd="0" destOrd="0" presId="urn:microsoft.com/office/officeart/2005/8/layout/default"/>
    <dgm:cxn modelId="{6EFD2F02-3C38-4264-9BB4-2F6A43D82442}" type="presOf" srcId="{90AB04BD-2897-4F13-BD8D-A3DE1F8ADDAF}" destId="{85FE7337-1B8A-4FEF-B5CE-14E684AF942B}" srcOrd="0" destOrd="0" presId="urn:microsoft.com/office/officeart/2005/8/layout/default"/>
    <dgm:cxn modelId="{5DE41CE6-4C7A-4506-8BB9-76301A9A757C}" type="presOf" srcId="{6FEEA375-5195-4A55-BCE2-6F661C3AE824}" destId="{ADB42AA7-8507-44D5-8C3F-A632CFDCFF57}" srcOrd="0" destOrd="0" presId="urn:microsoft.com/office/officeart/2005/8/layout/default"/>
    <dgm:cxn modelId="{9E5CB891-CC8D-46B1-94A0-1AA95CFD555B}" srcId="{481BCE78-0AFD-4DE3-AEED-8F830F6DE356}" destId="{97027F68-762B-416E-ACAD-0E824F4F325F}" srcOrd="3" destOrd="0" parTransId="{AA45B9B4-27E7-4AF8-A045-A737299C88BD}" sibTransId="{27256D81-55AA-498A-A191-F3C8E98EAAF8}"/>
    <dgm:cxn modelId="{4CC78CAA-D9E2-4B39-8848-B6F286D4AD6A}" type="presParOf" srcId="{D302E1C6-38B6-453F-8587-62FDB6CA0257}" destId="{ADB42AA7-8507-44D5-8C3F-A632CFDCFF57}" srcOrd="0" destOrd="0" presId="urn:microsoft.com/office/officeart/2005/8/layout/default"/>
    <dgm:cxn modelId="{B3742030-09D3-47E5-B27D-EA25670B9398}" type="presParOf" srcId="{D302E1C6-38B6-453F-8587-62FDB6CA0257}" destId="{DF9FC43A-7BC3-4AB8-87B6-6099B6DE3945}" srcOrd="1" destOrd="0" presId="urn:microsoft.com/office/officeart/2005/8/layout/default"/>
    <dgm:cxn modelId="{75228F20-1EF0-4FE4-B8C2-87F6997CDDD4}" type="presParOf" srcId="{D302E1C6-38B6-453F-8587-62FDB6CA0257}" destId="{85FE7337-1B8A-4FEF-B5CE-14E684AF942B}" srcOrd="2" destOrd="0" presId="urn:microsoft.com/office/officeart/2005/8/layout/default"/>
    <dgm:cxn modelId="{82ED6EDE-BB9C-4BF8-84C7-0E32F129D246}" type="presParOf" srcId="{D302E1C6-38B6-453F-8587-62FDB6CA0257}" destId="{9427FF5D-A342-4402-8EF3-5712CD65AA0C}" srcOrd="3" destOrd="0" presId="urn:microsoft.com/office/officeart/2005/8/layout/default"/>
    <dgm:cxn modelId="{3939E0B3-EFFF-4204-8C2E-502F1053F324}" type="presParOf" srcId="{D302E1C6-38B6-453F-8587-62FDB6CA0257}" destId="{7E28D960-714F-4DAF-91A3-258BF1FE40AE}" srcOrd="4" destOrd="0" presId="urn:microsoft.com/office/officeart/2005/8/layout/default"/>
    <dgm:cxn modelId="{6B87B806-2796-46AF-A290-64649E913BAF}" type="presParOf" srcId="{D302E1C6-38B6-453F-8587-62FDB6CA0257}" destId="{ED8BDC66-DAA7-49A6-8D1D-21D9484A88DD}" srcOrd="5" destOrd="0" presId="urn:microsoft.com/office/officeart/2005/8/layout/default"/>
    <dgm:cxn modelId="{F6175650-FDB3-4804-8B03-A22732EAC330}" type="presParOf" srcId="{D302E1C6-38B6-453F-8587-62FDB6CA0257}" destId="{A66D42F9-0E9D-4AA7-8FA4-910413C28C75}"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5DFAE76-7ACC-4B14-9EB9-04356022C640}" type="doc">
      <dgm:prSet loTypeId="urn:microsoft.com/office/officeart/2005/8/layout/chevron1" loCatId="process" qsTypeId="urn:microsoft.com/office/officeart/2005/8/quickstyle/3d1" qsCatId="3D" csTypeId="urn:microsoft.com/office/officeart/2005/8/colors/colorful1" csCatId="colorful" phldr="1"/>
      <dgm:spPr/>
      <dgm:t>
        <a:bodyPr/>
        <a:lstStyle/>
        <a:p>
          <a:endParaRPr lang="pt-BR"/>
        </a:p>
      </dgm:t>
    </dgm:pt>
    <dgm:pt modelId="{ECAACDF4-4052-46B8-8A67-352F5B6AAF62}">
      <dgm:prSet phldrT="[Texto]" custT="1"/>
      <dgm:spPr/>
      <dgm:t>
        <a:bodyPr/>
        <a:lstStyle/>
        <a:p>
          <a:r>
            <a:rPr lang="pt-BR" sz="1600" b="1">
              <a:latin typeface="Arial" panose="020B0604020202020204" pitchFamily="34" charset="0"/>
              <a:cs typeface="Arial" panose="020B0604020202020204" pitchFamily="34" charset="0"/>
            </a:rPr>
            <a:t>Gestores e Técnicos Estaduais</a:t>
          </a:r>
        </a:p>
      </dgm:t>
    </dgm:pt>
    <dgm:pt modelId="{EB88FA7B-35BC-4196-B615-1E348DE4CCBB}" type="parTrans" cxnId="{5D2784C2-8751-486A-BCF8-8FD4123D5DC6}">
      <dgm:prSet/>
      <dgm:spPr/>
      <dgm:t>
        <a:bodyPr/>
        <a:lstStyle/>
        <a:p>
          <a:endParaRPr lang="pt-BR" sz="1600">
            <a:latin typeface="Arial" panose="020B0604020202020204" pitchFamily="34" charset="0"/>
            <a:cs typeface="Arial" panose="020B0604020202020204" pitchFamily="34" charset="0"/>
          </a:endParaRPr>
        </a:p>
      </dgm:t>
    </dgm:pt>
    <dgm:pt modelId="{8CC45471-80C0-40B4-ACDE-22DE52874E85}" type="sibTrans" cxnId="{5D2784C2-8751-486A-BCF8-8FD4123D5DC6}">
      <dgm:prSet/>
      <dgm:spPr/>
      <dgm:t>
        <a:bodyPr/>
        <a:lstStyle/>
        <a:p>
          <a:endParaRPr lang="pt-BR" sz="1600">
            <a:latin typeface="Arial" panose="020B0604020202020204" pitchFamily="34" charset="0"/>
            <a:cs typeface="Arial" panose="020B0604020202020204" pitchFamily="34" charset="0"/>
          </a:endParaRPr>
        </a:p>
      </dgm:t>
    </dgm:pt>
    <dgm:pt modelId="{31F5289D-23B0-44BA-8DC2-4304A75F11EE}">
      <dgm:prSet phldrT="[Texto]" custT="1"/>
      <dgm:spPr/>
      <dgm:t>
        <a:bodyPr/>
        <a:lstStyle/>
        <a:p>
          <a:pPr algn="ctr"/>
          <a:r>
            <a:rPr lang="pt-BR" sz="1600" b="1" dirty="0">
              <a:latin typeface="Arial" panose="020B0604020202020204" pitchFamily="34" charset="0"/>
              <a:cs typeface="Arial" panose="020B0604020202020204" pitchFamily="34" charset="0"/>
            </a:rPr>
            <a:t>Gestor Municipal</a:t>
          </a:r>
        </a:p>
      </dgm:t>
    </dgm:pt>
    <dgm:pt modelId="{E2EA5EDB-7506-4E14-B9B8-102EA62FCCD5}" type="parTrans" cxnId="{F1D407BE-334E-47B8-8561-2F5AC6E83450}">
      <dgm:prSet/>
      <dgm:spPr/>
      <dgm:t>
        <a:bodyPr/>
        <a:lstStyle/>
        <a:p>
          <a:endParaRPr lang="pt-BR" sz="1600">
            <a:latin typeface="Arial" panose="020B0604020202020204" pitchFamily="34" charset="0"/>
            <a:cs typeface="Arial" panose="020B0604020202020204" pitchFamily="34" charset="0"/>
          </a:endParaRPr>
        </a:p>
      </dgm:t>
    </dgm:pt>
    <dgm:pt modelId="{9EA1D928-A185-4486-851F-6227F5FCC3F1}" type="sibTrans" cxnId="{F1D407BE-334E-47B8-8561-2F5AC6E83450}">
      <dgm:prSet/>
      <dgm:spPr/>
      <dgm:t>
        <a:bodyPr/>
        <a:lstStyle/>
        <a:p>
          <a:endParaRPr lang="pt-BR" sz="1600">
            <a:latin typeface="Arial" panose="020B0604020202020204" pitchFamily="34" charset="0"/>
            <a:cs typeface="Arial" panose="020B0604020202020204" pitchFamily="34" charset="0"/>
          </a:endParaRPr>
        </a:p>
      </dgm:t>
    </dgm:pt>
    <dgm:pt modelId="{0EDA0DC4-7DE6-4E83-8C0C-1B97114BBCAE}">
      <dgm:prSet phldrT="[Texto]" custT="1"/>
      <dgm:spPr/>
      <dgm:t>
        <a:bodyPr/>
        <a:lstStyle/>
        <a:p>
          <a:pPr algn="just"/>
          <a:r>
            <a:rPr lang="pt-BR" sz="1600" dirty="0" smtClean="0">
              <a:latin typeface="Arial" panose="020B0604020202020204" pitchFamily="34" charset="0"/>
              <a:cs typeface="Arial" panose="020B0604020202020204" pitchFamily="34" charset="0"/>
            </a:rPr>
            <a:t>Gerencia os EAS*</a:t>
          </a:r>
          <a:endParaRPr lang="pt-BR" sz="1600" dirty="0">
            <a:latin typeface="Arial" panose="020B0604020202020204" pitchFamily="34" charset="0"/>
            <a:cs typeface="Arial" panose="020B0604020202020204" pitchFamily="34" charset="0"/>
          </a:endParaRPr>
        </a:p>
      </dgm:t>
    </dgm:pt>
    <dgm:pt modelId="{607F87DC-36B4-4081-9DBD-F7BA36FFB2C3}" type="parTrans" cxnId="{220890A3-82FB-416C-919A-9BF67AC13F95}">
      <dgm:prSet/>
      <dgm:spPr/>
      <dgm:t>
        <a:bodyPr/>
        <a:lstStyle/>
        <a:p>
          <a:endParaRPr lang="pt-BR" sz="1600">
            <a:latin typeface="Arial" panose="020B0604020202020204" pitchFamily="34" charset="0"/>
            <a:cs typeface="Arial" panose="020B0604020202020204" pitchFamily="34" charset="0"/>
          </a:endParaRPr>
        </a:p>
      </dgm:t>
    </dgm:pt>
    <dgm:pt modelId="{96E1B0A4-CECF-467F-804A-D461E1E92E54}" type="sibTrans" cxnId="{220890A3-82FB-416C-919A-9BF67AC13F95}">
      <dgm:prSet/>
      <dgm:spPr/>
      <dgm:t>
        <a:bodyPr/>
        <a:lstStyle/>
        <a:p>
          <a:endParaRPr lang="pt-BR" sz="1600">
            <a:latin typeface="Arial" panose="020B0604020202020204" pitchFamily="34" charset="0"/>
            <a:cs typeface="Arial" panose="020B0604020202020204" pitchFamily="34" charset="0"/>
          </a:endParaRPr>
        </a:p>
      </dgm:t>
    </dgm:pt>
    <dgm:pt modelId="{4F1F9ABF-0C6D-444D-B266-990DE6CA2896}">
      <dgm:prSet phldrT="[Texto]" custT="1"/>
      <dgm:spPr/>
      <dgm:t>
        <a:bodyPr/>
        <a:lstStyle/>
        <a:p>
          <a:pPr algn="just"/>
          <a:r>
            <a:rPr lang="pt-BR" sz="1600" dirty="0">
              <a:latin typeface="Arial" panose="020B0604020202020204" pitchFamily="34" charset="0"/>
              <a:cs typeface="Arial" panose="020B0604020202020204" pitchFamily="34" charset="0"/>
            </a:rPr>
            <a:t>Agrupa Bairros </a:t>
          </a:r>
        </a:p>
      </dgm:t>
    </dgm:pt>
    <dgm:pt modelId="{ABEBD78F-6BE4-46E6-A422-EFC967335876}" type="parTrans" cxnId="{53BAB649-BA89-4E05-A12E-53628FBA8D78}">
      <dgm:prSet/>
      <dgm:spPr/>
      <dgm:t>
        <a:bodyPr/>
        <a:lstStyle/>
        <a:p>
          <a:endParaRPr lang="pt-BR" sz="1600">
            <a:latin typeface="Arial" panose="020B0604020202020204" pitchFamily="34" charset="0"/>
            <a:cs typeface="Arial" panose="020B0604020202020204" pitchFamily="34" charset="0"/>
          </a:endParaRPr>
        </a:p>
      </dgm:t>
    </dgm:pt>
    <dgm:pt modelId="{FA519648-0BBD-4D46-A1AA-93EC48ADEB04}" type="sibTrans" cxnId="{53BAB649-BA89-4E05-A12E-53628FBA8D78}">
      <dgm:prSet/>
      <dgm:spPr/>
      <dgm:t>
        <a:bodyPr/>
        <a:lstStyle/>
        <a:p>
          <a:endParaRPr lang="pt-BR" sz="1600">
            <a:latin typeface="Arial" panose="020B0604020202020204" pitchFamily="34" charset="0"/>
            <a:cs typeface="Arial" panose="020B0604020202020204" pitchFamily="34" charset="0"/>
          </a:endParaRPr>
        </a:p>
      </dgm:t>
    </dgm:pt>
    <dgm:pt modelId="{628F7910-DC56-460D-BB49-E9308B96A5D5}">
      <dgm:prSet phldrT="[Texto]" custT="1"/>
      <dgm:spPr/>
      <dgm:t>
        <a:bodyPr/>
        <a:lstStyle/>
        <a:p>
          <a:r>
            <a:rPr lang="pt-BR" sz="1600" b="1">
              <a:latin typeface="Arial" panose="020B0604020202020204" pitchFamily="34" charset="0"/>
              <a:cs typeface="Arial" panose="020B0604020202020204" pitchFamily="34" charset="0"/>
            </a:rPr>
            <a:t>Técnico Municipal</a:t>
          </a:r>
        </a:p>
      </dgm:t>
    </dgm:pt>
    <dgm:pt modelId="{FDDB541E-65AC-4E57-A1A9-67B43D869B2B}" type="parTrans" cxnId="{B4EDC046-B167-44AC-AE58-1A1099A84DA2}">
      <dgm:prSet/>
      <dgm:spPr/>
      <dgm:t>
        <a:bodyPr/>
        <a:lstStyle/>
        <a:p>
          <a:endParaRPr lang="pt-BR" sz="1600">
            <a:latin typeface="Arial" panose="020B0604020202020204" pitchFamily="34" charset="0"/>
            <a:cs typeface="Arial" panose="020B0604020202020204" pitchFamily="34" charset="0"/>
          </a:endParaRPr>
        </a:p>
      </dgm:t>
    </dgm:pt>
    <dgm:pt modelId="{4794465C-67CE-455C-935F-011078EF56DA}" type="sibTrans" cxnId="{B4EDC046-B167-44AC-AE58-1A1099A84DA2}">
      <dgm:prSet/>
      <dgm:spPr/>
      <dgm:t>
        <a:bodyPr/>
        <a:lstStyle/>
        <a:p>
          <a:endParaRPr lang="pt-BR" sz="1600">
            <a:latin typeface="Arial" panose="020B0604020202020204" pitchFamily="34" charset="0"/>
            <a:cs typeface="Arial" panose="020B0604020202020204" pitchFamily="34" charset="0"/>
          </a:endParaRPr>
        </a:p>
      </dgm:t>
    </dgm:pt>
    <dgm:pt modelId="{19DFD5EB-644C-4647-9DE9-AC05B6EAF5C0}">
      <dgm:prSet phldrT="[Texto]" custT="1"/>
      <dgm:spPr/>
      <dgm:t>
        <a:bodyPr/>
        <a:lstStyle/>
        <a:p>
          <a:pPr algn="just"/>
          <a:r>
            <a:rPr lang="pt-BR" sz="1600" dirty="0">
              <a:latin typeface="Arial" panose="020B0604020202020204" pitchFamily="34" charset="0"/>
              <a:cs typeface="Arial" panose="020B0604020202020204" pitchFamily="34" charset="0"/>
            </a:rPr>
            <a:t>Gera Mapas de Acompanhamento</a:t>
          </a:r>
        </a:p>
      </dgm:t>
    </dgm:pt>
    <dgm:pt modelId="{BBBEAC89-18AB-4DF9-9D5C-54A145839811}" type="parTrans" cxnId="{757CDA4F-CE30-45D5-9944-95CA31FF59E8}">
      <dgm:prSet/>
      <dgm:spPr/>
      <dgm:t>
        <a:bodyPr/>
        <a:lstStyle/>
        <a:p>
          <a:endParaRPr lang="pt-BR" sz="1600">
            <a:latin typeface="Arial" panose="020B0604020202020204" pitchFamily="34" charset="0"/>
            <a:cs typeface="Arial" panose="020B0604020202020204" pitchFamily="34" charset="0"/>
          </a:endParaRPr>
        </a:p>
      </dgm:t>
    </dgm:pt>
    <dgm:pt modelId="{C4202A99-DAE0-4DFF-84F4-FEC1DF976059}" type="sibTrans" cxnId="{757CDA4F-CE30-45D5-9944-95CA31FF59E8}">
      <dgm:prSet/>
      <dgm:spPr/>
      <dgm:t>
        <a:bodyPr/>
        <a:lstStyle/>
        <a:p>
          <a:endParaRPr lang="pt-BR" sz="1600">
            <a:latin typeface="Arial" panose="020B0604020202020204" pitchFamily="34" charset="0"/>
            <a:cs typeface="Arial" panose="020B0604020202020204" pitchFamily="34" charset="0"/>
          </a:endParaRPr>
        </a:p>
      </dgm:t>
    </dgm:pt>
    <dgm:pt modelId="{E8EF5FF9-089F-45CE-8F95-43B80646CD63}">
      <dgm:prSet phldrT="[Texto]" custT="1"/>
      <dgm:spPr/>
      <dgm:t>
        <a:bodyPr/>
        <a:lstStyle/>
        <a:p>
          <a:pPr algn="just"/>
          <a:r>
            <a:rPr lang="pt-BR" sz="1600" dirty="0">
              <a:latin typeface="Arial" panose="020B0604020202020204" pitchFamily="34" charset="0"/>
              <a:cs typeface="Arial" panose="020B0604020202020204" pitchFamily="34" charset="0"/>
            </a:rPr>
            <a:t>Registra acompanhamentos</a:t>
          </a:r>
        </a:p>
      </dgm:t>
    </dgm:pt>
    <dgm:pt modelId="{B75B6D64-8BFE-4DC1-81D5-0F4C7995B247}" type="parTrans" cxnId="{EBE8D3C8-CEDA-41AA-81AB-15ACA4BC4B01}">
      <dgm:prSet/>
      <dgm:spPr/>
      <dgm:t>
        <a:bodyPr/>
        <a:lstStyle/>
        <a:p>
          <a:endParaRPr lang="pt-BR" sz="1600">
            <a:latin typeface="Arial" panose="020B0604020202020204" pitchFamily="34" charset="0"/>
            <a:cs typeface="Arial" panose="020B0604020202020204" pitchFamily="34" charset="0"/>
          </a:endParaRPr>
        </a:p>
      </dgm:t>
    </dgm:pt>
    <dgm:pt modelId="{BF5C9B11-7087-4EFB-AE4C-F8E292F04D46}" type="sibTrans" cxnId="{EBE8D3C8-CEDA-41AA-81AB-15ACA4BC4B01}">
      <dgm:prSet/>
      <dgm:spPr/>
      <dgm:t>
        <a:bodyPr/>
        <a:lstStyle/>
        <a:p>
          <a:endParaRPr lang="pt-BR" sz="1600">
            <a:latin typeface="Arial" panose="020B0604020202020204" pitchFamily="34" charset="0"/>
            <a:cs typeface="Arial" panose="020B0604020202020204" pitchFamily="34" charset="0"/>
          </a:endParaRPr>
        </a:p>
      </dgm:t>
    </dgm:pt>
    <dgm:pt modelId="{C637BEE3-300C-443C-979C-789026641E83}">
      <dgm:prSet phldrT="[Texto]" custT="1"/>
      <dgm:spPr/>
      <dgm:t>
        <a:bodyPr/>
        <a:lstStyle/>
        <a:p>
          <a:pPr algn="just"/>
          <a:r>
            <a:rPr lang="pt-BR" sz="1600" dirty="0" smtClean="0">
              <a:latin typeface="Arial" panose="020B0604020202020204" pitchFamily="34" charset="0"/>
              <a:cs typeface="Arial" panose="020B0604020202020204" pitchFamily="34" charset="0"/>
            </a:rPr>
            <a:t>Monitora e avalia o gerenciamento das funcionalidades realizados pelos municípios</a:t>
          </a:r>
          <a:endParaRPr lang="pt-BR" sz="1600" dirty="0">
            <a:latin typeface="Arial" panose="020B0604020202020204" pitchFamily="34" charset="0"/>
            <a:cs typeface="Arial" panose="020B0604020202020204" pitchFamily="34" charset="0"/>
          </a:endParaRPr>
        </a:p>
      </dgm:t>
    </dgm:pt>
    <dgm:pt modelId="{5A8E11DB-4F07-4D54-A21C-173007927237}" type="parTrans" cxnId="{1821C1EB-050B-48FD-9901-379382EB69B4}">
      <dgm:prSet/>
      <dgm:spPr/>
      <dgm:t>
        <a:bodyPr/>
        <a:lstStyle/>
        <a:p>
          <a:endParaRPr lang="pt-BR" sz="1600">
            <a:latin typeface="Arial" panose="020B0604020202020204" pitchFamily="34" charset="0"/>
            <a:cs typeface="Arial" panose="020B0604020202020204" pitchFamily="34" charset="0"/>
          </a:endParaRPr>
        </a:p>
      </dgm:t>
    </dgm:pt>
    <dgm:pt modelId="{6DC7DC40-5F29-4A11-83B7-3A5CC69DDD22}" type="sibTrans" cxnId="{1821C1EB-050B-48FD-9901-379382EB69B4}">
      <dgm:prSet/>
      <dgm:spPr/>
      <dgm:t>
        <a:bodyPr/>
        <a:lstStyle/>
        <a:p>
          <a:endParaRPr lang="pt-BR" sz="1600">
            <a:latin typeface="Arial" panose="020B0604020202020204" pitchFamily="34" charset="0"/>
            <a:cs typeface="Arial" panose="020B0604020202020204" pitchFamily="34" charset="0"/>
          </a:endParaRPr>
        </a:p>
      </dgm:t>
    </dgm:pt>
    <dgm:pt modelId="{FD4A4843-C41A-48FB-82B8-05B4572F4255}">
      <dgm:prSet phldrT="[Texto]" custT="1"/>
      <dgm:spPr/>
      <dgm:t>
        <a:bodyPr/>
        <a:lstStyle/>
        <a:p>
          <a:pPr algn="just"/>
          <a:r>
            <a:rPr lang="pt-BR" sz="1600" dirty="0">
              <a:latin typeface="Arial" panose="020B0604020202020204" pitchFamily="34" charset="0"/>
              <a:cs typeface="Arial" panose="020B0604020202020204" pitchFamily="34" charset="0"/>
            </a:rPr>
            <a:t>Vincula famílias ao EAS </a:t>
          </a:r>
        </a:p>
      </dgm:t>
    </dgm:pt>
    <dgm:pt modelId="{F1598840-FF9D-4AFE-9166-78A1E0E5B070}" type="parTrans" cxnId="{83B90850-82A1-4B0F-A1F5-68222D7127EC}">
      <dgm:prSet/>
      <dgm:spPr/>
      <dgm:t>
        <a:bodyPr/>
        <a:lstStyle/>
        <a:p>
          <a:endParaRPr lang="pt-BR" sz="1600">
            <a:latin typeface="Arial" panose="020B0604020202020204" pitchFamily="34" charset="0"/>
            <a:cs typeface="Arial" panose="020B0604020202020204" pitchFamily="34" charset="0"/>
          </a:endParaRPr>
        </a:p>
      </dgm:t>
    </dgm:pt>
    <dgm:pt modelId="{5D52865F-C482-4E09-B0BA-AACB7EC2DC1F}" type="sibTrans" cxnId="{83B90850-82A1-4B0F-A1F5-68222D7127EC}">
      <dgm:prSet/>
      <dgm:spPr/>
      <dgm:t>
        <a:bodyPr/>
        <a:lstStyle/>
        <a:p>
          <a:endParaRPr lang="pt-BR" sz="1600">
            <a:latin typeface="Arial" panose="020B0604020202020204" pitchFamily="34" charset="0"/>
            <a:cs typeface="Arial" panose="020B0604020202020204" pitchFamily="34" charset="0"/>
          </a:endParaRPr>
        </a:p>
      </dgm:t>
    </dgm:pt>
    <dgm:pt modelId="{7059C4FF-6206-495E-BCFE-2CC69EB34937}">
      <dgm:prSet phldrT="[Texto]" custT="1"/>
      <dgm:spPr/>
      <dgm:t>
        <a:bodyPr/>
        <a:lstStyle/>
        <a:p>
          <a:pPr algn="just"/>
          <a:r>
            <a:rPr lang="pt-BR" sz="1600">
              <a:latin typeface="Arial" panose="020B0604020202020204" pitchFamily="34" charset="0"/>
              <a:cs typeface="Arial" panose="020B0604020202020204" pitchFamily="34" charset="0"/>
            </a:rPr>
            <a:t>Gera Mapas de Acompanhamento </a:t>
          </a:r>
        </a:p>
      </dgm:t>
    </dgm:pt>
    <dgm:pt modelId="{62014FFB-C2DD-4417-ABE7-BEE6E533947D}" type="parTrans" cxnId="{7EDDBF9F-1E2D-4891-BFEF-EA5BB986531E}">
      <dgm:prSet/>
      <dgm:spPr/>
      <dgm:t>
        <a:bodyPr/>
        <a:lstStyle/>
        <a:p>
          <a:endParaRPr lang="pt-BR" sz="1600">
            <a:latin typeface="Arial" panose="020B0604020202020204" pitchFamily="34" charset="0"/>
            <a:cs typeface="Arial" panose="020B0604020202020204" pitchFamily="34" charset="0"/>
          </a:endParaRPr>
        </a:p>
      </dgm:t>
    </dgm:pt>
    <dgm:pt modelId="{1D03A0E0-6D37-415F-8108-9774EBAC64A6}" type="sibTrans" cxnId="{7EDDBF9F-1E2D-4891-BFEF-EA5BB986531E}">
      <dgm:prSet/>
      <dgm:spPr/>
      <dgm:t>
        <a:bodyPr/>
        <a:lstStyle/>
        <a:p>
          <a:endParaRPr lang="pt-BR" sz="1600">
            <a:latin typeface="Arial" panose="020B0604020202020204" pitchFamily="34" charset="0"/>
            <a:cs typeface="Arial" panose="020B0604020202020204" pitchFamily="34" charset="0"/>
          </a:endParaRPr>
        </a:p>
      </dgm:t>
    </dgm:pt>
    <dgm:pt modelId="{7C714823-3466-4F10-BDD8-B7D71302E76C}">
      <dgm:prSet phldrT="[Texto]" custT="1"/>
      <dgm:spPr/>
      <dgm:t>
        <a:bodyPr/>
        <a:lstStyle/>
        <a:p>
          <a:pPr algn="just"/>
          <a:r>
            <a:rPr lang="pt-BR" sz="1600">
              <a:latin typeface="Arial" panose="020B0604020202020204" pitchFamily="34" charset="0"/>
              <a:cs typeface="Arial" panose="020B0604020202020204" pitchFamily="34" charset="0"/>
            </a:rPr>
            <a:t>Registra acompanhamentos</a:t>
          </a:r>
        </a:p>
      </dgm:t>
    </dgm:pt>
    <dgm:pt modelId="{1D02D321-5341-43DB-B159-0E5FAC87D6BF}" type="parTrans" cxnId="{EB222357-1FB0-4061-B78D-7AED6555AC84}">
      <dgm:prSet/>
      <dgm:spPr/>
      <dgm:t>
        <a:bodyPr/>
        <a:lstStyle/>
        <a:p>
          <a:endParaRPr lang="pt-BR" sz="1600">
            <a:latin typeface="Arial" panose="020B0604020202020204" pitchFamily="34" charset="0"/>
            <a:cs typeface="Arial" panose="020B0604020202020204" pitchFamily="34" charset="0"/>
          </a:endParaRPr>
        </a:p>
      </dgm:t>
    </dgm:pt>
    <dgm:pt modelId="{E9A8D3E4-B341-4E39-B694-A26B76F73A28}" type="sibTrans" cxnId="{EB222357-1FB0-4061-B78D-7AED6555AC84}">
      <dgm:prSet/>
      <dgm:spPr/>
      <dgm:t>
        <a:bodyPr/>
        <a:lstStyle/>
        <a:p>
          <a:endParaRPr lang="pt-BR" sz="1600">
            <a:latin typeface="Arial" panose="020B0604020202020204" pitchFamily="34" charset="0"/>
            <a:cs typeface="Arial" panose="020B0604020202020204" pitchFamily="34" charset="0"/>
          </a:endParaRPr>
        </a:p>
      </dgm:t>
    </dgm:pt>
    <dgm:pt modelId="{ABC4B502-F1E3-4036-A874-8A7C2AAF1919}" type="pres">
      <dgm:prSet presAssocID="{C5DFAE76-7ACC-4B14-9EB9-04356022C640}" presName="Name0" presStyleCnt="0">
        <dgm:presLayoutVars>
          <dgm:dir/>
          <dgm:animLvl val="lvl"/>
          <dgm:resizeHandles val="exact"/>
        </dgm:presLayoutVars>
      </dgm:prSet>
      <dgm:spPr/>
      <dgm:t>
        <a:bodyPr/>
        <a:lstStyle/>
        <a:p>
          <a:endParaRPr lang="pt-BR"/>
        </a:p>
      </dgm:t>
    </dgm:pt>
    <dgm:pt modelId="{860402D4-1C36-4816-B7DB-A6DD6BE9E18B}" type="pres">
      <dgm:prSet presAssocID="{ECAACDF4-4052-46B8-8A67-352F5B6AAF62}" presName="composite" presStyleCnt="0"/>
      <dgm:spPr/>
      <dgm:t>
        <a:bodyPr/>
        <a:lstStyle/>
        <a:p>
          <a:endParaRPr lang="pt-BR"/>
        </a:p>
      </dgm:t>
    </dgm:pt>
    <dgm:pt modelId="{1C4AD0C5-E5E4-41DD-B563-F74E0E45CBA7}" type="pres">
      <dgm:prSet presAssocID="{ECAACDF4-4052-46B8-8A67-352F5B6AAF62}" presName="parTx" presStyleLbl="node1" presStyleIdx="0" presStyleCnt="3">
        <dgm:presLayoutVars>
          <dgm:chMax val="0"/>
          <dgm:chPref val="0"/>
          <dgm:bulletEnabled val="1"/>
        </dgm:presLayoutVars>
      </dgm:prSet>
      <dgm:spPr/>
      <dgm:t>
        <a:bodyPr/>
        <a:lstStyle/>
        <a:p>
          <a:endParaRPr lang="pt-BR"/>
        </a:p>
      </dgm:t>
    </dgm:pt>
    <dgm:pt modelId="{04BEB2EC-1CB9-40AD-80ED-DD622D933528}" type="pres">
      <dgm:prSet presAssocID="{ECAACDF4-4052-46B8-8A67-352F5B6AAF62}" presName="desTx" presStyleLbl="revTx" presStyleIdx="0" presStyleCnt="3">
        <dgm:presLayoutVars>
          <dgm:bulletEnabled val="1"/>
        </dgm:presLayoutVars>
      </dgm:prSet>
      <dgm:spPr/>
      <dgm:t>
        <a:bodyPr/>
        <a:lstStyle/>
        <a:p>
          <a:endParaRPr lang="pt-BR"/>
        </a:p>
      </dgm:t>
    </dgm:pt>
    <dgm:pt modelId="{CE138767-1883-4E7D-ABB4-C084B024D356}" type="pres">
      <dgm:prSet presAssocID="{8CC45471-80C0-40B4-ACDE-22DE52874E85}" presName="space" presStyleCnt="0"/>
      <dgm:spPr/>
      <dgm:t>
        <a:bodyPr/>
        <a:lstStyle/>
        <a:p>
          <a:endParaRPr lang="pt-BR"/>
        </a:p>
      </dgm:t>
    </dgm:pt>
    <dgm:pt modelId="{9F7AF0E8-5E4E-49C9-B515-FBB43AE52329}" type="pres">
      <dgm:prSet presAssocID="{31F5289D-23B0-44BA-8DC2-4304A75F11EE}" presName="composite" presStyleCnt="0"/>
      <dgm:spPr/>
      <dgm:t>
        <a:bodyPr/>
        <a:lstStyle/>
        <a:p>
          <a:endParaRPr lang="pt-BR"/>
        </a:p>
      </dgm:t>
    </dgm:pt>
    <dgm:pt modelId="{D5432A42-291C-4C99-9853-A43635766E68}" type="pres">
      <dgm:prSet presAssocID="{31F5289D-23B0-44BA-8DC2-4304A75F11EE}" presName="parTx" presStyleLbl="node1" presStyleIdx="1" presStyleCnt="3">
        <dgm:presLayoutVars>
          <dgm:chMax val="0"/>
          <dgm:chPref val="0"/>
          <dgm:bulletEnabled val="1"/>
        </dgm:presLayoutVars>
      </dgm:prSet>
      <dgm:spPr/>
      <dgm:t>
        <a:bodyPr/>
        <a:lstStyle/>
        <a:p>
          <a:endParaRPr lang="pt-BR"/>
        </a:p>
      </dgm:t>
    </dgm:pt>
    <dgm:pt modelId="{A04DA27E-3DE8-442F-ADD5-E62F1D64E03E}" type="pres">
      <dgm:prSet presAssocID="{31F5289D-23B0-44BA-8DC2-4304A75F11EE}" presName="desTx" presStyleLbl="revTx" presStyleIdx="1" presStyleCnt="3">
        <dgm:presLayoutVars>
          <dgm:bulletEnabled val="1"/>
        </dgm:presLayoutVars>
      </dgm:prSet>
      <dgm:spPr/>
      <dgm:t>
        <a:bodyPr/>
        <a:lstStyle/>
        <a:p>
          <a:endParaRPr lang="pt-BR"/>
        </a:p>
      </dgm:t>
    </dgm:pt>
    <dgm:pt modelId="{5FC5CF11-E797-4E30-BA6A-7C94E4040913}" type="pres">
      <dgm:prSet presAssocID="{9EA1D928-A185-4486-851F-6227F5FCC3F1}" presName="space" presStyleCnt="0"/>
      <dgm:spPr/>
      <dgm:t>
        <a:bodyPr/>
        <a:lstStyle/>
        <a:p>
          <a:endParaRPr lang="pt-BR"/>
        </a:p>
      </dgm:t>
    </dgm:pt>
    <dgm:pt modelId="{34B14FA6-B99E-4140-8C43-7E40EDA371D7}" type="pres">
      <dgm:prSet presAssocID="{628F7910-DC56-460D-BB49-E9308B96A5D5}" presName="composite" presStyleCnt="0"/>
      <dgm:spPr/>
      <dgm:t>
        <a:bodyPr/>
        <a:lstStyle/>
        <a:p>
          <a:endParaRPr lang="pt-BR"/>
        </a:p>
      </dgm:t>
    </dgm:pt>
    <dgm:pt modelId="{5BEE059D-148F-43C4-B111-AD17290C6079}" type="pres">
      <dgm:prSet presAssocID="{628F7910-DC56-460D-BB49-E9308B96A5D5}" presName="parTx" presStyleLbl="node1" presStyleIdx="2" presStyleCnt="3">
        <dgm:presLayoutVars>
          <dgm:chMax val="0"/>
          <dgm:chPref val="0"/>
          <dgm:bulletEnabled val="1"/>
        </dgm:presLayoutVars>
      </dgm:prSet>
      <dgm:spPr/>
      <dgm:t>
        <a:bodyPr/>
        <a:lstStyle/>
        <a:p>
          <a:endParaRPr lang="pt-BR"/>
        </a:p>
      </dgm:t>
    </dgm:pt>
    <dgm:pt modelId="{3E2E7927-37A1-4A47-907D-A69D76424D33}" type="pres">
      <dgm:prSet presAssocID="{628F7910-DC56-460D-BB49-E9308B96A5D5}" presName="desTx" presStyleLbl="revTx" presStyleIdx="2" presStyleCnt="3">
        <dgm:presLayoutVars>
          <dgm:bulletEnabled val="1"/>
        </dgm:presLayoutVars>
      </dgm:prSet>
      <dgm:spPr/>
      <dgm:t>
        <a:bodyPr/>
        <a:lstStyle/>
        <a:p>
          <a:endParaRPr lang="pt-BR"/>
        </a:p>
      </dgm:t>
    </dgm:pt>
  </dgm:ptLst>
  <dgm:cxnLst>
    <dgm:cxn modelId="{062707FC-0CB4-4F29-A286-32DBDAB9372A}" type="presOf" srcId="{ECAACDF4-4052-46B8-8A67-352F5B6AAF62}" destId="{1C4AD0C5-E5E4-41DD-B563-F74E0E45CBA7}" srcOrd="0" destOrd="0" presId="urn:microsoft.com/office/officeart/2005/8/layout/chevron1"/>
    <dgm:cxn modelId="{53BAB649-BA89-4E05-A12E-53628FBA8D78}" srcId="{31F5289D-23B0-44BA-8DC2-4304A75F11EE}" destId="{4F1F9ABF-0C6D-444D-B266-990DE6CA2896}" srcOrd="0" destOrd="0" parTransId="{ABEBD78F-6BE4-46E6-A422-EFC967335876}" sibTransId="{FA519648-0BBD-4D46-A1AA-93EC48ADEB04}"/>
    <dgm:cxn modelId="{1821C1EB-050B-48FD-9901-379382EB69B4}" srcId="{ECAACDF4-4052-46B8-8A67-352F5B6AAF62}" destId="{C637BEE3-300C-443C-979C-789026641E83}" srcOrd="0" destOrd="0" parTransId="{5A8E11DB-4F07-4D54-A21C-173007927237}" sibTransId="{6DC7DC40-5F29-4A11-83B7-3A5CC69DDD22}"/>
    <dgm:cxn modelId="{E4178BD3-E176-40F7-8F0C-4546DF6507F9}" type="presOf" srcId="{7C714823-3466-4F10-BDD8-B7D71302E76C}" destId="{A04DA27E-3DE8-442F-ADD5-E62F1D64E03E}" srcOrd="0" destOrd="4" presId="urn:microsoft.com/office/officeart/2005/8/layout/chevron1"/>
    <dgm:cxn modelId="{BCAC32EE-6E73-469C-949C-9329E2CEE253}" type="presOf" srcId="{628F7910-DC56-460D-BB49-E9308B96A5D5}" destId="{5BEE059D-148F-43C4-B111-AD17290C6079}" srcOrd="0" destOrd="0" presId="urn:microsoft.com/office/officeart/2005/8/layout/chevron1"/>
    <dgm:cxn modelId="{B4EDC046-B167-44AC-AE58-1A1099A84DA2}" srcId="{C5DFAE76-7ACC-4B14-9EB9-04356022C640}" destId="{628F7910-DC56-460D-BB49-E9308B96A5D5}" srcOrd="2" destOrd="0" parTransId="{FDDB541E-65AC-4E57-A1A9-67B43D869B2B}" sibTransId="{4794465C-67CE-455C-935F-011078EF56DA}"/>
    <dgm:cxn modelId="{83B90850-82A1-4B0F-A1F5-68222D7127EC}" srcId="{31F5289D-23B0-44BA-8DC2-4304A75F11EE}" destId="{FD4A4843-C41A-48FB-82B8-05B4572F4255}" srcOrd="2" destOrd="0" parTransId="{F1598840-FF9D-4AFE-9166-78A1E0E5B070}" sibTransId="{5D52865F-C482-4E09-B0BA-AACB7EC2DC1F}"/>
    <dgm:cxn modelId="{F0EB73EB-1DF5-4026-BE57-6747640A4BD3}" type="presOf" srcId="{FD4A4843-C41A-48FB-82B8-05B4572F4255}" destId="{A04DA27E-3DE8-442F-ADD5-E62F1D64E03E}" srcOrd="0" destOrd="2" presId="urn:microsoft.com/office/officeart/2005/8/layout/chevron1"/>
    <dgm:cxn modelId="{9F1F7C24-ECAF-4950-9604-6A3E93DCC8F0}" type="presOf" srcId="{31F5289D-23B0-44BA-8DC2-4304A75F11EE}" destId="{D5432A42-291C-4C99-9853-A43635766E68}" srcOrd="0" destOrd="0" presId="urn:microsoft.com/office/officeart/2005/8/layout/chevron1"/>
    <dgm:cxn modelId="{40C81068-9079-4718-BBE7-1CF3B9D16D3E}" type="presOf" srcId="{C637BEE3-300C-443C-979C-789026641E83}" destId="{04BEB2EC-1CB9-40AD-80ED-DD622D933528}" srcOrd="0" destOrd="0" presId="urn:microsoft.com/office/officeart/2005/8/layout/chevron1"/>
    <dgm:cxn modelId="{48DCE04A-0828-42F4-A8C3-517D578F2EE1}" type="presOf" srcId="{E8EF5FF9-089F-45CE-8F95-43B80646CD63}" destId="{3E2E7927-37A1-4A47-907D-A69D76424D33}" srcOrd="0" destOrd="1" presId="urn:microsoft.com/office/officeart/2005/8/layout/chevron1"/>
    <dgm:cxn modelId="{CF8171B6-6FA6-428B-8C63-A71A9431FABD}" type="presOf" srcId="{0EDA0DC4-7DE6-4E83-8C0C-1B97114BBCAE}" destId="{A04DA27E-3DE8-442F-ADD5-E62F1D64E03E}" srcOrd="0" destOrd="1" presId="urn:microsoft.com/office/officeart/2005/8/layout/chevron1"/>
    <dgm:cxn modelId="{757CDA4F-CE30-45D5-9944-95CA31FF59E8}" srcId="{628F7910-DC56-460D-BB49-E9308B96A5D5}" destId="{19DFD5EB-644C-4647-9DE9-AC05B6EAF5C0}" srcOrd="0" destOrd="0" parTransId="{BBBEAC89-18AB-4DF9-9D5C-54A145839811}" sibTransId="{C4202A99-DAE0-4DFF-84F4-FEC1DF976059}"/>
    <dgm:cxn modelId="{E35CA09B-9FEC-4D79-B100-D957F0AE6366}" type="presOf" srcId="{4F1F9ABF-0C6D-444D-B266-990DE6CA2896}" destId="{A04DA27E-3DE8-442F-ADD5-E62F1D64E03E}" srcOrd="0" destOrd="0" presId="urn:microsoft.com/office/officeart/2005/8/layout/chevron1"/>
    <dgm:cxn modelId="{220890A3-82FB-416C-919A-9BF67AC13F95}" srcId="{31F5289D-23B0-44BA-8DC2-4304A75F11EE}" destId="{0EDA0DC4-7DE6-4E83-8C0C-1B97114BBCAE}" srcOrd="1" destOrd="0" parTransId="{607F87DC-36B4-4081-9DBD-F7BA36FFB2C3}" sibTransId="{96E1B0A4-CECF-467F-804A-D461E1E92E54}"/>
    <dgm:cxn modelId="{EBE8D3C8-CEDA-41AA-81AB-15ACA4BC4B01}" srcId="{628F7910-DC56-460D-BB49-E9308B96A5D5}" destId="{E8EF5FF9-089F-45CE-8F95-43B80646CD63}" srcOrd="1" destOrd="0" parTransId="{B75B6D64-8BFE-4DC1-81D5-0F4C7995B247}" sibTransId="{BF5C9B11-7087-4EFB-AE4C-F8E292F04D46}"/>
    <dgm:cxn modelId="{5D2784C2-8751-486A-BCF8-8FD4123D5DC6}" srcId="{C5DFAE76-7ACC-4B14-9EB9-04356022C640}" destId="{ECAACDF4-4052-46B8-8A67-352F5B6AAF62}" srcOrd="0" destOrd="0" parTransId="{EB88FA7B-35BC-4196-B615-1E348DE4CCBB}" sibTransId="{8CC45471-80C0-40B4-ACDE-22DE52874E85}"/>
    <dgm:cxn modelId="{A7CA6F5F-A005-4FC4-8D0D-091EEE2C1DF4}" type="presOf" srcId="{7059C4FF-6206-495E-BCFE-2CC69EB34937}" destId="{A04DA27E-3DE8-442F-ADD5-E62F1D64E03E}" srcOrd="0" destOrd="3" presId="urn:microsoft.com/office/officeart/2005/8/layout/chevron1"/>
    <dgm:cxn modelId="{4FFA6D39-F93B-4A41-BDD9-FE1806DBDF9A}" type="presOf" srcId="{19DFD5EB-644C-4647-9DE9-AC05B6EAF5C0}" destId="{3E2E7927-37A1-4A47-907D-A69D76424D33}" srcOrd="0" destOrd="0" presId="urn:microsoft.com/office/officeart/2005/8/layout/chevron1"/>
    <dgm:cxn modelId="{EB222357-1FB0-4061-B78D-7AED6555AC84}" srcId="{31F5289D-23B0-44BA-8DC2-4304A75F11EE}" destId="{7C714823-3466-4F10-BDD8-B7D71302E76C}" srcOrd="4" destOrd="0" parTransId="{1D02D321-5341-43DB-B159-0E5FAC87D6BF}" sibTransId="{E9A8D3E4-B341-4E39-B694-A26B76F73A28}"/>
    <dgm:cxn modelId="{7EDDBF9F-1E2D-4891-BFEF-EA5BB986531E}" srcId="{31F5289D-23B0-44BA-8DC2-4304A75F11EE}" destId="{7059C4FF-6206-495E-BCFE-2CC69EB34937}" srcOrd="3" destOrd="0" parTransId="{62014FFB-C2DD-4417-ABE7-BEE6E533947D}" sibTransId="{1D03A0E0-6D37-415F-8108-9774EBAC64A6}"/>
    <dgm:cxn modelId="{F1D407BE-334E-47B8-8561-2F5AC6E83450}" srcId="{C5DFAE76-7ACC-4B14-9EB9-04356022C640}" destId="{31F5289D-23B0-44BA-8DC2-4304A75F11EE}" srcOrd="1" destOrd="0" parTransId="{E2EA5EDB-7506-4E14-B9B8-102EA62FCCD5}" sibTransId="{9EA1D928-A185-4486-851F-6227F5FCC3F1}"/>
    <dgm:cxn modelId="{93545A49-A2F2-4B69-A2E5-D4FB83F154BD}" type="presOf" srcId="{C5DFAE76-7ACC-4B14-9EB9-04356022C640}" destId="{ABC4B502-F1E3-4036-A874-8A7C2AAF1919}" srcOrd="0" destOrd="0" presId="urn:microsoft.com/office/officeart/2005/8/layout/chevron1"/>
    <dgm:cxn modelId="{380C1B05-FD0D-4234-8107-6FF8FEEAA9FF}" type="presParOf" srcId="{ABC4B502-F1E3-4036-A874-8A7C2AAF1919}" destId="{860402D4-1C36-4816-B7DB-A6DD6BE9E18B}" srcOrd="0" destOrd="0" presId="urn:microsoft.com/office/officeart/2005/8/layout/chevron1"/>
    <dgm:cxn modelId="{D6FBE633-60D3-4885-86F8-E4716EADF496}" type="presParOf" srcId="{860402D4-1C36-4816-B7DB-A6DD6BE9E18B}" destId="{1C4AD0C5-E5E4-41DD-B563-F74E0E45CBA7}" srcOrd="0" destOrd="0" presId="urn:microsoft.com/office/officeart/2005/8/layout/chevron1"/>
    <dgm:cxn modelId="{D6C8FEE5-0E80-451B-8104-91DF2C48C019}" type="presParOf" srcId="{860402D4-1C36-4816-B7DB-A6DD6BE9E18B}" destId="{04BEB2EC-1CB9-40AD-80ED-DD622D933528}" srcOrd="1" destOrd="0" presId="urn:microsoft.com/office/officeart/2005/8/layout/chevron1"/>
    <dgm:cxn modelId="{A361A90E-2207-4163-942D-7B87B6492CDE}" type="presParOf" srcId="{ABC4B502-F1E3-4036-A874-8A7C2AAF1919}" destId="{CE138767-1883-4E7D-ABB4-C084B024D356}" srcOrd="1" destOrd="0" presId="urn:microsoft.com/office/officeart/2005/8/layout/chevron1"/>
    <dgm:cxn modelId="{53C1F497-B0D1-41D6-9D39-2864A25155E8}" type="presParOf" srcId="{ABC4B502-F1E3-4036-A874-8A7C2AAF1919}" destId="{9F7AF0E8-5E4E-49C9-B515-FBB43AE52329}" srcOrd="2" destOrd="0" presId="urn:microsoft.com/office/officeart/2005/8/layout/chevron1"/>
    <dgm:cxn modelId="{0B552F96-2857-45A0-9D3A-8BAFBD224550}" type="presParOf" srcId="{9F7AF0E8-5E4E-49C9-B515-FBB43AE52329}" destId="{D5432A42-291C-4C99-9853-A43635766E68}" srcOrd="0" destOrd="0" presId="urn:microsoft.com/office/officeart/2005/8/layout/chevron1"/>
    <dgm:cxn modelId="{39849271-9916-4092-9DB4-39276106ADB1}" type="presParOf" srcId="{9F7AF0E8-5E4E-49C9-B515-FBB43AE52329}" destId="{A04DA27E-3DE8-442F-ADD5-E62F1D64E03E}" srcOrd="1" destOrd="0" presId="urn:microsoft.com/office/officeart/2005/8/layout/chevron1"/>
    <dgm:cxn modelId="{1745CEBD-0292-4D5D-9C3A-4CAC198CD9F5}" type="presParOf" srcId="{ABC4B502-F1E3-4036-A874-8A7C2AAF1919}" destId="{5FC5CF11-E797-4E30-BA6A-7C94E4040913}" srcOrd="3" destOrd="0" presId="urn:microsoft.com/office/officeart/2005/8/layout/chevron1"/>
    <dgm:cxn modelId="{B0F15960-D618-4F36-B35C-EA2342FB78B8}" type="presParOf" srcId="{ABC4B502-F1E3-4036-A874-8A7C2AAF1919}" destId="{34B14FA6-B99E-4140-8C43-7E40EDA371D7}" srcOrd="4" destOrd="0" presId="urn:microsoft.com/office/officeart/2005/8/layout/chevron1"/>
    <dgm:cxn modelId="{14622F9A-3106-4669-BC3B-DD2BAD85BCE6}" type="presParOf" srcId="{34B14FA6-B99E-4140-8C43-7E40EDA371D7}" destId="{5BEE059D-148F-43C4-B111-AD17290C6079}" srcOrd="0" destOrd="0" presId="urn:microsoft.com/office/officeart/2005/8/layout/chevron1"/>
    <dgm:cxn modelId="{59EC260A-A161-4906-A0FA-1F0BF10923AF}" type="presParOf" srcId="{34B14FA6-B99E-4140-8C43-7E40EDA371D7}" destId="{3E2E7927-37A1-4A47-907D-A69D76424D33}" srcOrd="1"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F14CB39-1526-42CE-998E-B7806ED616CB}" type="doc">
      <dgm:prSet loTypeId="urn:microsoft.com/office/officeart/2008/layout/VerticalCurvedList" loCatId="list" qsTypeId="urn:microsoft.com/office/officeart/2005/8/quickstyle/3d1" qsCatId="3D" csTypeId="urn:microsoft.com/office/officeart/2005/8/colors/colorful4" csCatId="colorful" phldr="1"/>
      <dgm:spPr/>
      <dgm:t>
        <a:bodyPr/>
        <a:lstStyle/>
        <a:p>
          <a:endParaRPr lang="pt-BR"/>
        </a:p>
      </dgm:t>
    </dgm:pt>
    <dgm:pt modelId="{D542EB77-4F05-4147-A6F1-C58026CA136C}">
      <dgm:prSet phldrT="[Texto]"/>
      <dgm:spPr/>
      <dgm:t>
        <a:bodyPr/>
        <a:lstStyle/>
        <a:p>
          <a:pPr algn="just"/>
          <a:r>
            <a:rPr lang="pt-BR" dirty="0" smtClean="0">
              <a:solidFill>
                <a:schemeClr val="tx1"/>
              </a:solidFill>
              <a:latin typeface="Arial" panose="020B0604020202020204" pitchFamily="34" charset="0"/>
              <a:cs typeface="Arial" panose="020B0604020202020204" pitchFamily="34" charset="0"/>
            </a:rPr>
            <a:t>Os Gerenciadores são funcionalidades para melhorar algumas informações de navegação no Sistema BFA, facilitando posterior acompanhamento. </a:t>
          </a:r>
        </a:p>
      </dgm:t>
    </dgm:pt>
    <dgm:pt modelId="{782233C5-ADED-4D42-9517-6EAAF78EEC95}" type="parTrans" cxnId="{75479E93-3A79-4CF6-8871-AA70AEDE283C}">
      <dgm:prSet/>
      <dgm:spPr/>
      <dgm:t>
        <a:bodyPr/>
        <a:lstStyle/>
        <a:p>
          <a:pPr algn="just"/>
          <a:endParaRPr lang="pt-BR">
            <a:solidFill>
              <a:schemeClr val="tx1"/>
            </a:solidFill>
            <a:latin typeface="Arial" panose="020B0604020202020204" pitchFamily="34" charset="0"/>
            <a:cs typeface="Arial" panose="020B0604020202020204" pitchFamily="34" charset="0"/>
          </a:endParaRPr>
        </a:p>
      </dgm:t>
    </dgm:pt>
    <dgm:pt modelId="{84196AD5-792D-4AF8-9713-FEB76CD11AA7}" type="sibTrans" cxnId="{75479E93-3A79-4CF6-8871-AA70AEDE283C}">
      <dgm:prSet/>
      <dgm:spPr/>
      <dgm:t>
        <a:bodyPr/>
        <a:lstStyle/>
        <a:p>
          <a:pPr algn="just"/>
          <a:endParaRPr lang="pt-BR">
            <a:solidFill>
              <a:schemeClr val="tx1"/>
            </a:solidFill>
            <a:latin typeface="Arial" panose="020B0604020202020204" pitchFamily="34" charset="0"/>
            <a:cs typeface="Arial" panose="020B0604020202020204" pitchFamily="34" charset="0"/>
          </a:endParaRPr>
        </a:p>
      </dgm:t>
    </dgm:pt>
    <dgm:pt modelId="{97DE81AF-D83F-4C8D-A993-AB29598CAAAF}">
      <dgm:prSet phldrT="[Texto]"/>
      <dgm:spPr/>
      <dgm:t>
        <a:bodyPr/>
        <a:lstStyle/>
        <a:p>
          <a:pPr algn="just"/>
          <a:r>
            <a:rPr lang="pt-BR" dirty="0" smtClean="0">
              <a:solidFill>
                <a:schemeClr val="tx1"/>
              </a:solidFill>
              <a:latin typeface="Arial" panose="020B0604020202020204" pitchFamily="34" charset="0"/>
              <a:cs typeface="Arial" panose="020B0604020202020204" pitchFamily="34" charset="0"/>
            </a:rPr>
            <a:t>Essas funcionalidades do PBF na Saúde no e-Gestor AB são atribuídas aos perfis de Gestor do Programa Municipal. </a:t>
          </a:r>
          <a:endParaRPr lang="pt-BR" dirty="0">
            <a:solidFill>
              <a:schemeClr val="tx1"/>
            </a:solidFill>
            <a:latin typeface="Arial" panose="020B0604020202020204" pitchFamily="34" charset="0"/>
            <a:cs typeface="Arial" panose="020B0604020202020204" pitchFamily="34" charset="0"/>
          </a:endParaRPr>
        </a:p>
      </dgm:t>
    </dgm:pt>
    <dgm:pt modelId="{B49B7FBA-7A02-4624-987D-3526E245622A}" type="parTrans" cxnId="{F821E76B-F48B-4497-A094-262E3B6C1236}">
      <dgm:prSet/>
      <dgm:spPr/>
      <dgm:t>
        <a:bodyPr/>
        <a:lstStyle/>
        <a:p>
          <a:pPr algn="just"/>
          <a:endParaRPr lang="pt-BR">
            <a:solidFill>
              <a:schemeClr val="tx1"/>
            </a:solidFill>
            <a:latin typeface="Arial" panose="020B0604020202020204" pitchFamily="34" charset="0"/>
            <a:cs typeface="Arial" panose="020B0604020202020204" pitchFamily="34" charset="0"/>
          </a:endParaRPr>
        </a:p>
      </dgm:t>
    </dgm:pt>
    <dgm:pt modelId="{AF7A2087-670D-4C5C-8F1B-F8A11F4A60E4}" type="sibTrans" cxnId="{F821E76B-F48B-4497-A094-262E3B6C1236}">
      <dgm:prSet/>
      <dgm:spPr/>
      <dgm:t>
        <a:bodyPr/>
        <a:lstStyle/>
        <a:p>
          <a:pPr algn="just"/>
          <a:endParaRPr lang="pt-BR">
            <a:solidFill>
              <a:schemeClr val="tx1"/>
            </a:solidFill>
            <a:latin typeface="Arial" panose="020B0604020202020204" pitchFamily="34" charset="0"/>
            <a:cs typeface="Arial" panose="020B0604020202020204" pitchFamily="34" charset="0"/>
          </a:endParaRPr>
        </a:p>
      </dgm:t>
    </dgm:pt>
    <dgm:pt modelId="{E4096644-5C0C-4662-BA46-316D39B796ED}" type="pres">
      <dgm:prSet presAssocID="{9F14CB39-1526-42CE-998E-B7806ED616CB}" presName="Name0" presStyleCnt="0">
        <dgm:presLayoutVars>
          <dgm:chMax val="7"/>
          <dgm:chPref val="7"/>
          <dgm:dir/>
        </dgm:presLayoutVars>
      </dgm:prSet>
      <dgm:spPr/>
      <dgm:t>
        <a:bodyPr/>
        <a:lstStyle/>
        <a:p>
          <a:endParaRPr lang="pt-BR"/>
        </a:p>
      </dgm:t>
    </dgm:pt>
    <dgm:pt modelId="{AE865FF1-891D-4EE4-8299-E126BB23870A}" type="pres">
      <dgm:prSet presAssocID="{9F14CB39-1526-42CE-998E-B7806ED616CB}" presName="Name1" presStyleCnt="0"/>
      <dgm:spPr/>
    </dgm:pt>
    <dgm:pt modelId="{A3510C44-97C7-4B79-826B-03136D88184C}" type="pres">
      <dgm:prSet presAssocID="{9F14CB39-1526-42CE-998E-B7806ED616CB}" presName="cycle" presStyleCnt="0"/>
      <dgm:spPr/>
    </dgm:pt>
    <dgm:pt modelId="{7D48EDFC-3340-45E9-B4AE-ED26FA2EEF1B}" type="pres">
      <dgm:prSet presAssocID="{9F14CB39-1526-42CE-998E-B7806ED616CB}" presName="srcNode" presStyleLbl="node1" presStyleIdx="0" presStyleCnt="2"/>
      <dgm:spPr/>
    </dgm:pt>
    <dgm:pt modelId="{83084042-0DDD-4215-B88A-FE6D72C56DA2}" type="pres">
      <dgm:prSet presAssocID="{9F14CB39-1526-42CE-998E-B7806ED616CB}" presName="conn" presStyleLbl="parChTrans1D2" presStyleIdx="0" presStyleCnt="1"/>
      <dgm:spPr/>
      <dgm:t>
        <a:bodyPr/>
        <a:lstStyle/>
        <a:p>
          <a:endParaRPr lang="pt-BR"/>
        </a:p>
      </dgm:t>
    </dgm:pt>
    <dgm:pt modelId="{9B1A1CC4-AC86-4292-BBD3-870AD2C27549}" type="pres">
      <dgm:prSet presAssocID="{9F14CB39-1526-42CE-998E-B7806ED616CB}" presName="extraNode" presStyleLbl="node1" presStyleIdx="0" presStyleCnt="2"/>
      <dgm:spPr/>
    </dgm:pt>
    <dgm:pt modelId="{9A7F2B4D-3E5B-487A-8F1E-160AFB654A2E}" type="pres">
      <dgm:prSet presAssocID="{9F14CB39-1526-42CE-998E-B7806ED616CB}" presName="dstNode" presStyleLbl="node1" presStyleIdx="0" presStyleCnt="2"/>
      <dgm:spPr/>
    </dgm:pt>
    <dgm:pt modelId="{791F8B0C-C5DF-4827-9EA8-769246BE30F4}" type="pres">
      <dgm:prSet presAssocID="{D542EB77-4F05-4147-A6F1-C58026CA136C}" presName="text_1" presStyleLbl="node1" presStyleIdx="0" presStyleCnt="2">
        <dgm:presLayoutVars>
          <dgm:bulletEnabled val="1"/>
        </dgm:presLayoutVars>
      </dgm:prSet>
      <dgm:spPr/>
      <dgm:t>
        <a:bodyPr/>
        <a:lstStyle/>
        <a:p>
          <a:endParaRPr lang="pt-BR"/>
        </a:p>
      </dgm:t>
    </dgm:pt>
    <dgm:pt modelId="{8E293AE8-655A-4337-9BBD-ABE12B18733A}" type="pres">
      <dgm:prSet presAssocID="{D542EB77-4F05-4147-A6F1-C58026CA136C}" presName="accent_1" presStyleCnt="0"/>
      <dgm:spPr/>
    </dgm:pt>
    <dgm:pt modelId="{D2E42664-CE46-4D4E-9534-B501052C374C}" type="pres">
      <dgm:prSet presAssocID="{D542EB77-4F05-4147-A6F1-C58026CA136C}" presName="accentRepeatNode" presStyleLbl="solidFgAcc1" presStyleIdx="0" presStyleCnt="2" custScaleX="82074" custScaleY="82074"/>
      <dgm:spPr/>
    </dgm:pt>
    <dgm:pt modelId="{5B2B9491-0C6C-4D6B-847C-5461FE055F51}" type="pres">
      <dgm:prSet presAssocID="{97DE81AF-D83F-4C8D-A993-AB29598CAAAF}" presName="text_2" presStyleLbl="node1" presStyleIdx="1" presStyleCnt="2">
        <dgm:presLayoutVars>
          <dgm:bulletEnabled val="1"/>
        </dgm:presLayoutVars>
      </dgm:prSet>
      <dgm:spPr/>
      <dgm:t>
        <a:bodyPr/>
        <a:lstStyle/>
        <a:p>
          <a:endParaRPr lang="pt-BR"/>
        </a:p>
      </dgm:t>
    </dgm:pt>
    <dgm:pt modelId="{1BD4B406-A62B-4EDC-902E-A48350FD18EB}" type="pres">
      <dgm:prSet presAssocID="{97DE81AF-D83F-4C8D-A993-AB29598CAAAF}" presName="accent_2" presStyleCnt="0"/>
      <dgm:spPr/>
    </dgm:pt>
    <dgm:pt modelId="{2A780221-F062-4102-A8F6-0C8ABCFAC6CB}" type="pres">
      <dgm:prSet presAssocID="{97DE81AF-D83F-4C8D-A993-AB29598CAAAF}" presName="accentRepeatNode" presStyleLbl="solidFgAcc1" presStyleIdx="1" presStyleCnt="2" custScaleX="82100" custScaleY="82074"/>
      <dgm:spPr/>
    </dgm:pt>
  </dgm:ptLst>
  <dgm:cxnLst>
    <dgm:cxn modelId="{5E4A5FAD-55FC-4A6A-A60E-57FBA344CF1E}" type="presOf" srcId="{D542EB77-4F05-4147-A6F1-C58026CA136C}" destId="{791F8B0C-C5DF-4827-9EA8-769246BE30F4}" srcOrd="0" destOrd="0" presId="urn:microsoft.com/office/officeart/2008/layout/VerticalCurvedList"/>
    <dgm:cxn modelId="{F4900104-252F-4955-93C1-81340BA9483E}" type="presOf" srcId="{9F14CB39-1526-42CE-998E-B7806ED616CB}" destId="{E4096644-5C0C-4662-BA46-316D39B796ED}" srcOrd="0" destOrd="0" presId="urn:microsoft.com/office/officeart/2008/layout/VerticalCurvedList"/>
    <dgm:cxn modelId="{D41AC5BF-D2EC-4810-BA60-2091DC25C1F5}" type="presOf" srcId="{97DE81AF-D83F-4C8D-A993-AB29598CAAAF}" destId="{5B2B9491-0C6C-4D6B-847C-5461FE055F51}" srcOrd="0" destOrd="0" presId="urn:microsoft.com/office/officeart/2008/layout/VerticalCurvedList"/>
    <dgm:cxn modelId="{F821E76B-F48B-4497-A094-262E3B6C1236}" srcId="{9F14CB39-1526-42CE-998E-B7806ED616CB}" destId="{97DE81AF-D83F-4C8D-A993-AB29598CAAAF}" srcOrd="1" destOrd="0" parTransId="{B49B7FBA-7A02-4624-987D-3526E245622A}" sibTransId="{AF7A2087-670D-4C5C-8F1B-F8A11F4A60E4}"/>
    <dgm:cxn modelId="{54DEF231-4A37-455C-B6BD-B8F5EA5AA691}" type="presOf" srcId="{84196AD5-792D-4AF8-9713-FEB76CD11AA7}" destId="{83084042-0DDD-4215-B88A-FE6D72C56DA2}" srcOrd="0" destOrd="0" presId="urn:microsoft.com/office/officeart/2008/layout/VerticalCurvedList"/>
    <dgm:cxn modelId="{75479E93-3A79-4CF6-8871-AA70AEDE283C}" srcId="{9F14CB39-1526-42CE-998E-B7806ED616CB}" destId="{D542EB77-4F05-4147-A6F1-C58026CA136C}" srcOrd="0" destOrd="0" parTransId="{782233C5-ADED-4D42-9517-6EAAF78EEC95}" sibTransId="{84196AD5-792D-4AF8-9713-FEB76CD11AA7}"/>
    <dgm:cxn modelId="{7FC89F8B-90CB-47AF-BCF9-B435C96F5708}" type="presParOf" srcId="{E4096644-5C0C-4662-BA46-316D39B796ED}" destId="{AE865FF1-891D-4EE4-8299-E126BB23870A}" srcOrd="0" destOrd="0" presId="urn:microsoft.com/office/officeart/2008/layout/VerticalCurvedList"/>
    <dgm:cxn modelId="{C0B9A397-7815-4D45-8401-2ABE19843BF2}" type="presParOf" srcId="{AE865FF1-891D-4EE4-8299-E126BB23870A}" destId="{A3510C44-97C7-4B79-826B-03136D88184C}" srcOrd="0" destOrd="0" presId="urn:microsoft.com/office/officeart/2008/layout/VerticalCurvedList"/>
    <dgm:cxn modelId="{05408AB6-3372-435E-934D-84A81C55BB4F}" type="presParOf" srcId="{A3510C44-97C7-4B79-826B-03136D88184C}" destId="{7D48EDFC-3340-45E9-B4AE-ED26FA2EEF1B}" srcOrd="0" destOrd="0" presId="urn:microsoft.com/office/officeart/2008/layout/VerticalCurvedList"/>
    <dgm:cxn modelId="{3BD76167-D209-491A-944C-267CFB80111E}" type="presParOf" srcId="{A3510C44-97C7-4B79-826B-03136D88184C}" destId="{83084042-0DDD-4215-B88A-FE6D72C56DA2}" srcOrd="1" destOrd="0" presId="urn:microsoft.com/office/officeart/2008/layout/VerticalCurvedList"/>
    <dgm:cxn modelId="{D14D98BE-4AB4-475A-BC8C-2A87544933DB}" type="presParOf" srcId="{A3510C44-97C7-4B79-826B-03136D88184C}" destId="{9B1A1CC4-AC86-4292-BBD3-870AD2C27549}" srcOrd="2" destOrd="0" presId="urn:microsoft.com/office/officeart/2008/layout/VerticalCurvedList"/>
    <dgm:cxn modelId="{B8D04EA1-2E75-44DE-B9A2-36FE91C84BC9}" type="presParOf" srcId="{A3510C44-97C7-4B79-826B-03136D88184C}" destId="{9A7F2B4D-3E5B-487A-8F1E-160AFB654A2E}" srcOrd="3" destOrd="0" presId="urn:microsoft.com/office/officeart/2008/layout/VerticalCurvedList"/>
    <dgm:cxn modelId="{7E5FE968-7FA0-402D-805E-B2DE95234AD5}" type="presParOf" srcId="{AE865FF1-891D-4EE4-8299-E126BB23870A}" destId="{791F8B0C-C5DF-4827-9EA8-769246BE30F4}" srcOrd="1" destOrd="0" presId="urn:microsoft.com/office/officeart/2008/layout/VerticalCurvedList"/>
    <dgm:cxn modelId="{CBD4F277-DAE4-485E-B4C2-1FBD5341F8E3}" type="presParOf" srcId="{AE865FF1-891D-4EE4-8299-E126BB23870A}" destId="{8E293AE8-655A-4337-9BBD-ABE12B18733A}" srcOrd="2" destOrd="0" presId="urn:microsoft.com/office/officeart/2008/layout/VerticalCurvedList"/>
    <dgm:cxn modelId="{1C8412E0-6E6A-4ABA-9580-C49B40F0025A}" type="presParOf" srcId="{8E293AE8-655A-4337-9BBD-ABE12B18733A}" destId="{D2E42664-CE46-4D4E-9534-B501052C374C}" srcOrd="0" destOrd="0" presId="urn:microsoft.com/office/officeart/2008/layout/VerticalCurvedList"/>
    <dgm:cxn modelId="{D41C09A7-E994-4EB9-8957-E5A01A192E35}" type="presParOf" srcId="{AE865FF1-891D-4EE4-8299-E126BB23870A}" destId="{5B2B9491-0C6C-4D6B-847C-5461FE055F51}" srcOrd="3" destOrd="0" presId="urn:microsoft.com/office/officeart/2008/layout/VerticalCurvedList"/>
    <dgm:cxn modelId="{EF0058B4-60E1-4E65-871C-A6C97792343D}" type="presParOf" srcId="{AE865FF1-891D-4EE4-8299-E126BB23870A}" destId="{1BD4B406-A62B-4EDC-902E-A48350FD18EB}" srcOrd="4" destOrd="0" presId="urn:microsoft.com/office/officeart/2008/layout/VerticalCurvedList"/>
    <dgm:cxn modelId="{B4644AD3-D04C-4691-9864-AFE7DE28E943}" type="presParOf" srcId="{1BD4B406-A62B-4EDC-902E-A48350FD18EB}" destId="{2A780221-F062-4102-A8F6-0C8ABCFAC6CB}"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A29C700B-95D6-4EB4-BD08-FAB9BFC55271}" type="doc">
      <dgm:prSet loTypeId="urn:microsoft.com/office/officeart/2008/layout/BendingPictureCaptionList" loCatId="picture" qsTypeId="urn:microsoft.com/office/officeart/2005/8/quickstyle/simple2" qsCatId="simple" csTypeId="urn:microsoft.com/office/officeart/2005/8/colors/accent3_2" csCatId="accent3" phldr="1"/>
      <dgm:spPr/>
      <dgm:t>
        <a:bodyPr/>
        <a:lstStyle/>
        <a:p>
          <a:endParaRPr lang="pt-BR"/>
        </a:p>
      </dgm:t>
    </dgm:pt>
    <dgm:pt modelId="{864EBAD2-9385-4D08-9205-F7C33719E622}">
      <dgm:prSet phldrT="[Texto]"/>
      <dgm:spPr/>
      <dgm:t>
        <a:bodyPr/>
        <a:lstStyle/>
        <a:p>
          <a:pPr algn="ctr">
            <a:lnSpc>
              <a:spcPct val="100000"/>
            </a:lnSpc>
          </a:pPr>
          <a:r>
            <a:rPr lang="pt-BR" b="1" dirty="0" smtClean="0">
              <a:latin typeface="Arial" panose="020B0604020202020204" pitchFamily="34" charset="0"/>
              <a:cs typeface="Arial" panose="020B0604020202020204" pitchFamily="34" charset="0"/>
            </a:rPr>
            <a:t>Agrupamento de Bairros </a:t>
          </a:r>
          <a:endParaRPr lang="pt-BR" b="1" dirty="0">
            <a:latin typeface="Arial" panose="020B0604020202020204" pitchFamily="34" charset="0"/>
            <a:cs typeface="Arial" panose="020B0604020202020204" pitchFamily="34" charset="0"/>
          </a:endParaRPr>
        </a:p>
      </dgm:t>
    </dgm:pt>
    <dgm:pt modelId="{159E4150-FF12-4A9E-BC27-0FD044ACED99}" type="parTrans" cxnId="{13D86F02-9C96-4D29-AF25-485BD735020E}">
      <dgm:prSet/>
      <dgm:spPr/>
      <dgm:t>
        <a:bodyPr/>
        <a:lstStyle/>
        <a:p>
          <a:pPr algn="ctr">
            <a:lnSpc>
              <a:spcPct val="100000"/>
            </a:lnSpc>
          </a:pPr>
          <a:endParaRPr lang="pt-BR" b="1">
            <a:latin typeface="Arial" panose="020B0604020202020204" pitchFamily="34" charset="0"/>
            <a:cs typeface="Arial" panose="020B0604020202020204" pitchFamily="34" charset="0"/>
          </a:endParaRPr>
        </a:p>
      </dgm:t>
    </dgm:pt>
    <dgm:pt modelId="{836DB97C-D2CC-4026-8D9C-111D4947DEBE}" type="sibTrans" cxnId="{13D86F02-9C96-4D29-AF25-485BD735020E}">
      <dgm:prSet/>
      <dgm:spPr/>
      <dgm:t>
        <a:bodyPr/>
        <a:lstStyle/>
        <a:p>
          <a:pPr algn="ctr">
            <a:lnSpc>
              <a:spcPct val="100000"/>
            </a:lnSpc>
          </a:pPr>
          <a:endParaRPr lang="pt-BR" b="1">
            <a:latin typeface="Arial" panose="020B0604020202020204" pitchFamily="34" charset="0"/>
            <a:cs typeface="Arial" panose="020B0604020202020204" pitchFamily="34" charset="0"/>
          </a:endParaRPr>
        </a:p>
      </dgm:t>
    </dgm:pt>
    <dgm:pt modelId="{5F4849F7-9DA0-4C10-BAEE-02781BD64F82}">
      <dgm:prSet phldrT="[Texto]"/>
      <dgm:spPr/>
      <dgm:t>
        <a:bodyPr/>
        <a:lstStyle/>
        <a:p>
          <a:pPr algn="ctr">
            <a:lnSpc>
              <a:spcPct val="100000"/>
            </a:lnSpc>
          </a:pPr>
          <a:r>
            <a:rPr lang="pt-BR" b="1" dirty="0" smtClean="0">
              <a:latin typeface="Arial" panose="020B0604020202020204" pitchFamily="34" charset="0"/>
              <a:cs typeface="Arial" panose="020B0604020202020204" pitchFamily="34" charset="0"/>
            </a:rPr>
            <a:t>Gerenciamento dos Estabelecimentos de Atenção à Saúde </a:t>
          </a:r>
          <a:endParaRPr lang="pt-BR" b="1" dirty="0">
            <a:latin typeface="Arial" panose="020B0604020202020204" pitchFamily="34" charset="0"/>
            <a:cs typeface="Arial" panose="020B0604020202020204" pitchFamily="34" charset="0"/>
          </a:endParaRPr>
        </a:p>
      </dgm:t>
    </dgm:pt>
    <dgm:pt modelId="{FC0BE2B8-A9B1-4A65-8110-42498D7AC25B}" type="parTrans" cxnId="{DD6E113F-E044-41F0-B833-0E97F035FC80}">
      <dgm:prSet/>
      <dgm:spPr/>
      <dgm:t>
        <a:bodyPr/>
        <a:lstStyle/>
        <a:p>
          <a:pPr algn="ctr">
            <a:lnSpc>
              <a:spcPct val="100000"/>
            </a:lnSpc>
          </a:pPr>
          <a:endParaRPr lang="pt-BR" b="1">
            <a:latin typeface="Arial" panose="020B0604020202020204" pitchFamily="34" charset="0"/>
            <a:cs typeface="Arial" panose="020B0604020202020204" pitchFamily="34" charset="0"/>
          </a:endParaRPr>
        </a:p>
      </dgm:t>
    </dgm:pt>
    <dgm:pt modelId="{EC148E10-86D5-47DC-970D-50FC0D2B2B83}" type="sibTrans" cxnId="{DD6E113F-E044-41F0-B833-0E97F035FC80}">
      <dgm:prSet/>
      <dgm:spPr/>
      <dgm:t>
        <a:bodyPr/>
        <a:lstStyle/>
        <a:p>
          <a:pPr algn="ctr">
            <a:lnSpc>
              <a:spcPct val="100000"/>
            </a:lnSpc>
          </a:pPr>
          <a:endParaRPr lang="pt-BR" b="1">
            <a:latin typeface="Arial" panose="020B0604020202020204" pitchFamily="34" charset="0"/>
            <a:cs typeface="Arial" panose="020B0604020202020204" pitchFamily="34" charset="0"/>
          </a:endParaRPr>
        </a:p>
      </dgm:t>
    </dgm:pt>
    <dgm:pt modelId="{585D5415-4495-4BDD-A644-EA3E14A2EA19}">
      <dgm:prSet phldrT="[Texto]"/>
      <dgm:spPr/>
      <dgm:t>
        <a:bodyPr/>
        <a:lstStyle/>
        <a:p>
          <a:pPr algn="ctr">
            <a:lnSpc>
              <a:spcPct val="100000"/>
            </a:lnSpc>
          </a:pPr>
          <a:r>
            <a:rPr lang="pt-BR" b="1" dirty="0" smtClean="0">
              <a:latin typeface="Arial" panose="020B0604020202020204" pitchFamily="34" charset="0"/>
              <a:cs typeface="Arial" panose="020B0604020202020204" pitchFamily="34" charset="0"/>
            </a:rPr>
            <a:t>Vinculação de Famílias</a:t>
          </a:r>
          <a:endParaRPr lang="pt-BR" b="1" dirty="0">
            <a:latin typeface="Arial" panose="020B0604020202020204" pitchFamily="34" charset="0"/>
            <a:cs typeface="Arial" panose="020B0604020202020204" pitchFamily="34" charset="0"/>
          </a:endParaRPr>
        </a:p>
      </dgm:t>
    </dgm:pt>
    <dgm:pt modelId="{49B98AF7-2E01-458F-B897-881D4D2176C7}" type="parTrans" cxnId="{C348D5D4-CDAD-40C5-834B-5287BCFF8F01}">
      <dgm:prSet/>
      <dgm:spPr/>
      <dgm:t>
        <a:bodyPr/>
        <a:lstStyle/>
        <a:p>
          <a:pPr algn="ctr">
            <a:lnSpc>
              <a:spcPct val="100000"/>
            </a:lnSpc>
          </a:pPr>
          <a:endParaRPr lang="pt-BR" b="1">
            <a:latin typeface="Arial" panose="020B0604020202020204" pitchFamily="34" charset="0"/>
            <a:cs typeface="Arial" panose="020B0604020202020204" pitchFamily="34" charset="0"/>
          </a:endParaRPr>
        </a:p>
      </dgm:t>
    </dgm:pt>
    <dgm:pt modelId="{BEC96B9B-F926-4DA1-9E6F-0070E3F06B13}" type="sibTrans" cxnId="{C348D5D4-CDAD-40C5-834B-5287BCFF8F01}">
      <dgm:prSet/>
      <dgm:spPr/>
      <dgm:t>
        <a:bodyPr/>
        <a:lstStyle/>
        <a:p>
          <a:pPr algn="ctr">
            <a:lnSpc>
              <a:spcPct val="100000"/>
            </a:lnSpc>
          </a:pPr>
          <a:endParaRPr lang="pt-BR" b="1">
            <a:latin typeface="Arial" panose="020B0604020202020204" pitchFamily="34" charset="0"/>
            <a:cs typeface="Arial" panose="020B0604020202020204" pitchFamily="34" charset="0"/>
          </a:endParaRPr>
        </a:p>
      </dgm:t>
    </dgm:pt>
    <dgm:pt modelId="{F70533D4-9F8A-4642-A36B-21AF618D64C2}">
      <dgm:prSet phldrT="[Texto]"/>
      <dgm:spPr/>
      <dgm:t>
        <a:bodyPr/>
        <a:lstStyle/>
        <a:p>
          <a:pPr algn="ctr">
            <a:lnSpc>
              <a:spcPct val="100000"/>
            </a:lnSpc>
          </a:pPr>
          <a:r>
            <a:rPr lang="pt-BR" b="1" dirty="0" smtClean="0">
              <a:latin typeface="Arial" panose="020B0604020202020204" pitchFamily="34" charset="0"/>
              <a:cs typeface="Arial" panose="020B0604020202020204" pitchFamily="34" charset="0"/>
            </a:rPr>
            <a:t>Geração de Mapas de Acompanhamento</a:t>
          </a:r>
          <a:endParaRPr lang="pt-BR" b="1" dirty="0">
            <a:latin typeface="Arial" panose="020B0604020202020204" pitchFamily="34" charset="0"/>
            <a:cs typeface="Arial" panose="020B0604020202020204" pitchFamily="34" charset="0"/>
          </a:endParaRPr>
        </a:p>
      </dgm:t>
    </dgm:pt>
    <dgm:pt modelId="{98308631-C8A1-472C-8F8E-9F6FDCC37FDC}" type="parTrans" cxnId="{96F8CE85-8E9F-4164-8F0E-48E20D2FADF5}">
      <dgm:prSet/>
      <dgm:spPr/>
      <dgm:t>
        <a:bodyPr/>
        <a:lstStyle/>
        <a:p>
          <a:pPr algn="ctr">
            <a:lnSpc>
              <a:spcPct val="100000"/>
            </a:lnSpc>
          </a:pPr>
          <a:endParaRPr lang="pt-BR" b="1">
            <a:latin typeface="Arial" panose="020B0604020202020204" pitchFamily="34" charset="0"/>
            <a:cs typeface="Arial" panose="020B0604020202020204" pitchFamily="34" charset="0"/>
          </a:endParaRPr>
        </a:p>
      </dgm:t>
    </dgm:pt>
    <dgm:pt modelId="{C97376A7-8B8B-41F1-A6D7-0F92E677F16B}" type="sibTrans" cxnId="{96F8CE85-8E9F-4164-8F0E-48E20D2FADF5}">
      <dgm:prSet/>
      <dgm:spPr/>
      <dgm:t>
        <a:bodyPr/>
        <a:lstStyle/>
        <a:p>
          <a:pPr algn="ctr">
            <a:lnSpc>
              <a:spcPct val="100000"/>
            </a:lnSpc>
          </a:pPr>
          <a:endParaRPr lang="pt-BR" b="1">
            <a:latin typeface="Arial" panose="020B0604020202020204" pitchFamily="34" charset="0"/>
            <a:cs typeface="Arial" panose="020B0604020202020204" pitchFamily="34" charset="0"/>
          </a:endParaRPr>
        </a:p>
      </dgm:t>
    </dgm:pt>
    <dgm:pt modelId="{87F56A17-77D9-4F11-BE23-B3C89C2DC027}">
      <dgm:prSet phldrT="[Texto]"/>
      <dgm:spPr/>
      <dgm:t>
        <a:bodyPr/>
        <a:lstStyle/>
        <a:p>
          <a:pPr algn="ctr">
            <a:lnSpc>
              <a:spcPct val="100000"/>
            </a:lnSpc>
          </a:pPr>
          <a:r>
            <a:rPr lang="pt-BR" b="1" dirty="0" smtClean="0">
              <a:latin typeface="Arial" panose="020B0604020202020204" pitchFamily="34" charset="0"/>
              <a:cs typeface="Arial" panose="020B0604020202020204" pitchFamily="34" charset="0"/>
            </a:rPr>
            <a:t>Registro de Acompanhamentos</a:t>
          </a:r>
          <a:endParaRPr lang="pt-BR" b="1" dirty="0">
            <a:latin typeface="Arial" panose="020B0604020202020204" pitchFamily="34" charset="0"/>
            <a:cs typeface="Arial" panose="020B0604020202020204" pitchFamily="34" charset="0"/>
          </a:endParaRPr>
        </a:p>
      </dgm:t>
    </dgm:pt>
    <dgm:pt modelId="{8B62D3FB-CC88-4941-9DCD-2413DEBB74E2}" type="parTrans" cxnId="{7175943B-4B7F-425C-93BF-B835A26A579E}">
      <dgm:prSet/>
      <dgm:spPr/>
      <dgm:t>
        <a:bodyPr/>
        <a:lstStyle/>
        <a:p>
          <a:pPr algn="ctr">
            <a:lnSpc>
              <a:spcPct val="100000"/>
            </a:lnSpc>
          </a:pPr>
          <a:endParaRPr lang="pt-BR" b="1">
            <a:latin typeface="Arial" panose="020B0604020202020204" pitchFamily="34" charset="0"/>
            <a:cs typeface="Arial" panose="020B0604020202020204" pitchFamily="34" charset="0"/>
          </a:endParaRPr>
        </a:p>
      </dgm:t>
    </dgm:pt>
    <dgm:pt modelId="{53D4ACF0-0709-4F0A-BB06-BD9F20DE3492}" type="sibTrans" cxnId="{7175943B-4B7F-425C-93BF-B835A26A579E}">
      <dgm:prSet/>
      <dgm:spPr/>
      <dgm:t>
        <a:bodyPr/>
        <a:lstStyle/>
        <a:p>
          <a:pPr algn="ctr">
            <a:lnSpc>
              <a:spcPct val="100000"/>
            </a:lnSpc>
          </a:pPr>
          <a:endParaRPr lang="pt-BR" b="1">
            <a:latin typeface="Arial" panose="020B0604020202020204" pitchFamily="34" charset="0"/>
            <a:cs typeface="Arial" panose="020B0604020202020204" pitchFamily="34" charset="0"/>
          </a:endParaRPr>
        </a:p>
      </dgm:t>
    </dgm:pt>
    <dgm:pt modelId="{44B70DFB-4CC2-4F53-B039-A5A3EE8401C5}">
      <dgm:prSet phldrT="[Texto]"/>
      <dgm:spPr/>
      <dgm:t>
        <a:bodyPr/>
        <a:lstStyle/>
        <a:p>
          <a:pPr algn="ctr">
            <a:lnSpc>
              <a:spcPct val="100000"/>
            </a:lnSpc>
          </a:pPr>
          <a:r>
            <a:rPr lang="pt-BR" b="1" dirty="0" smtClean="0">
              <a:latin typeface="Arial" panose="020B0604020202020204" pitchFamily="34" charset="0"/>
              <a:cs typeface="Arial" panose="020B0604020202020204" pitchFamily="34" charset="0"/>
            </a:rPr>
            <a:t>Geração de Relatórios</a:t>
          </a:r>
        </a:p>
      </dgm:t>
    </dgm:pt>
    <dgm:pt modelId="{1869C9F6-FF31-4A9A-9CCA-333DEDF2127A}" type="parTrans" cxnId="{7126EDC7-7A93-4D6E-90FD-70A790517A51}">
      <dgm:prSet/>
      <dgm:spPr/>
      <dgm:t>
        <a:bodyPr/>
        <a:lstStyle/>
        <a:p>
          <a:pPr algn="ctr">
            <a:lnSpc>
              <a:spcPct val="100000"/>
            </a:lnSpc>
          </a:pPr>
          <a:endParaRPr lang="pt-BR" b="1">
            <a:latin typeface="Arial" panose="020B0604020202020204" pitchFamily="34" charset="0"/>
            <a:cs typeface="Arial" panose="020B0604020202020204" pitchFamily="34" charset="0"/>
          </a:endParaRPr>
        </a:p>
      </dgm:t>
    </dgm:pt>
    <dgm:pt modelId="{B9CD8D7D-9AFE-43A5-AFD0-CFE75CEFA89E}" type="sibTrans" cxnId="{7126EDC7-7A93-4D6E-90FD-70A790517A51}">
      <dgm:prSet/>
      <dgm:spPr/>
      <dgm:t>
        <a:bodyPr/>
        <a:lstStyle/>
        <a:p>
          <a:pPr algn="ctr">
            <a:lnSpc>
              <a:spcPct val="100000"/>
            </a:lnSpc>
          </a:pPr>
          <a:endParaRPr lang="pt-BR" b="1">
            <a:latin typeface="Arial" panose="020B0604020202020204" pitchFamily="34" charset="0"/>
            <a:cs typeface="Arial" panose="020B0604020202020204" pitchFamily="34" charset="0"/>
          </a:endParaRPr>
        </a:p>
      </dgm:t>
    </dgm:pt>
    <dgm:pt modelId="{2F4E4897-5816-4F67-A23B-ABF25DF7C1D4}" type="pres">
      <dgm:prSet presAssocID="{A29C700B-95D6-4EB4-BD08-FAB9BFC55271}" presName="Name0" presStyleCnt="0">
        <dgm:presLayoutVars>
          <dgm:dir/>
          <dgm:resizeHandles val="exact"/>
        </dgm:presLayoutVars>
      </dgm:prSet>
      <dgm:spPr/>
      <dgm:t>
        <a:bodyPr/>
        <a:lstStyle/>
        <a:p>
          <a:endParaRPr lang="pt-BR"/>
        </a:p>
      </dgm:t>
    </dgm:pt>
    <dgm:pt modelId="{DC0F5C1B-45B5-4CB3-A8B9-479011702A0C}" type="pres">
      <dgm:prSet presAssocID="{864EBAD2-9385-4D08-9205-F7C33719E622}" presName="composite" presStyleCnt="0"/>
      <dgm:spPr/>
    </dgm:pt>
    <dgm:pt modelId="{BD7C2DD1-B136-4722-ADF1-4BC6F556455F}" type="pres">
      <dgm:prSet presAssocID="{864EBAD2-9385-4D08-9205-F7C33719E622}" presName="rect1" presStyleLbl="bgImgPlace1" presStyleIdx="0" presStyleCnt="6"/>
      <dgm:spPr>
        <a:blipFill rotWithShape="1">
          <a:blip xmlns:r="http://schemas.openxmlformats.org/officeDocument/2006/relationships" r:embed="rId1">
            <a:extLst>
              <a:ext uri="{BEBA8EAE-BF5A-486C-A8C5-ECC9F3942E4B}">
                <a14:imgProps xmlns:a14="http://schemas.microsoft.com/office/drawing/2010/main">
                  <a14:imgLayer r:embed="rId2">
                    <a14:imgEffect>
                      <a14:saturation sat="400000"/>
                    </a14:imgEffect>
                  </a14:imgLayer>
                </a14:imgProps>
              </a:ext>
            </a:extLst>
          </a:blip>
          <a:stretch>
            <a:fillRect/>
          </a:stretch>
        </a:blipFill>
      </dgm:spPr>
    </dgm:pt>
    <dgm:pt modelId="{8005455C-65E6-4B74-88C2-4BFDD99F7E53}" type="pres">
      <dgm:prSet presAssocID="{864EBAD2-9385-4D08-9205-F7C33719E622}" presName="wedgeRectCallout1" presStyleLbl="node1" presStyleIdx="0" presStyleCnt="6">
        <dgm:presLayoutVars>
          <dgm:bulletEnabled val="1"/>
        </dgm:presLayoutVars>
      </dgm:prSet>
      <dgm:spPr/>
      <dgm:t>
        <a:bodyPr/>
        <a:lstStyle/>
        <a:p>
          <a:endParaRPr lang="pt-BR"/>
        </a:p>
      </dgm:t>
    </dgm:pt>
    <dgm:pt modelId="{8A523928-F5C1-4579-9B7C-736E07C6AAFB}" type="pres">
      <dgm:prSet presAssocID="{836DB97C-D2CC-4026-8D9C-111D4947DEBE}" presName="sibTrans" presStyleCnt="0"/>
      <dgm:spPr/>
    </dgm:pt>
    <dgm:pt modelId="{84BECD20-08AE-440D-A106-50C4D0EF68AB}" type="pres">
      <dgm:prSet presAssocID="{5F4849F7-9DA0-4C10-BAEE-02781BD64F82}" presName="composite" presStyleCnt="0"/>
      <dgm:spPr/>
    </dgm:pt>
    <dgm:pt modelId="{FE1D0850-0C09-4240-81BD-8E77ACE7FAA5}" type="pres">
      <dgm:prSet presAssocID="{5F4849F7-9DA0-4C10-BAEE-02781BD64F82}" presName="rect1" presStyleLbl="bgImgPlace1" presStyleIdx="1" presStyleCnt="6"/>
      <dgm:spPr>
        <a:blipFill rotWithShape="1">
          <a:blip xmlns:r="http://schemas.openxmlformats.org/officeDocument/2006/relationships" r:embed="rId3">
            <a:extLst>
              <a:ext uri="{BEBA8EAE-BF5A-486C-A8C5-ECC9F3942E4B}">
                <a14:imgProps xmlns:a14="http://schemas.microsoft.com/office/drawing/2010/main">
                  <a14:imgLayer r:embed="rId4">
                    <a14:imgEffect>
                      <a14:sharpenSoften amount="50000"/>
                    </a14:imgEffect>
                  </a14:imgLayer>
                </a14:imgProps>
              </a:ext>
            </a:extLst>
          </a:blip>
          <a:stretch>
            <a:fillRect/>
          </a:stretch>
        </a:blipFill>
      </dgm:spPr>
    </dgm:pt>
    <dgm:pt modelId="{654A8696-CF8A-47D0-8DCE-B33A0DA2914E}" type="pres">
      <dgm:prSet presAssocID="{5F4849F7-9DA0-4C10-BAEE-02781BD64F82}" presName="wedgeRectCallout1" presStyleLbl="node1" presStyleIdx="1" presStyleCnt="6">
        <dgm:presLayoutVars>
          <dgm:bulletEnabled val="1"/>
        </dgm:presLayoutVars>
      </dgm:prSet>
      <dgm:spPr/>
      <dgm:t>
        <a:bodyPr/>
        <a:lstStyle/>
        <a:p>
          <a:endParaRPr lang="pt-BR"/>
        </a:p>
      </dgm:t>
    </dgm:pt>
    <dgm:pt modelId="{03CF0C5E-FF4C-4276-849F-E5E517E8DE24}" type="pres">
      <dgm:prSet presAssocID="{EC148E10-86D5-47DC-970D-50FC0D2B2B83}" presName="sibTrans" presStyleCnt="0"/>
      <dgm:spPr/>
    </dgm:pt>
    <dgm:pt modelId="{0826BB5C-D7F2-4763-B296-792BFB2FA074}" type="pres">
      <dgm:prSet presAssocID="{585D5415-4495-4BDD-A644-EA3E14A2EA19}" presName="composite" presStyleCnt="0"/>
      <dgm:spPr/>
    </dgm:pt>
    <dgm:pt modelId="{5CBFFDCB-DA68-493A-9CDE-805089DE1439}" type="pres">
      <dgm:prSet presAssocID="{585D5415-4495-4BDD-A644-EA3E14A2EA19}" presName="rect1" presStyleLbl="bgImgPlace1" presStyleIdx="2" presStyleCnt="6"/>
      <dgm:spPr>
        <a:blipFill rotWithShape="1">
          <a:blip xmlns:r="http://schemas.openxmlformats.org/officeDocument/2006/relationships" r:embed="rId5">
            <a:extLst>
              <a:ext uri="{BEBA8EAE-BF5A-486C-A8C5-ECC9F3942E4B}">
                <a14:imgProps xmlns:a14="http://schemas.microsoft.com/office/drawing/2010/main">
                  <a14:imgLayer r:embed="rId6">
                    <a14:imgEffect>
                      <a14:sharpenSoften amount="50000"/>
                    </a14:imgEffect>
                  </a14:imgLayer>
                </a14:imgProps>
              </a:ext>
            </a:extLst>
          </a:blip>
          <a:stretch>
            <a:fillRect/>
          </a:stretch>
        </a:blipFill>
      </dgm:spPr>
    </dgm:pt>
    <dgm:pt modelId="{7D5FFC86-5421-4AF3-A03F-CA573DDA44F2}" type="pres">
      <dgm:prSet presAssocID="{585D5415-4495-4BDD-A644-EA3E14A2EA19}" presName="wedgeRectCallout1" presStyleLbl="node1" presStyleIdx="2" presStyleCnt="6">
        <dgm:presLayoutVars>
          <dgm:bulletEnabled val="1"/>
        </dgm:presLayoutVars>
      </dgm:prSet>
      <dgm:spPr/>
      <dgm:t>
        <a:bodyPr/>
        <a:lstStyle/>
        <a:p>
          <a:endParaRPr lang="pt-BR"/>
        </a:p>
      </dgm:t>
    </dgm:pt>
    <dgm:pt modelId="{47D59CB4-DDDA-45B1-9226-C4F205414D2E}" type="pres">
      <dgm:prSet presAssocID="{BEC96B9B-F926-4DA1-9E6F-0070E3F06B13}" presName="sibTrans" presStyleCnt="0"/>
      <dgm:spPr/>
    </dgm:pt>
    <dgm:pt modelId="{AA7BA43E-399A-4BA9-9E95-78A5AF32B3F3}" type="pres">
      <dgm:prSet presAssocID="{F70533D4-9F8A-4642-A36B-21AF618D64C2}" presName="composite" presStyleCnt="0"/>
      <dgm:spPr/>
    </dgm:pt>
    <dgm:pt modelId="{4378AD25-C192-4862-A8EE-7D5112488F8A}" type="pres">
      <dgm:prSet presAssocID="{F70533D4-9F8A-4642-A36B-21AF618D64C2}" presName="rect1" presStyleLbl="bgImgPlace1" presStyleIdx="3" presStyleCnt="6"/>
      <dgm:spPr>
        <a:blipFill rotWithShape="1">
          <a:blip xmlns:r="http://schemas.openxmlformats.org/officeDocument/2006/relationships" r:embed="rId7">
            <a:extLst>
              <a:ext uri="{BEBA8EAE-BF5A-486C-A8C5-ECC9F3942E4B}">
                <a14:imgProps xmlns:a14="http://schemas.microsoft.com/office/drawing/2010/main">
                  <a14:imgLayer r:embed="rId8">
                    <a14:imgEffect>
                      <a14:sharpenSoften amount="50000"/>
                    </a14:imgEffect>
                  </a14:imgLayer>
                </a14:imgProps>
              </a:ext>
            </a:extLst>
          </a:blip>
          <a:stretch>
            <a:fillRect/>
          </a:stretch>
        </a:blipFill>
      </dgm:spPr>
    </dgm:pt>
    <dgm:pt modelId="{2FA37F82-3598-4ABE-8E8A-1EE4125B1F84}" type="pres">
      <dgm:prSet presAssocID="{F70533D4-9F8A-4642-A36B-21AF618D64C2}" presName="wedgeRectCallout1" presStyleLbl="node1" presStyleIdx="3" presStyleCnt="6">
        <dgm:presLayoutVars>
          <dgm:bulletEnabled val="1"/>
        </dgm:presLayoutVars>
      </dgm:prSet>
      <dgm:spPr/>
      <dgm:t>
        <a:bodyPr/>
        <a:lstStyle/>
        <a:p>
          <a:endParaRPr lang="pt-BR"/>
        </a:p>
      </dgm:t>
    </dgm:pt>
    <dgm:pt modelId="{FB9D7A3B-2924-4D57-873F-AFD3A64DF69C}" type="pres">
      <dgm:prSet presAssocID="{C97376A7-8B8B-41F1-A6D7-0F92E677F16B}" presName="sibTrans" presStyleCnt="0"/>
      <dgm:spPr/>
    </dgm:pt>
    <dgm:pt modelId="{42FFB398-72A9-46EC-B3F7-0CBAAD375458}" type="pres">
      <dgm:prSet presAssocID="{87F56A17-77D9-4F11-BE23-B3C89C2DC027}" presName="composite" presStyleCnt="0"/>
      <dgm:spPr/>
    </dgm:pt>
    <dgm:pt modelId="{79653678-4C84-4DB1-BC4B-1615B938A519}" type="pres">
      <dgm:prSet presAssocID="{87F56A17-77D9-4F11-BE23-B3C89C2DC027}" presName="rect1" presStyleLbl="bgImgPlace1" presStyleIdx="4" presStyleCnt="6"/>
      <dgm:spPr>
        <a:blipFill rotWithShape="1">
          <a:blip xmlns:r="http://schemas.openxmlformats.org/officeDocument/2006/relationships" r:embed="rId9">
            <a:extLst>
              <a:ext uri="{BEBA8EAE-BF5A-486C-A8C5-ECC9F3942E4B}">
                <a14:imgProps xmlns:a14="http://schemas.microsoft.com/office/drawing/2010/main">
                  <a14:imgLayer r:embed="rId10">
                    <a14:imgEffect>
                      <a14:sharpenSoften amount="50000"/>
                    </a14:imgEffect>
                  </a14:imgLayer>
                </a14:imgProps>
              </a:ext>
            </a:extLst>
          </a:blip>
          <a:stretch>
            <a:fillRect/>
          </a:stretch>
        </a:blipFill>
      </dgm:spPr>
    </dgm:pt>
    <dgm:pt modelId="{8FC2BCC6-6C65-44A4-9932-B3ECE9784875}" type="pres">
      <dgm:prSet presAssocID="{87F56A17-77D9-4F11-BE23-B3C89C2DC027}" presName="wedgeRectCallout1" presStyleLbl="node1" presStyleIdx="4" presStyleCnt="6">
        <dgm:presLayoutVars>
          <dgm:bulletEnabled val="1"/>
        </dgm:presLayoutVars>
      </dgm:prSet>
      <dgm:spPr/>
      <dgm:t>
        <a:bodyPr/>
        <a:lstStyle/>
        <a:p>
          <a:endParaRPr lang="pt-BR"/>
        </a:p>
      </dgm:t>
    </dgm:pt>
    <dgm:pt modelId="{F4CA73CA-0DEC-4B21-97AB-BF8CF9429CFB}" type="pres">
      <dgm:prSet presAssocID="{53D4ACF0-0709-4F0A-BB06-BD9F20DE3492}" presName="sibTrans" presStyleCnt="0"/>
      <dgm:spPr/>
    </dgm:pt>
    <dgm:pt modelId="{F828AC4D-2502-418B-B551-16EAD673A6A4}" type="pres">
      <dgm:prSet presAssocID="{44B70DFB-4CC2-4F53-B039-A5A3EE8401C5}" presName="composite" presStyleCnt="0"/>
      <dgm:spPr/>
    </dgm:pt>
    <dgm:pt modelId="{EA689B95-C8C5-46A1-9103-CD78E6C3B389}" type="pres">
      <dgm:prSet presAssocID="{44B70DFB-4CC2-4F53-B039-A5A3EE8401C5}" presName="rect1" presStyleLbl="bgImgPlace1" presStyleIdx="5" presStyleCnt="6"/>
      <dgm:spPr>
        <a:blipFill rotWithShape="1">
          <a:blip xmlns:r="http://schemas.openxmlformats.org/officeDocument/2006/relationships" r:embed="rId11">
            <a:extLst>
              <a:ext uri="{BEBA8EAE-BF5A-486C-A8C5-ECC9F3942E4B}">
                <a14:imgProps xmlns:a14="http://schemas.microsoft.com/office/drawing/2010/main">
                  <a14:imgLayer r:embed="rId12">
                    <a14:imgEffect>
                      <a14:sharpenSoften amount="50000"/>
                    </a14:imgEffect>
                  </a14:imgLayer>
                </a14:imgProps>
              </a:ext>
            </a:extLst>
          </a:blip>
          <a:stretch>
            <a:fillRect/>
          </a:stretch>
        </a:blipFill>
      </dgm:spPr>
    </dgm:pt>
    <dgm:pt modelId="{1711C8A1-4452-488D-AACA-BB4BCD868CE7}" type="pres">
      <dgm:prSet presAssocID="{44B70DFB-4CC2-4F53-B039-A5A3EE8401C5}" presName="wedgeRectCallout1" presStyleLbl="node1" presStyleIdx="5" presStyleCnt="6">
        <dgm:presLayoutVars>
          <dgm:bulletEnabled val="1"/>
        </dgm:presLayoutVars>
      </dgm:prSet>
      <dgm:spPr/>
      <dgm:t>
        <a:bodyPr/>
        <a:lstStyle/>
        <a:p>
          <a:endParaRPr lang="pt-BR"/>
        </a:p>
      </dgm:t>
    </dgm:pt>
  </dgm:ptLst>
  <dgm:cxnLst>
    <dgm:cxn modelId="{A6A495DF-A0EF-4352-AE1B-3755F77B2C41}" type="presOf" srcId="{585D5415-4495-4BDD-A644-EA3E14A2EA19}" destId="{7D5FFC86-5421-4AF3-A03F-CA573DDA44F2}" srcOrd="0" destOrd="0" presId="urn:microsoft.com/office/officeart/2008/layout/BendingPictureCaptionList"/>
    <dgm:cxn modelId="{8B072A8B-6208-4484-BFF7-0CCB448256B6}" type="presOf" srcId="{864EBAD2-9385-4D08-9205-F7C33719E622}" destId="{8005455C-65E6-4B74-88C2-4BFDD99F7E53}" srcOrd="0" destOrd="0" presId="urn:microsoft.com/office/officeart/2008/layout/BendingPictureCaptionList"/>
    <dgm:cxn modelId="{7126EDC7-7A93-4D6E-90FD-70A790517A51}" srcId="{A29C700B-95D6-4EB4-BD08-FAB9BFC55271}" destId="{44B70DFB-4CC2-4F53-B039-A5A3EE8401C5}" srcOrd="5" destOrd="0" parTransId="{1869C9F6-FF31-4A9A-9CCA-333DEDF2127A}" sibTransId="{B9CD8D7D-9AFE-43A5-AFD0-CFE75CEFA89E}"/>
    <dgm:cxn modelId="{96F8CE85-8E9F-4164-8F0E-48E20D2FADF5}" srcId="{A29C700B-95D6-4EB4-BD08-FAB9BFC55271}" destId="{F70533D4-9F8A-4642-A36B-21AF618D64C2}" srcOrd="3" destOrd="0" parTransId="{98308631-C8A1-472C-8F8E-9F6FDCC37FDC}" sibTransId="{C97376A7-8B8B-41F1-A6D7-0F92E677F16B}"/>
    <dgm:cxn modelId="{3AEDE09E-EF94-412F-94B7-6C864AFFB8ED}" type="presOf" srcId="{F70533D4-9F8A-4642-A36B-21AF618D64C2}" destId="{2FA37F82-3598-4ABE-8E8A-1EE4125B1F84}" srcOrd="0" destOrd="0" presId="urn:microsoft.com/office/officeart/2008/layout/BendingPictureCaptionList"/>
    <dgm:cxn modelId="{7175943B-4B7F-425C-93BF-B835A26A579E}" srcId="{A29C700B-95D6-4EB4-BD08-FAB9BFC55271}" destId="{87F56A17-77D9-4F11-BE23-B3C89C2DC027}" srcOrd="4" destOrd="0" parTransId="{8B62D3FB-CC88-4941-9DCD-2413DEBB74E2}" sibTransId="{53D4ACF0-0709-4F0A-BB06-BD9F20DE3492}"/>
    <dgm:cxn modelId="{54D25370-0B40-446A-BEBE-2C29C381A135}" type="presOf" srcId="{44B70DFB-4CC2-4F53-B039-A5A3EE8401C5}" destId="{1711C8A1-4452-488D-AACA-BB4BCD868CE7}" srcOrd="0" destOrd="0" presId="urn:microsoft.com/office/officeart/2008/layout/BendingPictureCaptionList"/>
    <dgm:cxn modelId="{204B41A8-8045-42C2-9748-784345336B18}" type="presOf" srcId="{5F4849F7-9DA0-4C10-BAEE-02781BD64F82}" destId="{654A8696-CF8A-47D0-8DCE-B33A0DA2914E}" srcOrd="0" destOrd="0" presId="urn:microsoft.com/office/officeart/2008/layout/BendingPictureCaptionList"/>
    <dgm:cxn modelId="{DD6E113F-E044-41F0-B833-0E97F035FC80}" srcId="{A29C700B-95D6-4EB4-BD08-FAB9BFC55271}" destId="{5F4849F7-9DA0-4C10-BAEE-02781BD64F82}" srcOrd="1" destOrd="0" parTransId="{FC0BE2B8-A9B1-4A65-8110-42498D7AC25B}" sibTransId="{EC148E10-86D5-47DC-970D-50FC0D2B2B83}"/>
    <dgm:cxn modelId="{F8F5FEBB-92EC-4BC9-B101-04D66EC1C8D3}" type="presOf" srcId="{A29C700B-95D6-4EB4-BD08-FAB9BFC55271}" destId="{2F4E4897-5816-4F67-A23B-ABF25DF7C1D4}" srcOrd="0" destOrd="0" presId="urn:microsoft.com/office/officeart/2008/layout/BendingPictureCaptionList"/>
    <dgm:cxn modelId="{C348D5D4-CDAD-40C5-834B-5287BCFF8F01}" srcId="{A29C700B-95D6-4EB4-BD08-FAB9BFC55271}" destId="{585D5415-4495-4BDD-A644-EA3E14A2EA19}" srcOrd="2" destOrd="0" parTransId="{49B98AF7-2E01-458F-B897-881D4D2176C7}" sibTransId="{BEC96B9B-F926-4DA1-9E6F-0070E3F06B13}"/>
    <dgm:cxn modelId="{5AD50C75-A31C-4AF3-8A2C-767559542BA1}" type="presOf" srcId="{87F56A17-77D9-4F11-BE23-B3C89C2DC027}" destId="{8FC2BCC6-6C65-44A4-9932-B3ECE9784875}" srcOrd="0" destOrd="0" presId="urn:microsoft.com/office/officeart/2008/layout/BendingPictureCaptionList"/>
    <dgm:cxn modelId="{13D86F02-9C96-4D29-AF25-485BD735020E}" srcId="{A29C700B-95D6-4EB4-BD08-FAB9BFC55271}" destId="{864EBAD2-9385-4D08-9205-F7C33719E622}" srcOrd="0" destOrd="0" parTransId="{159E4150-FF12-4A9E-BC27-0FD044ACED99}" sibTransId="{836DB97C-D2CC-4026-8D9C-111D4947DEBE}"/>
    <dgm:cxn modelId="{77E9AD44-DCC6-4399-9F0A-50D1502796C7}" type="presParOf" srcId="{2F4E4897-5816-4F67-A23B-ABF25DF7C1D4}" destId="{DC0F5C1B-45B5-4CB3-A8B9-479011702A0C}" srcOrd="0" destOrd="0" presId="urn:microsoft.com/office/officeart/2008/layout/BendingPictureCaptionList"/>
    <dgm:cxn modelId="{3A5DA8AF-D390-48A8-B020-13B1A1D53109}" type="presParOf" srcId="{DC0F5C1B-45B5-4CB3-A8B9-479011702A0C}" destId="{BD7C2DD1-B136-4722-ADF1-4BC6F556455F}" srcOrd="0" destOrd="0" presId="urn:microsoft.com/office/officeart/2008/layout/BendingPictureCaptionList"/>
    <dgm:cxn modelId="{81F91212-6D1B-4C03-8646-9869E3A8395E}" type="presParOf" srcId="{DC0F5C1B-45B5-4CB3-A8B9-479011702A0C}" destId="{8005455C-65E6-4B74-88C2-4BFDD99F7E53}" srcOrd="1" destOrd="0" presId="urn:microsoft.com/office/officeart/2008/layout/BendingPictureCaptionList"/>
    <dgm:cxn modelId="{C63BADD3-9235-4348-ACD9-993E834059EE}" type="presParOf" srcId="{2F4E4897-5816-4F67-A23B-ABF25DF7C1D4}" destId="{8A523928-F5C1-4579-9B7C-736E07C6AAFB}" srcOrd="1" destOrd="0" presId="urn:microsoft.com/office/officeart/2008/layout/BendingPictureCaptionList"/>
    <dgm:cxn modelId="{5717EE6F-C902-4BB0-ABB5-0F6B51501006}" type="presParOf" srcId="{2F4E4897-5816-4F67-A23B-ABF25DF7C1D4}" destId="{84BECD20-08AE-440D-A106-50C4D0EF68AB}" srcOrd="2" destOrd="0" presId="urn:microsoft.com/office/officeart/2008/layout/BendingPictureCaptionList"/>
    <dgm:cxn modelId="{85EDCEED-05A8-48F3-8D9F-403469C9150C}" type="presParOf" srcId="{84BECD20-08AE-440D-A106-50C4D0EF68AB}" destId="{FE1D0850-0C09-4240-81BD-8E77ACE7FAA5}" srcOrd="0" destOrd="0" presId="urn:microsoft.com/office/officeart/2008/layout/BendingPictureCaptionList"/>
    <dgm:cxn modelId="{8EB23F76-ED80-4FAE-BD31-D7CAE238081A}" type="presParOf" srcId="{84BECD20-08AE-440D-A106-50C4D0EF68AB}" destId="{654A8696-CF8A-47D0-8DCE-B33A0DA2914E}" srcOrd="1" destOrd="0" presId="urn:microsoft.com/office/officeart/2008/layout/BendingPictureCaptionList"/>
    <dgm:cxn modelId="{84809FC2-557A-4364-B420-4086898A36E0}" type="presParOf" srcId="{2F4E4897-5816-4F67-A23B-ABF25DF7C1D4}" destId="{03CF0C5E-FF4C-4276-849F-E5E517E8DE24}" srcOrd="3" destOrd="0" presId="urn:microsoft.com/office/officeart/2008/layout/BendingPictureCaptionList"/>
    <dgm:cxn modelId="{EDE67ADD-118B-469C-A529-EA704B495D24}" type="presParOf" srcId="{2F4E4897-5816-4F67-A23B-ABF25DF7C1D4}" destId="{0826BB5C-D7F2-4763-B296-792BFB2FA074}" srcOrd="4" destOrd="0" presId="urn:microsoft.com/office/officeart/2008/layout/BendingPictureCaptionList"/>
    <dgm:cxn modelId="{2E390506-0F2A-44C9-B2B3-05E10906809A}" type="presParOf" srcId="{0826BB5C-D7F2-4763-B296-792BFB2FA074}" destId="{5CBFFDCB-DA68-493A-9CDE-805089DE1439}" srcOrd="0" destOrd="0" presId="urn:microsoft.com/office/officeart/2008/layout/BendingPictureCaptionList"/>
    <dgm:cxn modelId="{62425E6B-D184-4034-AABF-AE5CBC5E891D}" type="presParOf" srcId="{0826BB5C-D7F2-4763-B296-792BFB2FA074}" destId="{7D5FFC86-5421-4AF3-A03F-CA573DDA44F2}" srcOrd="1" destOrd="0" presId="urn:microsoft.com/office/officeart/2008/layout/BendingPictureCaptionList"/>
    <dgm:cxn modelId="{A370A943-79A0-4871-8390-22F73EC40B03}" type="presParOf" srcId="{2F4E4897-5816-4F67-A23B-ABF25DF7C1D4}" destId="{47D59CB4-DDDA-45B1-9226-C4F205414D2E}" srcOrd="5" destOrd="0" presId="urn:microsoft.com/office/officeart/2008/layout/BendingPictureCaptionList"/>
    <dgm:cxn modelId="{3337AF87-96FD-494F-8703-A80A6BABA68A}" type="presParOf" srcId="{2F4E4897-5816-4F67-A23B-ABF25DF7C1D4}" destId="{AA7BA43E-399A-4BA9-9E95-78A5AF32B3F3}" srcOrd="6" destOrd="0" presId="urn:microsoft.com/office/officeart/2008/layout/BendingPictureCaptionList"/>
    <dgm:cxn modelId="{0B85009C-3E6F-4FCA-AEBC-6979C1CC59CB}" type="presParOf" srcId="{AA7BA43E-399A-4BA9-9E95-78A5AF32B3F3}" destId="{4378AD25-C192-4862-A8EE-7D5112488F8A}" srcOrd="0" destOrd="0" presId="urn:microsoft.com/office/officeart/2008/layout/BendingPictureCaptionList"/>
    <dgm:cxn modelId="{0375E75A-4091-46BF-9546-A8D473B59902}" type="presParOf" srcId="{AA7BA43E-399A-4BA9-9E95-78A5AF32B3F3}" destId="{2FA37F82-3598-4ABE-8E8A-1EE4125B1F84}" srcOrd="1" destOrd="0" presId="urn:microsoft.com/office/officeart/2008/layout/BendingPictureCaptionList"/>
    <dgm:cxn modelId="{4BD6B056-551A-4BC5-9616-46DC22447BFC}" type="presParOf" srcId="{2F4E4897-5816-4F67-A23B-ABF25DF7C1D4}" destId="{FB9D7A3B-2924-4D57-873F-AFD3A64DF69C}" srcOrd="7" destOrd="0" presId="urn:microsoft.com/office/officeart/2008/layout/BendingPictureCaptionList"/>
    <dgm:cxn modelId="{353F6931-3CC7-4773-8F52-07ED96F96619}" type="presParOf" srcId="{2F4E4897-5816-4F67-A23B-ABF25DF7C1D4}" destId="{42FFB398-72A9-46EC-B3F7-0CBAAD375458}" srcOrd="8" destOrd="0" presId="urn:microsoft.com/office/officeart/2008/layout/BendingPictureCaptionList"/>
    <dgm:cxn modelId="{F503F32C-568B-4B1C-AB8A-0F257AC65434}" type="presParOf" srcId="{42FFB398-72A9-46EC-B3F7-0CBAAD375458}" destId="{79653678-4C84-4DB1-BC4B-1615B938A519}" srcOrd="0" destOrd="0" presId="urn:microsoft.com/office/officeart/2008/layout/BendingPictureCaptionList"/>
    <dgm:cxn modelId="{B0B6B7E4-B3F2-4B46-B2DE-488F9B620DF7}" type="presParOf" srcId="{42FFB398-72A9-46EC-B3F7-0CBAAD375458}" destId="{8FC2BCC6-6C65-44A4-9932-B3ECE9784875}" srcOrd="1" destOrd="0" presId="urn:microsoft.com/office/officeart/2008/layout/BendingPictureCaptionList"/>
    <dgm:cxn modelId="{ED223F69-0059-4E37-B5DD-39092318F818}" type="presParOf" srcId="{2F4E4897-5816-4F67-A23B-ABF25DF7C1D4}" destId="{F4CA73CA-0DEC-4B21-97AB-BF8CF9429CFB}" srcOrd="9" destOrd="0" presId="urn:microsoft.com/office/officeart/2008/layout/BendingPictureCaptionList"/>
    <dgm:cxn modelId="{18025C52-077D-48A4-95D4-45AD685918E5}" type="presParOf" srcId="{2F4E4897-5816-4F67-A23B-ABF25DF7C1D4}" destId="{F828AC4D-2502-418B-B551-16EAD673A6A4}" srcOrd="10" destOrd="0" presId="urn:microsoft.com/office/officeart/2008/layout/BendingPictureCaptionList"/>
    <dgm:cxn modelId="{4AD5F8FC-20AD-42E5-B52B-80E868C090FC}" type="presParOf" srcId="{F828AC4D-2502-418B-B551-16EAD673A6A4}" destId="{EA689B95-C8C5-46A1-9103-CD78E6C3B389}" srcOrd="0" destOrd="0" presId="urn:microsoft.com/office/officeart/2008/layout/BendingPictureCaptionList"/>
    <dgm:cxn modelId="{0E94A957-B47B-4A9D-A678-0C727677273E}" type="presParOf" srcId="{F828AC4D-2502-418B-B551-16EAD673A6A4}" destId="{1711C8A1-4452-488D-AACA-BB4BCD868CE7}" srcOrd="1" destOrd="0" presId="urn:microsoft.com/office/officeart/2008/layout/BendingPictureCa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EC0BE158-0DDA-48B4-BF1E-1E6B7D1658D8}" type="doc">
      <dgm:prSet loTypeId="urn:microsoft.com/office/officeart/2008/layout/HorizontalMultiLevelHierarchy" loCatId="hierarchy" qsTypeId="urn:microsoft.com/office/officeart/2005/8/quickstyle/3d1" qsCatId="3D" csTypeId="urn:microsoft.com/office/officeart/2005/8/colors/colorful5" csCatId="colorful" phldr="1"/>
      <dgm:spPr/>
      <dgm:t>
        <a:bodyPr/>
        <a:lstStyle/>
        <a:p>
          <a:endParaRPr lang="pt-BR"/>
        </a:p>
      </dgm:t>
    </dgm:pt>
    <dgm:pt modelId="{048C9504-E14E-4259-8094-1CDED78EEA64}">
      <dgm:prSet phldrT="[Texto]" custT="1"/>
      <dgm:spPr/>
      <dgm:t>
        <a:bodyPr/>
        <a:lstStyle/>
        <a:p>
          <a:r>
            <a:rPr lang="pt-BR" sz="2600" b="1" dirty="0" smtClean="0">
              <a:solidFill>
                <a:schemeClr val="tx1"/>
              </a:solidFill>
              <a:latin typeface="Arial" panose="020B0604020202020204" pitchFamily="34" charset="0"/>
              <a:cs typeface="Arial" panose="020B0604020202020204" pitchFamily="34" charset="0"/>
            </a:rPr>
            <a:t>Agrupar Bairros</a:t>
          </a:r>
          <a:endParaRPr lang="pt-BR" sz="2600" b="1" dirty="0">
            <a:solidFill>
              <a:schemeClr val="tx1"/>
            </a:solidFill>
            <a:latin typeface="Arial" panose="020B0604020202020204" pitchFamily="34" charset="0"/>
            <a:cs typeface="Arial" panose="020B0604020202020204" pitchFamily="34" charset="0"/>
          </a:endParaRPr>
        </a:p>
      </dgm:t>
    </dgm:pt>
    <dgm:pt modelId="{0F10CC12-9E5C-466C-AC34-6C3F71473861}" type="parTrans" cxnId="{CB3791A6-930A-48DC-A193-803421153497}">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9C0DDCEB-41EA-4B51-8A42-63E6FDF0E2BD}" type="sibTrans" cxnId="{CB3791A6-930A-48DC-A193-803421153497}">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320CF752-6DB3-4A94-AF8E-68C7592158F3}">
      <dgm:prSet phldrT="[Texto]" custT="1"/>
      <dgm:spPr/>
      <dgm:t>
        <a:bodyPr/>
        <a:lstStyle/>
        <a:p>
          <a:pPr algn="just"/>
          <a:r>
            <a:rPr lang="pt-BR" sz="1600" dirty="0" smtClean="0">
              <a:solidFill>
                <a:schemeClr val="tx1"/>
              </a:solidFill>
              <a:latin typeface="Arial" panose="020B0604020202020204" pitchFamily="34" charset="0"/>
              <a:cs typeface="Arial" panose="020B0604020202020204" pitchFamily="34" charset="0"/>
            </a:rPr>
            <a:t>Correção ortográfica dos bairros que foram escritos incorretamente ou de forma diferente no Cadastro Único.</a:t>
          </a:r>
          <a:endParaRPr lang="pt-BR" sz="1600" dirty="0">
            <a:solidFill>
              <a:schemeClr val="tx1"/>
            </a:solidFill>
            <a:latin typeface="Arial" panose="020B0604020202020204" pitchFamily="34" charset="0"/>
            <a:cs typeface="Arial" panose="020B0604020202020204" pitchFamily="34" charset="0"/>
          </a:endParaRPr>
        </a:p>
      </dgm:t>
    </dgm:pt>
    <dgm:pt modelId="{C114E9F7-B2CB-4D60-AC54-D7179B5D4603}" type="parTrans" cxnId="{40F98F78-F755-40EE-8742-E5C1D958A939}">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A36FC9FA-708C-48B3-ACF2-D0AF5666A290}" type="sibTrans" cxnId="{40F98F78-F755-40EE-8742-E5C1D958A939}">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C8614FB3-5D58-4561-9F66-13F4672AA224}">
      <dgm:prSet phldrT="[Texto]" custT="1"/>
      <dgm:spPr/>
      <dgm:t>
        <a:bodyPr/>
        <a:lstStyle/>
        <a:p>
          <a:pPr algn="just"/>
          <a:r>
            <a:rPr lang="pt-BR" sz="1600" b="1" dirty="0" smtClean="0">
              <a:solidFill>
                <a:srgbClr val="FF0000"/>
              </a:solidFill>
              <a:latin typeface="Arial" panose="020B0604020202020204" pitchFamily="34" charset="0"/>
              <a:cs typeface="Arial" panose="020B0604020202020204" pitchFamily="34" charset="0"/>
            </a:rPr>
            <a:t>A partir 2° vigência de 2018 não mais será possível realizar alteração de endereço do beneficiário, permanecendo o endereço fornecido pelo Cadastro Único! </a:t>
          </a:r>
          <a:endParaRPr lang="pt-BR" sz="1600" dirty="0">
            <a:solidFill>
              <a:srgbClr val="FF0000"/>
            </a:solidFill>
            <a:latin typeface="Arial" panose="020B0604020202020204" pitchFamily="34" charset="0"/>
            <a:cs typeface="Arial" panose="020B0604020202020204" pitchFamily="34" charset="0"/>
          </a:endParaRPr>
        </a:p>
      </dgm:t>
    </dgm:pt>
    <dgm:pt modelId="{727280C7-C33F-43AB-9D85-831AE5183D4E}" type="parTrans" cxnId="{843035F6-E117-4589-9E4D-28C24BA2EAFC}">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242C4384-0374-402F-86A7-86E81FDF8D18}" type="sibTrans" cxnId="{843035F6-E117-4589-9E4D-28C24BA2EAFC}">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445D29B0-4F10-4E7C-BDEB-155EE003F557}">
      <dgm:prSet phldrT="[Texto]" custT="1"/>
      <dgm:spPr/>
      <dgm:t>
        <a:bodyPr/>
        <a:lstStyle/>
        <a:p>
          <a:pPr algn="just"/>
          <a:r>
            <a:rPr lang="pt-BR" sz="1600" dirty="0" smtClean="0">
              <a:solidFill>
                <a:schemeClr val="tx1"/>
              </a:solidFill>
              <a:latin typeface="Arial" panose="020B0604020202020204" pitchFamily="34" charset="0"/>
              <a:cs typeface="Arial" panose="020B0604020202020204" pitchFamily="34" charset="0"/>
            </a:rPr>
            <a:t>Facilita a busca ativa dos beneficiários, reduzir a quantidade de mapas de acompanhamentos a serem impressos e contribuir com a organização do fluxo de trabalho na rotina de acompanhamento das condicionalidades</a:t>
          </a:r>
          <a:endParaRPr lang="pt-BR" sz="1600" dirty="0">
            <a:solidFill>
              <a:schemeClr val="tx1"/>
            </a:solidFill>
            <a:latin typeface="Arial" panose="020B0604020202020204" pitchFamily="34" charset="0"/>
            <a:cs typeface="Arial" panose="020B0604020202020204" pitchFamily="34" charset="0"/>
          </a:endParaRPr>
        </a:p>
      </dgm:t>
    </dgm:pt>
    <dgm:pt modelId="{57F446B2-C53D-4128-BD3E-A1336A1A0396}" type="parTrans" cxnId="{7BA16186-E3A7-4E7E-82F7-D50ADE60D48E}">
      <dgm:prSet/>
      <dgm:spPr/>
      <dgm:t>
        <a:bodyPr/>
        <a:lstStyle/>
        <a:p>
          <a:endParaRPr lang="pt-BR">
            <a:latin typeface="Arial" panose="020B0604020202020204" pitchFamily="34" charset="0"/>
            <a:cs typeface="Arial" panose="020B0604020202020204" pitchFamily="34" charset="0"/>
          </a:endParaRPr>
        </a:p>
      </dgm:t>
    </dgm:pt>
    <dgm:pt modelId="{FBEBE724-700D-4BBC-A1B1-BABA987E5968}" type="sibTrans" cxnId="{7BA16186-E3A7-4E7E-82F7-D50ADE60D48E}">
      <dgm:prSet/>
      <dgm:spPr/>
      <dgm:t>
        <a:bodyPr/>
        <a:lstStyle/>
        <a:p>
          <a:endParaRPr lang="pt-BR">
            <a:latin typeface="Arial" panose="020B0604020202020204" pitchFamily="34" charset="0"/>
            <a:cs typeface="Arial" panose="020B0604020202020204" pitchFamily="34" charset="0"/>
          </a:endParaRPr>
        </a:p>
      </dgm:t>
    </dgm:pt>
    <dgm:pt modelId="{EA21FB83-434C-497C-AF50-32C50412CC0E}" type="pres">
      <dgm:prSet presAssocID="{EC0BE158-0DDA-48B4-BF1E-1E6B7D1658D8}" presName="Name0" presStyleCnt="0">
        <dgm:presLayoutVars>
          <dgm:chPref val="1"/>
          <dgm:dir/>
          <dgm:animOne val="branch"/>
          <dgm:animLvl val="lvl"/>
          <dgm:resizeHandles val="exact"/>
        </dgm:presLayoutVars>
      </dgm:prSet>
      <dgm:spPr/>
      <dgm:t>
        <a:bodyPr/>
        <a:lstStyle/>
        <a:p>
          <a:endParaRPr lang="pt-BR"/>
        </a:p>
      </dgm:t>
    </dgm:pt>
    <dgm:pt modelId="{14B9F076-5298-4FC8-9ACE-4C1D02AF763A}" type="pres">
      <dgm:prSet presAssocID="{048C9504-E14E-4259-8094-1CDED78EEA64}" presName="root1" presStyleCnt="0"/>
      <dgm:spPr/>
    </dgm:pt>
    <dgm:pt modelId="{165AF27C-E26C-444F-AACB-0C09558B26A6}" type="pres">
      <dgm:prSet presAssocID="{048C9504-E14E-4259-8094-1CDED78EEA64}" presName="LevelOneTextNode" presStyleLbl="node0" presStyleIdx="0" presStyleCnt="1">
        <dgm:presLayoutVars>
          <dgm:chPref val="3"/>
        </dgm:presLayoutVars>
      </dgm:prSet>
      <dgm:spPr/>
      <dgm:t>
        <a:bodyPr/>
        <a:lstStyle/>
        <a:p>
          <a:endParaRPr lang="pt-BR"/>
        </a:p>
      </dgm:t>
    </dgm:pt>
    <dgm:pt modelId="{7135015A-A422-4926-A276-1A2786BC6793}" type="pres">
      <dgm:prSet presAssocID="{048C9504-E14E-4259-8094-1CDED78EEA64}" presName="level2hierChild" presStyleCnt="0"/>
      <dgm:spPr/>
    </dgm:pt>
    <dgm:pt modelId="{3E1D9103-DFF5-44D6-BD0C-6E1924408CE5}" type="pres">
      <dgm:prSet presAssocID="{C114E9F7-B2CB-4D60-AC54-D7179B5D4603}" presName="conn2-1" presStyleLbl="parChTrans1D2" presStyleIdx="0" presStyleCnt="3"/>
      <dgm:spPr/>
      <dgm:t>
        <a:bodyPr/>
        <a:lstStyle/>
        <a:p>
          <a:endParaRPr lang="pt-BR"/>
        </a:p>
      </dgm:t>
    </dgm:pt>
    <dgm:pt modelId="{B48F2968-8997-4914-8C5B-B50A16D20072}" type="pres">
      <dgm:prSet presAssocID="{C114E9F7-B2CB-4D60-AC54-D7179B5D4603}" presName="connTx" presStyleLbl="parChTrans1D2" presStyleIdx="0" presStyleCnt="3"/>
      <dgm:spPr/>
      <dgm:t>
        <a:bodyPr/>
        <a:lstStyle/>
        <a:p>
          <a:endParaRPr lang="pt-BR"/>
        </a:p>
      </dgm:t>
    </dgm:pt>
    <dgm:pt modelId="{4A92CF60-C379-4B2C-91E3-2D66F4AB5216}" type="pres">
      <dgm:prSet presAssocID="{320CF752-6DB3-4A94-AF8E-68C7592158F3}" presName="root2" presStyleCnt="0"/>
      <dgm:spPr/>
    </dgm:pt>
    <dgm:pt modelId="{29E46CC9-A91F-4172-8D50-137D22FABBE1}" type="pres">
      <dgm:prSet presAssocID="{320CF752-6DB3-4A94-AF8E-68C7592158F3}" presName="LevelTwoTextNode" presStyleLbl="node2" presStyleIdx="0" presStyleCnt="3" custScaleX="266441" custScaleY="135903">
        <dgm:presLayoutVars>
          <dgm:chPref val="3"/>
        </dgm:presLayoutVars>
      </dgm:prSet>
      <dgm:spPr/>
      <dgm:t>
        <a:bodyPr/>
        <a:lstStyle/>
        <a:p>
          <a:endParaRPr lang="pt-BR"/>
        </a:p>
      </dgm:t>
    </dgm:pt>
    <dgm:pt modelId="{CD8F15BC-9BE8-4891-A14B-02663507895B}" type="pres">
      <dgm:prSet presAssocID="{320CF752-6DB3-4A94-AF8E-68C7592158F3}" presName="level3hierChild" presStyleCnt="0"/>
      <dgm:spPr/>
    </dgm:pt>
    <dgm:pt modelId="{07819747-85C0-49AC-A8B4-41B0E404779F}" type="pres">
      <dgm:prSet presAssocID="{57F446B2-C53D-4128-BD3E-A1336A1A0396}" presName="conn2-1" presStyleLbl="parChTrans1D2" presStyleIdx="1" presStyleCnt="3"/>
      <dgm:spPr/>
      <dgm:t>
        <a:bodyPr/>
        <a:lstStyle/>
        <a:p>
          <a:endParaRPr lang="pt-BR"/>
        </a:p>
      </dgm:t>
    </dgm:pt>
    <dgm:pt modelId="{F846390B-EC27-4201-B1CD-24F4CF601226}" type="pres">
      <dgm:prSet presAssocID="{57F446B2-C53D-4128-BD3E-A1336A1A0396}" presName="connTx" presStyleLbl="parChTrans1D2" presStyleIdx="1" presStyleCnt="3"/>
      <dgm:spPr/>
      <dgm:t>
        <a:bodyPr/>
        <a:lstStyle/>
        <a:p>
          <a:endParaRPr lang="pt-BR"/>
        </a:p>
      </dgm:t>
    </dgm:pt>
    <dgm:pt modelId="{DD2DCEC2-A5CC-41F6-93E3-0AABFDBC7C3F}" type="pres">
      <dgm:prSet presAssocID="{445D29B0-4F10-4E7C-BDEB-155EE003F557}" presName="root2" presStyleCnt="0"/>
      <dgm:spPr/>
    </dgm:pt>
    <dgm:pt modelId="{9DF560B5-F4A0-44B8-9372-FF1D86B19129}" type="pres">
      <dgm:prSet presAssocID="{445D29B0-4F10-4E7C-BDEB-155EE003F557}" presName="LevelTwoTextNode" presStyleLbl="node2" presStyleIdx="1" presStyleCnt="3" custScaleX="266441" custScaleY="135903">
        <dgm:presLayoutVars>
          <dgm:chPref val="3"/>
        </dgm:presLayoutVars>
      </dgm:prSet>
      <dgm:spPr/>
      <dgm:t>
        <a:bodyPr/>
        <a:lstStyle/>
        <a:p>
          <a:endParaRPr lang="pt-BR"/>
        </a:p>
      </dgm:t>
    </dgm:pt>
    <dgm:pt modelId="{BC1801F2-051F-463C-A97D-E7AE0E44E0B0}" type="pres">
      <dgm:prSet presAssocID="{445D29B0-4F10-4E7C-BDEB-155EE003F557}" presName="level3hierChild" presStyleCnt="0"/>
      <dgm:spPr/>
    </dgm:pt>
    <dgm:pt modelId="{52BEE208-525C-42D2-8C85-2566F6EB5A9A}" type="pres">
      <dgm:prSet presAssocID="{727280C7-C33F-43AB-9D85-831AE5183D4E}" presName="conn2-1" presStyleLbl="parChTrans1D2" presStyleIdx="2" presStyleCnt="3"/>
      <dgm:spPr/>
      <dgm:t>
        <a:bodyPr/>
        <a:lstStyle/>
        <a:p>
          <a:endParaRPr lang="pt-BR"/>
        </a:p>
      </dgm:t>
    </dgm:pt>
    <dgm:pt modelId="{AD33C763-932C-411B-9414-0B6CF121AEDF}" type="pres">
      <dgm:prSet presAssocID="{727280C7-C33F-43AB-9D85-831AE5183D4E}" presName="connTx" presStyleLbl="parChTrans1D2" presStyleIdx="2" presStyleCnt="3"/>
      <dgm:spPr/>
      <dgm:t>
        <a:bodyPr/>
        <a:lstStyle/>
        <a:p>
          <a:endParaRPr lang="pt-BR"/>
        </a:p>
      </dgm:t>
    </dgm:pt>
    <dgm:pt modelId="{9D968A7D-68C0-4A8C-A4DF-69EC2FDD45F1}" type="pres">
      <dgm:prSet presAssocID="{C8614FB3-5D58-4561-9F66-13F4672AA224}" presName="root2" presStyleCnt="0"/>
      <dgm:spPr/>
    </dgm:pt>
    <dgm:pt modelId="{E8F0AA68-CE9B-4401-B61F-C33040C15FB1}" type="pres">
      <dgm:prSet presAssocID="{C8614FB3-5D58-4561-9F66-13F4672AA224}" presName="LevelTwoTextNode" presStyleLbl="node2" presStyleIdx="2" presStyleCnt="3" custScaleX="266441" custScaleY="137719">
        <dgm:presLayoutVars>
          <dgm:chPref val="3"/>
        </dgm:presLayoutVars>
      </dgm:prSet>
      <dgm:spPr/>
      <dgm:t>
        <a:bodyPr/>
        <a:lstStyle/>
        <a:p>
          <a:endParaRPr lang="pt-BR"/>
        </a:p>
      </dgm:t>
    </dgm:pt>
    <dgm:pt modelId="{203D2EAD-9D05-4D98-A59B-251A0CBE43A6}" type="pres">
      <dgm:prSet presAssocID="{C8614FB3-5D58-4561-9F66-13F4672AA224}" presName="level3hierChild" presStyleCnt="0"/>
      <dgm:spPr/>
    </dgm:pt>
  </dgm:ptLst>
  <dgm:cxnLst>
    <dgm:cxn modelId="{9800CBFA-AA85-4BAB-A367-A7E96126EA0F}" type="presOf" srcId="{C114E9F7-B2CB-4D60-AC54-D7179B5D4603}" destId="{3E1D9103-DFF5-44D6-BD0C-6E1924408CE5}" srcOrd="0" destOrd="0" presId="urn:microsoft.com/office/officeart/2008/layout/HorizontalMultiLevelHierarchy"/>
    <dgm:cxn modelId="{843035F6-E117-4589-9E4D-28C24BA2EAFC}" srcId="{048C9504-E14E-4259-8094-1CDED78EEA64}" destId="{C8614FB3-5D58-4561-9F66-13F4672AA224}" srcOrd="2" destOrd="0" parTransId="{727280C7-C33F-43AB-9D85-831AE5183D4E}" sibTransId="{242C4384-0374-402F-86A7-86E81FDF8D18}"/>
    <dgm:cxn modelId="{2E960585-2E33-47E2-96D8-A3B962E20166}" type="presOf" srcId="{048C9504-E14E-4259-8094-1CDED78EEA64}" destId="{165AF27C-E26C-444F-AACB-0C09558B26A6}" srcOrd="0" destOrd="0" presId="urn:microsoft.com/office/officeart/2008/layout/HorizontalMultiLevelHierarchy"/>
    <dgm:cxn modelId="{66E4AC05-13F6-435C-8856-12AE0A64FE40}" type="presOf" srcId="{EC0BE158-0DDA-48B4-BF1E-1E6B7D1658D8}" destId="{EA21FB83-434C-497C-AF50-32C50412CC0E}" srcOrd="0" destOrd="0" presId="urn:microsoft.com/office/officeart/2008/layout/HorizontalMultiLevelHierarchy"/>
    <dgm:cxn modelId="{14FC3DC1-E08D-4755-98E6-6E760A5522CD}" type="presOf" srcId="{727280C7-C33F-43AB-9D85-831AE5183D4E}" destId="{52BEE208-525C-42D2-8C85-2566F6EB5A9A}" srcOrd="0" destOrd="0" presId="urn:microsoft.com/office/officeart/2008/layout/HorizontalMultiLevelHierarchy"/>
    <dgm:cxn modelId="{40F98F78-F755-40EE-8742-E5C1D958A939}" srcId="{048C9504-E14E-4259-8094-1CDED78EEA64}" destId="{320CF752-6DB3-4A94-AF8E-68C7592158F3}" srcOrd="0" destOrd="0" parTransId="{C114E9F7-B2CB-4D60-AC54-D7179B5D4603}" sibTransId="{A36FC9FA-708C-48B3-ACF2-D0AF5666A290}"/>
    <dgm:cxn modelId="{CB3791A6-930A-48DC-A193-803421153497}" srcId="{EC0BE158-0DDA-48B4-BF1E-1E6B7D1658D8}" destId="{048C9504-E14E-4259-8094-1CDED78EEA64}" srcOrd="0" destOrd="0" parTransId="{0F10CC12-9E5C-466C-AC34-6C3F71473861}" sibTransId="{9C0DDCEB-41EA-4B51-8A42-63E6FDF0E2BD}"/>
    <dgm:cxn modelId="{6F2AE0F3-E19D-455C-9C4F-6C51E7D0BB19}" type="presOf" srcId="{445D29B0-4F10-4E7C-BDEB-155EE003F557}" destId="{9DF560B5-F4A0-44B8-9372-FF1D86B19129}" srcOrd="0" destOrd="0" presId="urn:microsoft.com/office/officeart/2008/layout/HorizontalMultiLevelHierarchy"/>
    <dgm:cxn modelId="{7BA16186-E3A7-4E7E-82F7-D50ADE60D48E}" srcId="{048C9504-E14E-4259-8094-1CDED78EEA64}" destId="{445D29B0-4F10-4E7C-BDEB-155EE003F557}" srcOrd="1" destOrd="0" parTransId="{57F446B2-C53D-4128-BD3E-A1336A1A0396}" sibTransId="{FBEBE724-700D-4BBC-A1B1-BABA987E5968}"/>
    <dgm:cxn modelId="{B1353967-9191-47C0-9B8F-E0E8C5D8467F}" type="presOf" srcId="{320CF752-6DB3-4A94-AF8E-68C7592158F3}" destId="{29E46CC9-A91F-4172-8D50-137D22FABBE1}" srcOrd="0" destOrd="0" presId="urn:microsoft.com/office/officeart/2008/layout/HorizontalMultiLevelHierarchy"/>
    <dgm:cxn modelId="{D848CB49-B4CD-4966-80E3-7DE9E3811A95}" type="presOf" srcId="{C8614FB3-5D58-4561-9F66-13F4672AA224}" destId="{E8F0AA68-CE9B-4401-B61F-C33040C15FB1}" srcOrd="0" destOrd="0" presId="urn:microsoft.com/office/officeart/2008/layout/HorizontalMultiLevelHierarchy"/>
    <dgm:cxn modelId="{22D2AEF3-51B5-46FE-AB51-95F848A0CD14}" type="presOf" srcId="{727280C7-C33F-43AB-9D85-831AE5183D4E}" destId="{AD33C763-932C-411B-9414-0B6CF121AEDF}" srcOrd="1" destOrd="0" presId="urn:microsoft.com/office/officeart/2008/layout/HorizontalMultiLevelHierarchy"/>
    <dgm:cxn modelId="{F17C92A9-0DFC-4589-9A55-B64E3AA204F1}" type="presOf" srcId="{57F446B2-C53D-4128-BD3E-A1336A1A0396}" destId="{F846390B-EC27-4201-B1CD-24F4CF601226}" srcOrd="1" destOrd="0" presId="urn:microsoft.com/office/officeart/2008/layout/HorizontalMultiLevelHierarchy"/>
    <dgm:cxn modelId="{04E58495-D3C3-4BC8-B35E-49147F62A3F6}" type="presOf" srcId="{C114E9F7-B2CB-4D60-AC54-D7179B5D4603}" destId="{B48F2968-8997-4914-8C5B-B50A16D20072}" srcOrd="1" destOrd="0" presId="urn:microsoft.com/office/officeart/2008/layout/HorizontalMultiLevelHierarchy"/>
    <dgm:cxn modelId="{7AA377AB-64C3-4A3D-81B1-8452D5866574}" type="presOf" srcId="{57F446B2-C53D-4128-BD3E-A1336A1A0396}" destId="{07819747-85C0-49AC-A8B4-41B0E404779F}" srcOrd="0" destOrd="0" presId="urn:microsoft.com/office/officeart/2008/layout/HorizontalMultiLevelHierarchy"/>
    <dgm:cxn modelId="{E882731C-B27F-431D-B741-9E4B2B2D8F2E}" type="presParOf" srcId="{EA21FB83-434C-497C-AF50-32C50412CC0E}" destId="{14B9F076-5298-4FC8-9ACE-4C1D02AF763A}" srcOrd="0" destOrd="0" presId="urn:microsoft.com/office/officeart/2008/layout/HorizontalMultiLevelHierarchy"/>
    <dgm:cxn modelId="{2F9BBDDA-36BF-48EB-BE64-CBB6110A1279}" type="presParOf" srcId="{14B9F076-5298-4FC8-9ACE-4C1D02AF763A}" destId="{165AF27C-E26C-444F-AACB-0C09558B26A6}" srcOrd="0" destOrd="0" presId="urn:microsoft.com/office/officeart/2008/layout/HorizontalMultiLevelHierarchy"/>
    <dgm:cxn modelId="{B830EAED-B472-45F1-8745-D7B30ECF9C10}" type="presParOf" srcId="{14B9F076-5298-4FC8-9ACE-4C1D02AF763A}" destId="{7135015A-A422-4926-A276-1A2786BC6793}" srcOrd="1" destOrd="0" presId="urn:microsoft.com/office/officeart/2008/layout/HorizontalMultiLevelHierarchy"/>
    <dgm:cxn modelId="{0B782EF5-EE68-4847-897E-3F232A639C01}" type="presParOf" srcId="{7135015A-A422-4926-A276-1A2786BC6793}" destId="{3E1D9103-DFF5-44D6-BD0C-6E1924408CE5}" srcOrd="0" destOrd="0" presId="urn:microsoft.com/office/officeart/2008/layout/HorizontalMultiLevelHierarchy"/>
    <dgm:cxn modelId="{E1715FD6-674D-48EF-978C-0BEFDFDD9D27}" type="presParOf" srcId="{3E1D9103-DFF5-44D6-BD0C-6E1924408CE5}" destId="{B48F2968-8997-4914-8C5B-B50A16D20072}" srcOrd="0" destOrd="0" presId="urn:microsoft.com/office/officeart/2008/layout/HorizontalMultiLevelHierarchy"/>
    <dgm:cxn modelId="{3F8B767B-0EE9-4B5E-9478-76FF5E02C02C}" type="presParOf" srcId="{7135015A-A422-4926-A276-1A2786BC6793}" destId="{4A92CF60-C379-4B2C-91E3-2D66F4AB5216}" srcOrd="1" destOrd="0" presId="urn:microsoft.com/office/officeart/2008/layout/HorizontalMultiLevelHierarchy"/>
    <dgm:cxn modelId="{766DAAE4-56B9-4E98-BD15-EE16F32B4043}" type="presParOf" srcId="{4A92CF60-C379-4B2C-91E3-2D66F4AB5216}" destId="{29E46CC9-A91F-4172-8D50-137D22FABBE1}" srcOrd="0" destOrd="0" presId="urn:microsoft.com/office/officeart/2008/layout/HorizontalMultiLevelHierarchy"/>
    <dgm:cxn modelId="{B28AE72B-B497-4B70-A161-95E14B16A24E}" type="presParOf" srcId="{4A92CF60-C379-4B2C-91E3-2D66F4AB5216}" destId="{CD8F15BC-9BE8-4891-A14B-02663507895B}" srcOrd="1" destOrd="0" presId="urn:microsoft.com/office/officeart/2008/layout/HorizontalMultiLevelHierarchy"/>
    <dgm:cxn modelId="{F60268AF-5404-450F-9011-6A5C9C5E7936}" type="presParOf" srcId="{7135015A-A422-4926-A276-1A2786BC6793}" destId="{07819747-85C0-49AC-A8B4-41B0E404779F}" srcOrd="2" destOrd="0" presId="urn:microsoft.com/office/officeart/2008/layout/HorizontalMultiLevelHierarchy"/>
    <dgm:cxn modelId="{7B69F852-ED07-403A-BF9E-41E7BC02B8F9}" type="presParOf" srcId="{07819747-85C0-49AC-A8B4-41B0E404779F}" destId="{F846390B-EC27-4201-B1CD-24F4CF601226}" srcOrd="0" destOrd="0" presId="urn:microsoft.com/office/officeart/2008/layout/HorizontalMultiLevelHierarchy"/>
    <dgm:cxn modelId="{6D1BCFD9-6D46-4603-BF45-FFF1F2289E7E}" type="presParOf" srcId="{7135015A-A422-4926-A276-1A2786BC6793}" destId="{DD2DCEC2-A5CC-41F6-93E3-0AABFDBC7C3F}" srcOrd="3" destOrd="0" presId="urn:microsoft.com/office/officeart/2008/layout/HorizontalMultiLevelHierarchy"/>
    <dgm:cxn modelId="{9C1EA417-EF2B-42E3-B5BA-58E81E23426B}" type="presParOf" srcId="{DD2DCEC2-A5CC-41F6-93E3-0AABFDBC7C3F}" destId="{9DF560B5-F4A0-44B8-9372-FF1D86B19129}" srcOrd="0" destOrd="0" presId="urn:microsoft.com/office/officeart/2008/layout/HorizontalMultiLevelHierarchy"/>
    <dgm:cxn modelId="{71F7A3AE-19F5-4968-A2F9-4B34FDAA17CD}" type="presParOf" srcId="{DD2DCEC2-A5CC-41F6-93E3-0AABFDBC7C3F}" destId="{BC1801F2-051F-463C-A97D-E7AE0E44E0B0}" srcOrd="1" destOrd="0" presId="urn:microsoft.com/office/officeart/2008/layout/HorizontalMultiLevelHierarchy"/>
    <dgm:cxn modelId="{421F10B1-7102-487A-89B6-6BAC5AC443C6}" type="presParOf" srcId="{7135015A-A422-4926-A276-1A2786BC6793}" destId="{52BEE208-525C-42D2-8C85-2566F6EB5A9A}" srcOrd="4" destOrd="0" presId="urn:microsoft.com/office/officeart/2008/layout/HorizontalMultiLevelHierarchy"/>
    <dgm:cxn modelId="{462FE26F-C820-4FF0-AC2E-16DFD12A02FB}" type="presParOf" srcId="{52BEE208-525C-42D2-8C85-2566F6EB5A9A}" destId="{AD33C763-932C-411B-9414-0B6CF121AEDF}" srcOrd="0" destOrd="0" presId="urn:microsoft.com/office/officeart/2008/layout/HorizontalMultiLevelHierarchy"/>
    <dgm:cxn modelId="{B0024A84-92EA-41BB-9354-220D0950E06D}" type="presParOf" srcId="{7135015A-A422-4926-A276-1A2786BC6793}" destId="{9D968A7D-68C0-4A8C-A4DF-69EC2FDD45F1}" srcOrd="5" destOrd="0" presId="urn:microsoft.com/office/officeart/2008/layout/HorizontalMultiLevelHierarchy"/>
    <dgm:cxn modelId="{261B4713-BBD5-4609-800B-C02CCCF0BD12}" type="presParOf" srcId="{9D968A7D-68C0-4A8C-A4DF-69EC2FDD45F1}" destId="{E8F0AA68-CE9B-4401-B61F-C33040C15FB1}" srcOrd="0" destOrd="0" presId="urn:microsoft.com/office/officeart/2008/layout/HorizontalMultiLevelHierarchy"/>
    <dgm:cxn modelId="{FD7C4C3E-C647-4125-8386-D5A384165A46}" type="presParOf" srcId="{9D968A7D-68C0-4A8C-A4DF-69EC2FDD45F1}" destId="{203D2EAD-9D05-4D98-A59B-251A0CBE43A6}"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C0BE158-0DDA-48B4-BF1E-1E6B7D1658D8}" type="doc">
      <dgm:prSet loTypeId="urn:microsoft.com/office/officeart/2008/layout/HorizontalMultiLevelHierarchy" loCatId="hierarchy" qsTypeId="urn:microsoft.com/office/officeart/2005/8/quickstyle/3d1" qsCatId="3D" csTypeId="urn:microsoft.com/office/officeart/2005/8/colors/colorful3" csCatId="colorful" phldr="1"/>
      <dgm:spPr/>
      <dgm:t>
        <a:bodyPr/>
        <a:lstStyle/>
        <a:p>
          <a:endParaRPr lang="pt-BR"/>
        </a:p>
      </dgm:t>
    </dgm:pt>
    <dgm:pt modelId="{048C9504-E14E-4259-8094-1CDED78EEA64}">
      <dgm:prSet phldrT="[Texto]" custT="1"/>
      <dgm:spPr/>
      <dgm:t>
        <a:bodyPr/>
        <a:lstStyle/>
        <a:p>
          <a:r>
            <a:rPr lang="pt-BR" sz="2600" b="1" smtClean="0">
              <a:solidFill>
                <a:schemeClr val="tx1"/>
              </a:solidFill>
              <a:latin typeface="Arial" panose="020B0604020202020204" pitchFamily="34" charset="0"/>
              <a:cs typeface="Arial" panose="020B0604020202020204" pitchFamily="34" charset="0"/>
            </a:rPr>
            <a:t>Gerenciar EAS do Sistema</a:t>
          </a:r>
          <a:endParaRPr lang="pt-BR" sz="2600" b="1" dirty="0">
            <a:solidFill>
              <a:schemeClr val="tx1"/>
            </a:solidFill>
            <a:latin typeface="Arial" panose="020B0604020202020204" pitchFamily="34" charset="0"/>
            <a:cs typeface="Arial" panose="020B0604020202020204" pitchFamily="34" charset="0"/>
          </a:endParaRPr>
        </a:p>
      </dgm:t>
    </dgm:pt>
    <dgm:pt modelId="{0F10CC12-9E5C-466C-AC34-6C3F71473861}" type="parTrans" cxnId="{CB3791A6-930A-48DC-A193-803421153497}">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9C0DDCEB-41EA-4B51-8A42-63E6FDF0E2BD}" type="sibTrans" cxnId="{CB3791A6-930A-48DC-A193-803421153497}">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320CF752-6DB3-4A94-AF8E-68C7592158F3}">
      <dgm:prSet phldrT="[Texto]" custT="1"/>
      <dgm:spPr/>
      <dgm:t>
        <a:bodyPr/>
        <a:lstStyle/>
        <a:p>
          <a:pPr algn="just"/>
          <a:r>
            <a:rPr lang="pt-BR" sz="1500" smtClean="0">
              <a:solidFill>
                <a:schemeClr val="tx1"/>
              </a:solidFill>
              <a:latin typeface="Arial" panose="020B0604020202020204" pitchFamily="34" charset="0"/>
              <a:cs typeface="Arial" panose="020B0604020202020204" pitchFamily="34" charset="0"/>
            </a:rPr>
            <a:t>Permite selecionar os Estabelecimentos de Atenção à Saúde (EAS) que não ficarão visíveis nas caixas de seleção de EAS do Sistema.</a:t>
          </a:r>
          <a:endParaRPr lang="pt-BR" sz="1500" dirty="0">
            <a:solidFill>
              <a:schemeClr val="tx1"/>
            </a:solidFill>
            <a:latin typeface="Arial" panose="020B0604020202020204" pitchFamily="34" charset="0"/>
            <a:cs typeface="Arial" panose="020B0604020202020204" pitchFamily="34" charset="0"/>
          </a:endParaRPr>
        </a:p>
      </dgm:t>
    </dgm:pt>
    <dgm:pt modelId="{C114E9F7-B2CB-4D60-AC54-D7179B5D4603}" type="parTrans" cxnId="{40F98F78-F755-40EE-8742-E5C1D958A939}">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A36FC9FA-708C-48B3-ACF2-D0AF5666A290}" type="sibTrans" cxnId="{40F98F78-F755-40EE-8742-E5C1D958A939}">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C8614FB3-5D58-4561-9F66-13F4672AA224}">
      <dgm:prSet phldrT="[Texto]" custT="1"/>
      <dgm:spPr/>
      <dgm:t>
        <a:bodyPr/>
        <a:lstStyle/>
        <a:p>
          <a:pPr algn="just"/>
          <a:r>
            <a:rPr lang="pt-BR" sz="1500" smtClean="0">
              <a:solidFill>
                <a:schemeClr val="tx1"/>
              </a:solidFill>
              <a:latin typeface="Arial" panose="020B0604020202020204" pitchFamily="34" charset="0"/>
              <a:cs typeface="Arial" panose="020B0604020202020204" pitchFamily="34" charset="0"/>
            </a:rPr>
            <a:t>A relação de EAS apresentada é extraída do Cadastro Nacional de Estabelecimentos de Saúde (CNES) e atualizada mensalmente. Portanto, caso um EAS do seu município não esteja disponível na lista do Sistema BFA, possivelmente ele está como EAS não visível ou ainda não está no CNES. </a:t>
          </a:r>
          <a:endParaRPr lang="pt-BR" sz="1500" dirty="0">
            <a:solidFill>
              <a:schemeClr val="tx1"/>
            </a:solidFill>
            <a:latin typeface="Arial" panose="020B0604020202020204" pitchFamily="34" charset="0"/>
            <a:cs typeface="Arial" panose="020B0604020202020204" pitchFamily="34" charset="0"/>
          </a:endParaRPr>
        </a:p>
      </dgm:t>
    </dgm:pt>
    <dgm:pt modelId="{727280C7-C33F-43AB-9D85-831AE5183D4E}" type="parTrans" cxnId="{843035F6-E117-4589-9E4D-28C24BA2EAFC}">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242C4384-0374-402F-86A7-86E81FDF8D18}" type="sibTrans" cxnId="{843035F6-E117-4589-9E4D-28C24BA2EAFC}">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445D29B0-4F10-4E7C-BDEB-155EE003F557}">
      <dgm:prSet phldrT="[Texto]" custT="1"/>
      <dgm:spPr/>
      <dgm:t>
        <a:bodyPr/>
        <a:lstStyle/>
        <a:p>
          <a:pPr algn="just"/>
          <a:r>
            <a:rPr lang="pt-BR" sz="1500" smtClean="0">
              <a:solidFill>
                <a:schemeClr val="tx1"/>
              </a:solidFill>
              <a:latin typeface="Arial" panose="020B0604020202020204" pitchFamily="34" charset="0"/>
              <a:cs typeface="Arial" panose="020B0604020202020204" pitchFamily="34" charset="0"/>
            </a:rPr>
            <a:t>Facilita o trabalho do Município no momento de imprimir os Mapas de Acompanhamento e de inserir os dados de acompanhamento das condicionalidades de saúde do Programa. </a:t>
          </a:r>
          <a:endParaRPr lang="pt-BR" sz="1500" dirty="0">
            <a:solidFill>
              <a:schemeClr val="tx1"/>
            </a:solidFill>
            <a:latin typeface="Arial" panose="020B0604020202020204" pitchFamily="34" charset="0"/>
            <a:cs typeface="Arial" panose="020B0604020202020204" pitchFamily="34" charset="0"/>
          </a:endParaRPr>
        </a:p>
      </dgm:t>
    </dgm:pt>
    <dgm:pt modelId="{57F446B2-C53D-4128-BD3E-A1336A1A0396}" type="parTrans" cxnId="{7BA16186-E3A7-4E7E-82F7-D50ADE60D48E}">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FBEBE724-700D-4BBC-A1B1-BABA987E5968}" type="sibTrans" cxnId="{7BA16186-E3A7-4E7E-82F7-D50ADE60D48E}">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EA21FB83-434C-497C-AF50-32C50412CC0E}" type="pres">
      <dgm:prSet presAssocID="{EC0BE158-0DDA-48B4-BF1E-1E6B7D1658D8}" presName="Name0" presStyleCnt="0">
        <dgm:presLayoutVars>
          <dgm:chPref val="1"/>
          <dgm:dir/>
          <dgm:animOne val="branch"/>
          <dgm:animLvl val="lvl"/>
          <dgm:resizeHandles val="exact"/>
        </dgm:presLayoutVars>
      </dgm:prSet>
      <dgm:spPr/>
      <dgm:t>
        <a:bodyPr/>
        <a:lstStyle/>
        <a:p>
          <a:endParaRPr lang="pt-BR"/>
        </a:p>
      </dgm:t>
    </dgm:pt>
    <dgm:pt modelId="{14B9F076-5298-4FC8-9ACE-4C1D02AF763A}" type="pres">
      <dgm:prSet presAssocID="{048C9504-E14E-4259-8094-1CDED78EEA64}" presName="root1" presStyleCnt="0"/>
      <dgm:spPr/>
    </dgm:pt>
    <dgm:pt modelId="{165AF27C-E26C-444F-AACB-0C09558B26A6}" type="pres">
      <dgm:prSet presAssocID="{048C9504-E14E-4259-8094-1CDED78EEA64}" presName="LevelOneTextNode" presStyleLbl="node0" presStyleIdx="0" presStyleCnt="1">
        <dgm:presLayoutVars>
          <dgm:chPref val="3"/>
        </dgm:presLayoutVars>
      </dgm:prSet>
      <dgm:spPr/>
      <dgm:t>
        <a:bodyPr/>
        <a:lstStyle/>
        <a:p>
          <a:endParaRPr lang="pt-BR"/>
        </a:p>
      </dgm:t>
    </dgm:pt>
    <dgm:pt modelId="{7135015A-A422-4926-A276-1A2786BC6793}" type="pres">
      <dgm:prSet presAssocID="{048C9504-E14E-4259-8094-1CDED78EEA64}" presName="level2hierChild" presStyleCnt="0"/>
      <dgm:spPr/>
    </dgm:pt>
    <dgm:pt modelId="{3E1D9103-DFF5-44D6-BD0C-6E1924408CE5}" type="pres">
      <dgm:prSet presAssocID="{C114E9F7-B2CB-4D60-AC54-D7179B5D4603}" presName="conn2-1" presStyleLbl="parChTrans1D2" presStyleIdx="0" presStyleCnt="3"/>
      <dgm:spPr/>
      <dgm:t>
        <a:bodyPr/>
        <a:lstStyle/>
        <a:p>
          <a:endParaRPr lang="pt-BR"/>
        </a:p>
      </dgm:t>
    </dgm:pt>
    <dgm:pt modelId="{B48F2968-8997-4914-8C5B-B50A16D20072}" type="pres">
      <dgm:prSet presAssocID="{C114E9F7-B2CB-4D60-AC54-D7179B5D4603}" presName="connTx" presStyleLbl="parChTrans1D2" presStyleIdx="0" presStyleCnt="3"/>
      <dgm:spPr/>
      <dgm:t>
        <a:bodyPr/>
        <a:lstStyle/>
        <a:p>
          <a:endParaRPr lang="pt-BR"/>
        </a:p>
      </dgm:t>
    </dgm:pt>
    <dgm:pt modelId="{4A92CF60-C379-4B2C-91E3-2D66F4AB5216}" type="pres">
      <dgm:prSet presAssocID="{320CF752-6DB3-4A94-AF8E-68C7592158F3}" presName="root2" presStyleCnt="0"/>
      <dgm:spPr/>
    </dgm:pt>
    <dgm:pt modelId="{29E46CC9-A91F-4172-8D50-137D22FABBE1}" type="pres">
      <dgm:prSet presAssocID="{320CF752-6DB3-4A94-AF8E-68C7592158F3}" presName="LevelTwoTextNode" presStyleLbl="node2" presStyleIdx="0" presStyleCnt="3" custScaleX="238658" custScaleY="135903">
        <dgm:presLayoutVars>
          <dgm:chPref val="3"/>
        </dgm:presLayoutVars>
      </dgm:prSet>
      <dgm:spPr/>
      <dgm:t>
        <a:bodyPr/>
        <a:lstStyle/>
        <a:p>
          <a:endParaRPr lang="pt-BR"/>
        </a:p>
      </dgm:t>
    </dgm:pt>
    <dgm:pt modelId="{CD8F15BC-9BE8-4891-A14B-02663507895B}" type="pres">
      <dgm:prSet presAssocID="{320CF752-6DB3-4A94-AF8E-68C7592158F3}" presName="level3hierChild" presStyleCnt="0"/>
      <dgm:spPr/>
    </dgm:pt>
    <dgm:pt modelId="{07819747-85C0-49AC-A8B4-41B0E404779F}" type="pres">
      <dgm:prSet presAssocID="{57F446B2-C53D-4128-BD3E-A1336A1A0396}" presName="conn2-1" presStyleLbl="parChTrans1D2" presStyleIdx="1" presStyleCnt="3"/>
      <dgm:spPr/>
      <dgm:t>
        <a:bodyPr/>
        <a:lstStyle/>
        <a:p>
          <a:endParaRPr lang="pt-BR"/>
        </a:p>
      </dgm:t>
    </dgm:pt>
    <dgm:pt modelId="{F846390B-EC27-4201-B1CD-24F4CF601226}" type="pres">
      <dgm:prSet presAssocID="{57F446B2-C53D-4128-BD3E-A1336A1A0396}" presName="connTx" presStyleLbl="parChTrans1D2" presStyleIdx="1" presStyleCnt="3"/>
      <dgm:spPr/>
      <dgm:t>
        <a:bodyPr/>
        <a:lstStyle/>
        <a:p>
          <a:endParaRPr lang="pt-BR"/>
        </a:p>
      </dgm:t>
    </dgm:pt>
    <dgm:pt modelId="{DD2DCEC2-A5CC-41F6-93E3-0AABFDBC7C3F}" type="pres">
      <dgm:prSet presAssocID="{445D29B0-4F10-4E7C-BDEB-155EE003F557}" presName="root2" presStyleCnt="0"/>
      <dgm:spPr/>
    </dgm:pt>
    <dgm:pt modelId="{9DF560B5-F4A0-44B8-9372-FF1D86B19129}" type="pres">
      <dgm:prSet presAssocID="{445D29B0-4F10-4E7C-BDEB-155EE003F557}" presName="LevelTwoTextNode" presStyleLbl="node2" presStyleIdx="1" presStyleCnt="3" custScaleX="238658" custScaleY="135903">
        <dgm:presLayoutVars>
          <dgm:chPref val="3"/>
        </dgm:presLayoutVars>
      </dgm:prSet>
      <dgm:spPr/>
      <dgm:t>
        <a:bodyPr/>
        <a:lstStyle/>
        <a:p>
          <a:endParaRPr lang="pt-BR"/>
        </a:p>
      </dgm:t>
    </dgm:pt>
    <dgm:pt modelId="{BC1801F2-051F-463C-A97D-E7AE0E44E0B0}" type="pres">
      <dgm:prSet presAssocID="{445D29B0-4F10-4E7C-BDEB-155EE003F557}" presName="level3hierChild" presStyleCnt="0"/>
      <dgm:spPr/>
    </dgm:pt>
    <dgm:pt modelId="{52BEE208-525C-42D2-8C85-2566F6EB5A9A}" type="pres">
      <dgm:prSet presAssocID="{727280C7-C33F-43AB-9D85-831AE5183D4E}" presName="conn2-1" presStyleLbl="parChTrans1D2" presStyleIdx="2" presStyleCnt="3"/>
      <dgm:spPr/>
      <dgm:t>
        <a:bodyPr/>
        <a:lstStyle/>
        <a:p>
          <a:endParaRPr lang="pt-BR"/>
        </a:p>
      </dgm:t>
    </dgm:pt>
    <dgm:pt modelId="{AD33C763-932C-411B-9414-0B6CF121AEDF}" type="pres">
      <dgm:prSet presAssocID="{727280C7-C33F-43AB-9D85-831AE5183D4E}" presName="connTx" presStyleLbl="parChTrans1D2" presStyleIdx="2" presStyleCnt="3"/>
      <dgm:spPr/>
      <dgm:t>
        <a:bodyPr/>
        <a:lstStyle/>
        <a:p>
          <a:endParaRPr lang="pt-BR"/>
        </a:p>
      </dgm:t>
    </dgm:pt>
    <dgm:pt modelId="{9D968A7D-68C0-4A8C-A4DF-69EC2FDD45F1}" type="pres">
      <dgm:prSet presAssocID="{C8614FB3-5D58-4561-9F66-13F4672AA224}" presName="root2" presStyleCnt="0"/>
      <dgm:spPr/>
    </dgm:pt>
    <dgm:pt modelId="{E8F0AA68-CE9B-4401-B61F-C33040C15FB1}" type="pres">
      <dgm:prSet presAssocID="{C8614FB3-5D58-4561-9F66-13F4672AA224}" presName="LevelTwoTextNode" presStyleLbl="node2" presStyleIdx="2" presStyleCnt="3" custScaleX="238658" custScaleY="137719">
        <dgm:presLayoutVars>
          <dgm:chPref val="3"/>
        </dgm:presLayoutVars>
      </dgm:prSet>
      <dgm:spPr/>
      <dgm:t>
        <a:bodyPr/>
        <a:lstStyle/>
        <a:p>
          <a:endParaRPr lang="pt-BR"/>
        </a:p>
      </dgm:t>
    </dgm:pt>
    <dgm:pt modelId="{203D2EAD-9D05-4D98-A59B-251A0CBE43A6}" type="pres">
      <dgm:prSet presAssocID="{C8614FB3-5D58-4561-9F66-13F4672AA224}" presName="level3hierChild" presStyleCnt="0"/>
      <dgm:spPr/>
    </dgm:pt>
  </dgm:ptLst>
  <dgm:cxnLst>
    <dgm:cxn modelId="{9800CBFA-AA85-4BAB-A367-A7E96126EA0F}" type="presOf" srcId="{C114E9F7-B2CB-4D60-AC54-D7179B5D4603}" destId="{3E1D9103-DFF5-44D6-BD0C-6E1924408CE5}" srcOrd="0" destOrd="0" presId="urn:microsoft.com/office/officeart/2008/layout/HorizontalMultiLevelHierarchy"/>
    <dgm:cxn modelId="{843035F6-E117-4589-9E4D-28C24BA2EAFC}" srcId="{048C9504-E14E-4259-8094-1CDED78EEA64}" destId="{C8614FB3-5D58-4561-9F66-13F4672AA224}" srcOrd="2" destOrd="0" parTransId="{727280C7-C33F-43AB-9D85-831AE5183D4E}" sibTransId="{242C4384-0374-402F-86A7-86E81FDF8D18}"/>
    <dgm:cxn modelId="{2E960585-2E33-47E2-96D8-A3B962E20166}" type="presOf" srcId="{048C9504-E14E-4259-8094-1CDED78EEA64}" destId="{165AF27C-E26C-444F-AACB-0C09558B26A6}" srcOrd="0" destOrd="0" presId="urn:microsoft.com/office/officeart/2008/layout/HorizontalMultiLevelHierarchy"/>
    <dgm:cxn modelId="{66E4AC05-13F6-435C-8856-12AE0A64FE40}" type="presOf" srcId="{EC0BE158-0DDA-48B4-BF1E-1E6B7D1658D8}" destId="{EA21FB83-434C-497C-AF50-32C50412CC0E}" srcOrd="0" destOrd="0" presId="urn:microsoft.com/office/officeart/2008/layout/HorizontalMultiLevelHierarchy"/>
    <dgm:cxn modelId="{14FC3DC1-E08D-4755-98E6-6E760A5522CD}" type="presOf" srcId="{727280C7-C33F-43AB-9D85-831AE5183D4E}" destId="{52BEE208-525C-42D2-8C85-2566F6EB5A9A}" srcOrd="0" destOrd="0" presId="urn:microsoft.com/office/officeart/2008/layout/HorizontalMultiLevelHierarchy"/>
    <dgm:cxn modelId="{40F98F78-F755-40EE-8742-E5C1D958A939}" srcId="{048C9504-E14E-4259-8094-1CDED78EEA64}" destId="{320CF752-6DB3-4A94-AF8E-68C7592158F3}" srcOrd="0" destOrd="0" parTransId="{C114E9F7-B2CB-4D60-AC54-D7179B5D4603}" sibTransId="{A36FC9FA-708C-48B3-ACF2-D0AF5666A290}"/>
    <dgm:cxn modelId="{CB3791A6-930A-48DC-A193-803421153497}" srcId="{EC0BE158-0DDA-48B4-BF1E-1E6B7D1658D8}" destId="{048C9504-E14E-4259-8094-1CDED78EEA64}" srcOrd="0" destOrd="0" parTransId="{0F10CC12-9E5C-466C-AC34-6C3F71473861}" sibTransId="{9C0DDCEB-41EA-4B51-8A42-63E6FDF0E2BD}"/>
    <dgm:cxn modelId="{6F2AE0F3-E19D-455C-9C4F-6C51E7D0BB19}" type="presOf" srcId="{445D29B0-4F10-4E7C-BDEB-155EE003F557}" destId="{9DF560B5-F4A0-44B8-9372-FF1D86B19129}" srcOrd="0" destOrd="0" presId="urn:microsoft.com/office/officeart/2008/layout/HorizontalMultiLevelHierarchy"/>
    <dgm:cxn modelId="{7BA16186-E3A7-4E7E-82F7-D50ADE60D48E}" srcId="{048C9504-E14E-4259-8094-1CDED78EEA64}" destId="{445D29B0-4F10-4E7C-BDEB-155EE003F557}" srcOrd="1" destOrd="0" parTransId="{57F446B2-C53D-4128-BD3E-A1336A1A0396}" sibTransId="{FBEBE724-700D-4BBC-A1B1-BABA987E5968}"/>
    <dgm:cxn modelId="{B1353967-9191-47C0-9B8F-E0E8C5D8467F}" type="presOf" srcId="{320CF752-6DB3-4A94-AF8E-68C7592158F3}" destId="{29E46CC9-A91F-4172-8D50-137D22FABBE1}" srcOrd="0" destOrd="0" presId="urn:microsoft.com/office/officeart/2008/layout/HorizontalMultiLevelHierarchy"/>
    <dgm:cxn modelId="{D848CB49-B4CD-4966-80E3-7DE9E3811A95}" type="presOf" srcId="{C8614FB3-5D58-4561-9F66-13F4672AA224}" destId="{E8F0AA68-CE9B-4401-B61F-C33040C15FB1}" srcOrd="0" destOrd="0" presId="urn:microsoft.com/office/officeart/2008/layout/HorizontalMultiLevelHierarchy"/>
    <dgm:cxn modelId="{22D2AEF3-51B5-46FE-AB51-95F848A0CD14}" type="presOf" srcId="{727280C7-C33F-43AB-9D85-831AE5183D4E}" destId="{AD33C763-932C-411B-9414-0B6CF121AEDF}" srcOrd="1" destOrd="0" presId="urn:microsoft.com/office/officeart/2008/layout/HorizontalMultiLevelHierarchy"/>
    <dgm:cxn modelId="{F17C92A9-0DFC-4589-9A55-B64E3AA204F1}" type="presOf" srcId="{57F446B2-C53D-4128-BD3E-A1336A1A0396}" destId="{F846390B-EC27-4201-B1CD-24F4CF601226}" srcOrd="1" destOrd="0" presId="urn:microsoft.com/office/officeart/2008/layout/HorizontalMultiLevelHierarchy"/>
    <dgm:cxn modelId="{04E58495-D3C3-4BC8-B35E-49147F62A3F6}" type="presOf" srcId="{C114E9F7-B2CB-4D60-AC54-D7179B5D4603}" destId="{B48F2968-8997-4914-8C5B-B50A16D20072}" srcOrd="1" destOrd="0" presId="urn:microsoft.com/office/officeart/2008/layout/HorizontalMultiLevelHierarchy"/>
    <dgm:cxn modelId="{7AA377AB-64C3-4A3D-81B1-8452D5866574}" type="presOf" srcId="{57F446B2-C53D-4128-BD3E-A1336A1A0396}" destId="{07819747-85C0-49AC-A8B4-41B0E404779F}" srcOrd="0" destOrd="0" presId="urn:microsoft.com/office/officeart/2008/layout/HorizontalMultiLevelHierarchy"/>
    <dgm:cxn modelId="{E882731C-B27F-431D-B741-9E4B2B2D8F2E}" type="presParOf" srcId="{EA21FB83-434C-497C-AF50-32C50412CC0E}" destId="{14B9F076-5298-4FC8-9ACE-4C1D02AF763A}" srcOrd="0" destOrd="0" presId="urn:microsoft.com/office/officeart/2008/layout/HorizontalMultiLevelHierarchy"/>
    <dgm:cxn modelId="{2F9BBDDA-36BF-48EB-BE64-CBB6110A1279}" type="presParOf" srcId="{14B9F076-5298-4FC8-9ACE-4C1D02AF763A}" destId="{165AF27C-E26C-444F-AACB-0C09558B26A6}" srcOrd="0" destOrd="0" presId="urn:microsoft.com/office/officeart/2008/layout/HorizontalMultiLevelHierarchy"/>
    <dgm:cxn modelId="{B830EAED-B472-45F1-8745-D7B30ECF9C10}" type="presParOf" srcId="{14B9F076-5298-4FC8-9ACE-4C1D02AF763A}" destId="{7135015A-A422-4926-A276-1A2786BC6793}" srcOrd="1" destOrd="0" presId="urn:microsoft.com/office/officeart/2008/layout/HorizontalMultiLevelHierarchy"/>
    <dgm:cxn modelId="{0B782EF5-EE68-4847-897E-3F232A639C01}" type="presParOf" srcId="{7135015A-A422-4926-A276-1A2786BC6793}" destId="{3E1D9103-DFF5-44D6-BD0C-6E1924408CE5}" srcOrd="0" destOrd="0" presId="urn:microsoft.com/office/officeart/2008/layout/HorizontalMultiLevelHierarchy"/>
    <dgm:cxn modelId="{E1715FD6-674D-48EF-978C-0BEFDFDD9D27}" type="presParOf" srcId="{3E1D9103-DFF5-44D6-BD0C-6E1924408CE5}" destId="{B48F2968-8997-4914-8C5B-B50A16D20072}" srcOrd="0" destOrd="0" presId="urn:microsoft.com/office/officeart/2008/layout/HorizontalMultiLevelHierarchy"/>
    <dgm:cxn modelId="{3F8B767B-0EE9-4B5E-9478-76FF5E02C02C}" type="presParOf" srcId="{7135015A-A422-4926-A276-1A2786BC6793}" destId="{4A92CF60-C379-4B2C-91E3-2D66F4AB5216}" srcOrd="1" destOrd="0" presId="urn:microsoft.com/office/officeart/2008/layout/HorizontalMultiLevelHierarchy"/>
    <dgm:cxn modelId="{766DAAE4-56B9-4E98-BD15-EE16F32B4043}" type="presParOf" srcId="{4A92CF60-C379-4B2C-91E3-2D66F4AB5216}" destId="{29E46CC9-A91F-4172-8D50-137D22FABBE1}" srcOrd="0" destOrd="0" presId="urn:microsoft.com/office/officeart/2008/layout/HorizontalMultiLevelHierarchy"/>
    <dgm:cxn modelId="{B28AE72B-B497-4B70-A161-95E14B16A24E}" type="presParOf" srcId="{4A92CF60-C379-4B2C-91E3-2D66F4AB5216}" destId="{CD8F15BC-9BE8-4891-A14B-02663507895B}" srcOrd="1" destOrd="0" presId="urn:microsoft.com/office/officeart/2008/layout/HorizontalMultiLevelHierarchy"/>
    <dgm:cxn modelId="{F60268AF-5404-450F-9011-6A5C9C5E7936}" type="presParOf" srcId="{7135015A-A422-4926-A276-1A2786BC6793}" destId="{07819747-85C0-49AC-A8B4-41B0E404779F}" srcOrd="2" destOrd="0" presId="urn:microsoft.com/office/officeart/2008/layout/HorizontalMultiLevelHierarchy"/>
    <dgm:cxn modelId="{7B69F852-ED07-403A-BF9E-41E7BC02B8F9}" type="presParOf" srcId="{07819747-85C0-49AC-A8B4-41B0E404779F}" destId="{F846390B-EC27-4201-B1CD-24F4CF601226}" srcOrd="0" destOrd="0" presId="urn:microsoft.com/office/officeart/2008/layout/HorizontalMultiLevelHierarchy"/>
    <dgm:cxn modelId="{6D1BCFD9-6D46-4603-BF45-FFF1F2289E7E}" type="presParOf" srcId="{7135015A-A422-4926-A276-1A2786BC6793}" destId="{DD2DCEC2-A5CC-41F6-93E3-0AABFDBC7C3F}" srcOrd="3" destOrd="0" presId="urn:microsoft.com/office/officeart/2008/layout/HorizontalMultiLevelHierarchy"/>
    <dgm:cxn modelId="{9C1EA417-EF2B-42E3-B5BA-58E81E23426B}" type="presParOf" srcId="{DD2DCEC2-A5CC-41F6-93E3-0AABFDBC7C3F}" destId="{9DF560B5-F4A0-44B8-9372-FF1D86B19129}" srcOrd="0" destOrd="0" presId="urn:microsoft.com/office/officeart/2008/layout/HorizontalMultiLevelHierarchy"/>
    <dgm:cxn modelId="{71F7A3AE-19F5-4968-A2F9-4B34FDAA17CD}" type="presParOf" srcId="{DD2DCEC2-A5CC-41F6-93E3-0AABFDBC7C3F}" destId="{BC1801F2-051F-463C-A97D-E7AE0E44E0B0}" srcOrd="1" destOrd="0" presId="urn:microsoft.com/office/officeart/2008/layout/HorizontalMultiLevelHierarchy"/>
    <dgm:cxn modelId="{421F10B1-7102-487A-89B6-6BAC5AC443C6}" type="presParOf" srcId="{7135015A-A422-4926-A276-1A2786BC6793}" destId="{52BEE208-525C-42D2-8C85-2566F6EB5A9A}" srcOrd="4" destOrd="0" presId="urn:microsoft.com/office/officeart/2008/layout/HorizontalMultiLevelHierarchy"/>
    <dgm:cxn modelId="{462FE26F-C820-4FF0-AC2E-16DFD12A02FB}" type="presParOf" srcId="{52BEE208-525C-42D2-8C85-2566F6EB5A9A}" destId="{AD33C763-932C-411B-9414-0B6CF121AEDF}" srcOrd="0" destOrd="0" presId="urn:microsoft.com/office/officeart/2008/layout/HorizontalMultiLevelHierarchy"/>
    <dgm:cxn modelId="{B0024A84-92EA-41BB-9354-220D0950E06D}" type="presParOf" srcId="{7135015A-A422-4926-A276-1A2786BC6793}" destId="{9D968A7D-68C0-4A8C-A4DF-69EC2FDD45F1}" srcOrd="5" destOrd="0" presId="urn:microsoft.com/office/officeart/2008/layout/HorizontalMultiLevelHierarchy"/>
    <dgm:cxn modelId="{261B4713-BBD5-4609-800B-C02CCCF0BD12}" type="presParOf" srcId="{9D968A7D-68C0-4A8C-A4DF-69EC2FDD45F1}" destId="{E8F0AA68-CE9B-4401-B61F-C33040C15FB1}" srcOrd="0" destOrd="0" presId="urn:microsoft.com/office/officeart/2008/layout/HorizontalMultiLevelHierarchy"/>
    <dgm:cxn modelId="{FD7C4C3E-C647-4125-8386-D5A384165A46}" type="presParOf" srcId="{9D968A7D-68C0-4A8C-A4DF-69EC2FDD45F1}" destId="{203D2EAD-9D05-4D98-A59B-251A0CBE43A6}"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C0BE158-0DDA-48B4-BF1E-1E6B7D1658D8}" type="doc">
      <dgm:prSet loTypeId="urn:microsoft.com/office/officeart/2008/layout/HorizontalMultiLevelHierarchy" loCatId="hierarchy" qsTypeId="urn:microsoft.com/office/officeart/2005/8/quickstyle/3d1" qsCatId="3D" csTypeId="urn:microsoft.com/office/officeart/2005/8/colors/colorful4" csCatId="colorful" phldr="1"/>
      <dgm:spPr/>
      <dgm:t>
        <a:bodyPr/>
        <a:lstStyle/>
        <a:p>
          <a:endParaRPr lang="pt-BR"/>
        </a:p>
      </dgm:t>
    </dgm:pt>
    <dgm:pt modelId="{048C9504-E14E-4259-8094-1CDED78EEA64}">
      <dgm:prSet phldrT="[Texto]" custT="1"/>
      <dgm:spPr/>
      <dgm:t>
        <a:bodyPr/>
        <a:lstStyle/>
        <a:p>
          <a:r>
            <a:rPr lang="pt-BR" sz="2200" b="1" dirty="0" smtClean="0">
              <a:solidFill>
                <a:schemeClr val="tx1"/>
              </a:solidFill>
              <a:latin typeface="Arial" panose="020B0604020202020204" pitchFamily="34" charset="0"/>
              <a:cs typeface="Arial" panose="020B0604020202020204" pitchFamily="34" charset="0"/>
            </a:rPr>
            <a:t>Vinculação  de Famílias</a:t>
          </a:r>
          <a:endParaRPr lang="pt-BR" sz="2200" b="1" dirty="0">
            <a:solidFill>
              <a:schemeClr val="tx1"/>
            </a:solidFill>
            <a:latin typeface="Arial" panose="020B0604020202020204" pitchFamily="34" charset="0"/>
            <a:cs typeface="Arial" panose="020B0604020202020204" pitchFamily="34" charset="0"/>
          </a:endParaRPr>
        </a:p>
      </dgm:t>
    </dgm:pt>
    <dgm:pt modelId="{0F10CC12-9E5C-466C-AC34-6C3F71473861}" type="parTrans" cxnId="{CB3791A6-930A-48DC-A193-803421153497}">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9C0DDCEB-41EA-4B51-8A42-63E6FDF0E2BD}" type="sibTrans" cxnId="{CB3791A6-930A-48DC-A193-803421153497}">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320CF752-6DB3-4A94-AF8E-68C7592158F3}">
      <dgm:prSet phldrT="[Texto]" custT="1"/>
      <dgm:spPr/>
      <dgm:t>
        <a:bodyPr/>
        <a:lstStyle/>
        <a:p>
          <a:pPr algn="just"/>
          <a:r>
            <a:rPr lang="pt-BR" sz="1300" dirty="0" smtClean="0">
              <a:solidFill>
                <a:schemeClr val="tx1"/>
              </a:solidFill>
              <a:latin typeface="Arial" panose="020B0604020202020204" pitchFamily="34" charset="0"/>
              <a:cs typeface="Arial" panose="020B0604020202020204" pitchFamily="34" charset="0"/>
            </a:rPr>
            <a:t>Possibilita estabelecer uma ligação entre as famílias e os Estabelecimentos Atenção á Saúde e seus profissionais. </a:t>
          </a:r>
        </a:p>
        <a:p>
          <a:pPr algn="just"/>
          <a:r>
            <a:rPr lang="pt-BR" sz="1300" dirty="0" smtClean="0">
              <a:solidFill>
                <a:schemeClr val="tx1"/>
              </a:solidFill>
              <a:latin typeface="Arial" panose="020B0604020202020204" pitchFamily="34" charset="0"/>
              <a:cs typeface="Arial" panose="020B0604020202020204" pitchFamily="34" charset="0"/>
            </a:rPr>
            <a:t>A família somente perde o vínculo ao EAS quando ocorrer alteração no código do IBGE no Cadastro Único, ou seja, quando a família muda de município, e o atualiza. </a:t>
          </a:r>
          <a:endParaRPr lang="pt-BR" sz="1300" dirty="0">
            <a:solidFill>
              <a:schemeClr val="tx1"/>
            </a:solidFill>
            <a:latin typeface="Arial" panose="020B0604020202020204" pitchFamily="34" charset="0"/>
            <a:cs typeface="Arial" panose="020B0604020202020204" pitchFamily="34" charset="0"/>
          </a:endParaRPr>
        </a:p>
      </dgm:t>
    </dgm:pt>
    <dgm:pt modelId="{C114E9F7-B2CB-4D60-AC54-D7179B5D4603}" type="parTrans" cxnId="{40F98F78-F755-40EE-8742-E5C1D958A939}">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A36FC9FA-708C-48B3-ACF2-D0AF5666A290}" type="sibTrans" cxnId="{40F98F78-F755-40EE-8742-E5C1D958A939}">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C8614FB3-5D58-4561-9F66-13F4672AA224}">
      <dgm:prSet phldrT="[Texto]" custT="1"/>
      <dgm:spPr/>
      <dgm:t>
        <a:bodyPr/>
        <a:lstStyle/>
        <a:p>
          <a:pPr algn="just"/>
          <a:r>
            <a:rPr lang="pt-BR" sz="1600" b="1" dirty="0" smtClean="0">
              <a:solidFill>
                <a:srgbClr val="FF0000"/>
              </a:solidFill>
              <a:latin typeface="Arial" panose="020B0604020202020204" pitchFamily="34" charset="0"/>
              <a:cs typeface="Arial" panose="020B0604020202020204" pitchFamily="34" charset="0"/>
            </a:rPr>
            <a:t>Devido a transferência do Sistema do PBF na Saúde para a plataforma e-Gestor AB, na segunda vigência de 2018 foi necessário vincular todas as pessoas ao EAS! As vinculações realizadas na vigência anterior estão mantidas e só estarão sem vínculos famílias novas no sistema ou beneficiários não acompanhados na vigência anterior..</a:t>
          </a:r>
          <a:endParaRPr lang="pt-BR" sz="1600" dirty="0">
            <a:latin typeface="Arial" panose="020B0604020202020204" pitchFamily="34" charset="0"/>
            <a:cs typeface="Arial" panose="020B0604020202020204" pitchFamily="34" charset="0"/>
          </a:endParaRPr>
        </a:p>
      </dgm:t>
    </dgm:pt>
    <dgm:pt modelId="{727280C7-C33F-43AB-9D85-831AE5183D4E}" type="parTrans" cxnId="{843035F6-E117-4589-9E4D-28C24BA2EAFC}">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242C4384-0374-402F-86A7-86E81FDF8D18}" type="sibTrans" cxnId="{843035F6-E117-4589-9E4D-28C24BA2EAFC}">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445D29B0-4F10-4E7C-BDEB-155EE003F557}">
      <dgm:prSet phldrT="[Texto]" custT="1"/>
      <dgm:spPr/>
      <dgm:t>
        <a:bodyPr/>
        <a:lstStyle/>
        <a:p>
          <a:pPr algn="just"/>
          <a:r>
            <a:rPr lang="pt-BR" sz="1300" dirty="0" smtClean="0">
              <a:solidFill>
                <a:schemeClr val="tx1"/>
              </a:solidFill>
              <a:latin typeface="Arial" panose="020B0604020202020204" pitchFamily="34" charset="0"/>
              <a:cs typeface="Arial" panose="020B0604020202020204" pitchFamily="34" charset="0"/>
            </a:rPr>
            <a:t>Apesar de não ser obrigatório a vinculação ao profissional de saúde recomendamos que seja feita, pois essa informação será utilizada na avaliação do Programa Nacional de Melhoria do Acesso e da Qualidade da Atenção Básica – PMAQ. </a:t>
          </a:r>
          <a:endParaRPr lang="pt-BR" sz="1300" dirty="0">
            <a:solidFill>
              <a:schemeClr val="tx1"/>
            </a:solidFill>
            <a:latin typeface="Arial" panose="020B0604020202020204" pitchFamily="34" charset="0"/>
            <a:cs typeface="Arial" panose="020B0604020202020204" pitchFamily="34" charset="0"/>
          </a:endParaRPr>
        </a:p>
      </dgm:t>
    </dgm:pt>
    <dgm:pt modelId="{57F446B2-C53D-4128-BD3E-A1336A1A0396}" type="parTrans" cxnId="{7BA16186-E3A7-4E7E-82F7-D50ADE60D48E}">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FBEBE724-700D-4BBC-A1B1-BABA987E5968}" type="sibTrans" cxnId="{7BA16186-E3A7-4E7E-82F7-D50ADE60D48E}">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EA21FB83-434C-497C-AF50-32C50412CC0E}" type="pres">
      <dgm:prSet presAssocID="{EC0BE158-0DDA-48B4-BF1E-1E6B7D1658D8}" presName="Name0" presStyleCnt="0">
        <dgm:presLayoutVars>
          <dgm:chPref val="1"/>
          <dgm:dir/>
          <dgm:animOne val="branch"/>
          <dgm:animLvl val="lvl"/>
          <dgm:resizeHandles val="exact"/>
        </dgm:presLayoutVars>
      </dgm:prSet>
      <dgm:spPr/>
      <dgm:t>
        <a:bodyPr/>
        <a:lstStyle/>
        <a:p>
          <a:endParaRPr lang="pt-BR"/>
        </a:p>
      </dgm:t>
    </dgm:pt>
    <dgm:pt modelId="{14B9F076-5298-4FC8-9ACE-4C1D02AF763A}" type="pres">
      <dgm:prSet presAssocID="{048C9504-E14E-4259-8094-1CDED78EEA64}" presName="root1" presStyleCnt="0"/>
      <dgm:spPr/>
    </dgm:pt>
    <dgm:pt modelId="{165AF27C-E26C-444F-AACB-0C09558B26A6}" type="pres">
      <dgm:prSet presAssocID="{048C9504-E14E-4259-8094-1CDED78EEA64}" presName="LevelOneTextNode" presStyleLbl="node0" presStyleIdx="0" presStyleCnt="1">
        <dgm:presLayoutVars>
          <dgm:chPref val="3"/>
        </dgm:presLayoutVars>
      </dgm:prSet>
      <dgm:spPr/>
      <dgm:t>
        <a:bodyPr/>
        <a:lstStyle/>
        <a:p>
          <a:endParaRPr lang="pt-BR"/>
        </a:p>
      </dgm:t>
    </dgm:pt>
    <dgm:pt modelId="{7135015A-A422-4926-A276-1A2786BC6793}" type="pres">
      <dgm:prSet presAssocID="{048C9504-E14E-4259-8094-1CDED78EEA64}" presName="level2hierChild" presStyleCnt="0"/>
      <dgm:spPr/>
    </dgm:pt>
    <dgm:pt modelId="{3E1D9103-DFF5-44D6-BD0C-6E1924408CE5}" type="pres">
      <dgm:prSet presAssocID="{C114E9F7-B2CB-4D60-AC54-D7179B5D4603}" presName="conn2-1" presStyleLbl="parChTrans1D2" presStyleIdx="0" presStyleCnt="3"/>
      <dgm:spPr/>
      <dgm:t>
        <a:bodyPr/>
        <a:lstStyle/>
        <a:p>
          <a:endParaRPr lang="pt-BR"/>
        </a:p>
      </dgm:t>
    </dgm:pt>
    <dgm:pt modelId="{B48F2968-8997-4914-8C5B-B50A16D20072}" type="pres">
      <dgm:prSet presAssocID="{C114E9F7-B2CB-4D60-AC54-D7179B5D4603}" presName="connTx" presStyleLbl="parChTrans1D2" presStyleIdx="0" presStyleCnt="3"/>
      <dgm:spPr/>
      <dgm:t>
        <a:bodyPr/>
        <a:lstStyle/>
        <a:p>
          <a:endParaRPr lang="pt-BR"/>
        </a:p>
      </dgm:t>
    </dgm:pt>
    <dgm:pt modelId="{4A92CF60-C379-4B2C-91E3-2D66F4AB5216}" type="pres">
      <dgm:prSet presAssocID="{320CF752-6DB3-4A94-AF8E-68C7592158F3}" presName="root2" presStyleCnt="0"/>
      <dgm:spPr/>
    </dgm:pt>
    <dgm:pt modelId="{29E46CC9-A91F-4172-8D50-137D22FABBE1}" type="pres">
      <dgm:prSet presAssocID="{320CF752-6DB3-4A94-AF8E-68C7592158F3}" presName="LevelTwoTextNode" presStyleLbl="node2" presStyleIdx="0" presStyleCnt="3" custScaleX="270277" custScaleY="135903">
        <dgm:presLayoutVars>
          <dgm:chPref val="3"/>
        </dgm:presLayoutVars>
      </dgm:prSet>
      <dgm:spPr/>
      <dgm:t>
        <a:bodyPr/>
        <a:lstStyle/>
        <a:p>
          <a:endParaRPr lang="pt-BR"/>
        </a:p>
      </dgm:t>
    </dgm:pt>
    <dgm:pt modelId="{CD8F15BC-9BE8-4891-A14B-02663507895B}" type="pres">
      <dgm:prSet presAssocID="{320CF752-6DB3-4A94-AF8E-68C7592158F3}" presName="level3hierChild" presStyleCnt="0"/>
      <dgm:spPr/>
    </dgm:pt>
    <dgm:pt modelId="{07819747-85C0-49AC-A8B4-41B0E404779F}" type="pres">
      <dgm:prSet presAssocID="{57F446B2-C53D-4128-BD3E-A1336A1A0396}" presName="conn2-1" presStyleLbl="parChTrans1D2" presStyleIdx="1" presStyleCnt="3"/>
      <dgm:spPr/>
      <dgm:t>
        <a:bodyPr/>
        <a:lstStyle/>
        <a:p>
          <a:endParaRPr lang="pt-BR"/>
        </a:p>
      </dgm:t>
    </dgm:pt>
    <dgm:pt modelId="{F846390B-EC27-4201-B1CD-24F4CF601226}" type="pres">
      <dgm:prSet presAssocID="{57F446B2-C53D-4128-BD3E-A1336A1A0396}" presName="connTx" presStyleLbl="parChTrans1D2" presStyleIdx="1" presStyleCnt="3"/>
      <dgm:spPr/>
      <dgm:t>
        <a:bodyPr/>
        <a:lstStyle/>
        <a:p>
          <a:endParaRPr lang="pt-BR"/>
        </a:p>
      </dgm:t>
    </dgm:pt>
    <dgm:pt modelId="{DD2DCEC2-A5CC-41F6-93E3-0AABFDBC7C3F}" type="pres">
      <dgm:prSet presAssocID="{445D29B0-4F10-4E7C-BDEB-155EE003F557}" presName="root2" presStyleCnt="0"/>
      <dgm:spPr/>
    </dgm:pt>
    <dgm:pt modelId="{9DF560B5-F4A0-44B8-9372-FF1D86B19129}" type="pres">
      <dgm:prSet presAssocID="{445D29B0-4F10-4E7C-BDEB-155EE003F557}" presName="LevelTwoTextNode" presStyleLbl="node2" presStyleIdx="1" presStyleCnt="3" custScaleX="270277" custScaleY="135903">
        <dgm:presLayoutVars>
          <dgm:chPref val="3"/>
        </dgm:presLayoutVars>
      </dgm:prSet>
      <dgm:spPr/>
      <dgm:t>
        <a:bodyPr/>
        <a:lstStyle/>
        <a:p>
          <a:endParaRPr lang="pt-BR"/>
        </a:p>
      </dgm:t>
    </dgm:pt>
    <dgm:pt modelId="{BC1801F2-051F-463C-A97D-E7AE0E44E0B0}" type="pres">
      <dgm:prSet presAssocID="{445D29B0-4F10-4E7C-BDEB-155EE003F557}" presName="level3hierChild" presStyleCnt="0"/>
      <dgm:spPr/>
    </dgm:pt>
    <dgm:pt modelId="{52BEE208-525C-42D2-8C85-2566F6EB5A9A}" type="pres">
      <dgm:prSet presAssocID="{727280C7-C33F-43AB-9D85-831AE5183D4E}" presName="conn2-1" presStyleLbl="parChTrans1D2" presStyleIdx="2" presStyleCnt="3"/>
      <dgm:spPr/>
      <dgm:t>
        <a:bodyPr/>
        <a:lstStyle/>
        <a:p>
          <a:endParaRPr lang="pt-BR"/>
        </a:p>
      </dgm:t>
    </dgm:pt>
    <dgm:pt modelId="{AD33C763-932C-411B-9414-0B6CF121AEDF}" type="pres">
      <dgm:prSet presAssocID="{727280C7-C33F-43AB-9D85-831AE5183D4E}" presName="connTx" presStyleLbl="parChTrans1D2" presStyleIdx="2" presStyleCnt="3"/>
      <dgm:spPr/>
      <dgm:t>
        <a:bodyPr/>
        <a:lstStyle/>
        <a:p>
          <a:endParaRPr lang="pt-BR"/>
        </a:p>
      </dgm:t>
    </dgm:pt>
    <dgm:pt modelId="{9D968A7D-68C0-4A8C-A4DF-69EC2FDD45F1}" type="pres">
      <dgm:prSet presAssocID="{C8614FB3-5D58-4561-9F66-13F4672AA224}" presName="root2" presStyleCnt="0"/>
      <dgm:spPr/>
    </dgm:pt>
    <dgm:pt modelId="{E8F0AA68-CE9B-4401-B61F-C33040C15FB1}" type="pres">
      <dgm:prSet presAssocID="{C8614FB3-5D58-4561-9F66-13F4672AA224}" presName="LevelTwoTextNode" presStyleLbl="node2" presStyleIdx="2" presStyleCnt="3" custScaleX="270277" custScaleY="137719">
        <dgm:presLayoutVars>
          <dgm:chPref val="3"/>
        </dgm:presLayoutVars>
      </dgm:prSet>
      <dgm:spPr/>
      <dgm:t>
        <a:bodyPr/>
        <a:lstStyle/>
        <a:p>
          <a:endParaRPr lang="pt-BR"/>
        </a:p>
      </dgm:t>
    </dgm:pt>
    <dgm:pt modelId="{203D2EAD-9D05-4D98-A59B-251A0CBE43A6}" type="pres">
      <dgm:prSet presAssocID="{C8614FB3-5D58-4561-9F66-13F4672AA224}" presName="level3hierChild" presStyleCnt="0"/>
      <dgm:spPr/>
    </dgm:pt>
  </dgm:ptLst>
  <dgm:cxnLst>
    <dgm:cxn modelId="{9800CBFA-AA85-4BAB-A367-A7E96126EA0F}" type="presOf" srcId="{C114E9F7-B2CB-4D60-AC54-D7179B5D4603}" destId="{3E1D9103-DFF5-44D6-BD0C-6E1924408CE5}" srcOrd="0" destOrd="0" presId="urn:microsoft.com/office/officeart/2008/layout/HorizontalMultiLevelHierarchy"/>
    <dgm:cxn modelId="{843035F6-E117-4589-9E4D-28C24BA2EAFC}" srcId="{048C9504-E14E-4259-8094-1CDED78EEA64}" destId="{C8614FB3-5D58-4561-9F66-13F4672AA224}" srcOrd="2" destOrd="0" parTransId="{727280C7-C33F-43AB-9D85-831AE5183D4E}" sibTransId="{242C4384-0374-402F-86A7-86E81FDF8D18}"/>
    <dgm:cxn modelId="{2E960585-2E33-47E2-96D8-A3B962E20166}" type="presOf" srcId="{048C9504-E14E-4259-8094-1CDED78EEA64}" destId="{165AF27C-E26C-444F-AACB-0C09558B26A6}" srcOrd="0" destOrd="0" presId="urn:microsoft.com/office/officeart/2008/layout/HorizontalMultiLevelHierarchy"/>
    <dgm:cxn modelId="{66E4AC05-13F6-435C-8856-12AE0A64FE40}" type="presOf" srcId="{EC0BE158-0DDA-48B4-BF1E-1E6B7D1658D8}" destId="{EA21FB83-434C-497C-AF50-32C50412CC0E}" srcOrd="0" destOrd="0" presId="urn:microsoft.com/office/officeart/2008/layout/HorizontalMultiLevelHierarchy"/>
    <dgm:cxn modelId="{14FC3DC1-E08D-4755-98E6-6E760A5522CD}" type="presOf" srcId="{727280C7-C33F-43AB-9D85-831AE5183D4E}" destId="{52BEE208-525C-42D2-8C85-2566F6EB5A9A}" srcOrd="0" destOrd="0" presId="urn:microsoft.com/office/officeart/2008/layout/HorizontalMultiLevelHierarchy"/>
    <dgm:cxn modelId="{40F98F78-F755-40EE-8742-E5C1D958A939}" srcId="{048C9504-E14E-4259-8094-1CDED78EEA64}" destId="{320CF752-6DB3-4A94-AF8E-68C7592158F3}" srcOrd="0" destOrd="0" parTransId="{C114E9F7-B2CB-4D60-AC54-D7179B5D4603}" sibTransId="{A36FC9FA-708C-48B3-ACF2-D0AF5666A290}"/>
    <dgm:cxn modelId="{CB3791A6-930A-48DC-A193-803421153497}" srcId="{EC0BE158-0DDA-48B4-BF1E-1E6B7D1658D8}" destId="{048C9504-E14E-4259-8094-1CDED78EEA64}" srcOrd="0" destOrd="0" parTransId="{0F10CC12-9E5C-466C-AC34-6C3F71473861}" sibTransId="{9C0DDCEB-41EA-4B51-8A42-63E6FDF0E2BD}"/>
    <dgm:cxn modelId="{6F2AE0F3-E19D-455C-9C4F-6C51E7D0BB19}" type="presOf" srcId="{445D29B0-4F10-4E7C-BDEB-155EE003F557}" destId="{9DF560B5-F4A0-44B8-9372-FF1D86B19129}" srcOrd="0" destOrd="0" presId="urn:microsoft.com/office/officeart/2008/layout/HorizontalMultiLevelHierarchy"/>
    <dgm:cxn modelId="{7BA16186-E3A7-4E7E-82F7-D50ADE60D48E}" srcId="{048C9504-E14E-4259-8094-1CDED78EEA64}" destId="{445D29B0-4F10-4E7C-BDEB-155EE003F557}" srcOrd="1" destOrd="0" parTransId="{57F446B2-C53D-4128-BD3E-A1336A1A0396}" sibTransId="{FBEBE724-700D-4BBC-A1B1-BABA987E5968}"/>
    <dgm:cxn modelId="{B1353967-9191-47C0-9B8F-E0E8C5D8467F}" type="presOf" srcId="{320CF752-6DB3-4A94-AF8E-68C7592158F3}" destId="{29E46CC9-A91F-4172-8D50-137D22FABBE1}" srcOrd="0" destOrd="0" presId="urn:microsoft.com/office/officeart/2008/layout/HorizontalMultiLevelHierarchy"/>
    <dgm:cxn modelId="{D848CB49-B4CD-4966-80E3-7DE9E3811A95}" type="presOf" srcId="{C8614FB3-5D58-4561-9F66-13F4672AA224}" destId="{E8F0AA68-CE9B-4401-B61F-C33040C15FB1}" srcOrd="0" destOrd="0" presId="urn:microsoft.com/office/officeart/2008/layout/HorizontalMultiLevelHierarchy"/>
    <dgm:cxn modelId="{22D2AEF3-51B5-46FE-AB51-95F848A0CD14}" type="presOf" srcId="{727280C7-C33F-43AB-9D85-831AE5183D4E}" destId="{AD33C763-932C-411B-9414-0B6CF121AEDF}" srcOrd="1" destOrd="0" presId="urn:microsoft.com/office/officeart/2008/layout/HorizontalMultiLevelHierarchy"/>
    <dgm:cxn modelId="{F17C92A9-0DFC-4589-9A55-B64E3AA204F1}" type="presOf" srcId="{57F446B2-C53D-4128-BD3E-A1336A1A0396}" destId="{F846390B-EC27-4201-B1CD-24F4CF601226}" srcOrd="1" destOrd="0" presId="urn:microsoft.com/office/officeart/2008/layout/HorizontalMultiLevelHierarchy"/>
    <dgm:cxn modelId="{04E58495-D3C3-4BC8-B35E-49147F62A3F6}" type="presOf" srcId="{C114E9F7-B2CB-4D60-AC54-D7179B5D4603}" destId="{B48F2968-8997-4914-8C5B-B50A16D20072}" srcOrd="1" destOrd="0" presId="urn:microsoft.com/office/officeart/2008/layout/HorizontalMultiLevelHierarchy"/>
    <dgm:cxn modelId="{7AA377AB-64C3-4A3D-81B1-8452D5866574}" type="presOf" srcId="{57F446B2-C53D-4128-BD3E-A1336A1A0396}" destId="{07819747-85C0-49AC-A8B4-41B0E404779F}" srcOrd="0" destOrd="0" presId="urn:microsoft.com/office/officeart/2008/layout/HorizontalMultiLevelHierarchy"/>
    <dgm:cxn modelId="{E882731C-B27F-431D-B741-9E4B2B2D8F2E}" type="presParOf" srcId="{EA21FB83-434C-497C-AF50-32C50412CC0E}" destId="{14B9F076-5298-4FC8-9ACE-4C1D02AF763A}" srcOrd="0" destOrd="0" presId="urn:microsoft.com/office/officeart/2008/layout/HorizontalMultiLevelHierarchy"/>
    <dgm:cxn modelId="{2F9BBDDA-36BF-48EB-BE64-CBB6110A1279}" type="presParOf" srcId="{14B9F076-5298-4FC8-9ACE-4C1D02AF763A}" destId="{165AF27C-E26C-444F-AACB-0C09558B26A6}" srcOrd="0" destOrd="0" presId="urn:microsoft.com/office/officeart/2008/layout/HorizontalMultiLevelHierarchy"/>
    <dgm:cxn modelId="{B830EAED-B472-45F1-8745-D7B30ECF9C10}" type="presParOf" srcId="{14B9F076-5298-4FC8-9ACE-4C1D02AF763A}" destId="{7135015A-A422-4926-A276-1A2786BC6793}" srcOrd="1" destOrd="0" presId="urn:microsoft.com/office/officeart/2008/layout/HorizontalMultiLevelHierarchy"/>
    <dgm:cxn modelId="{0B782EF5-EE68-4847-897E-3F232A639C01}" type="presParOf" srcId="{7135015A-A422-4926-A276-1A2786BC6793}" destId="{3E1D9103-DFF5-44D6-BD0C-6E1924408CE5}" srcOrd="0" destOrd="0" presId="urn:microsoft.com/office/officeart/2008/layout/HorizontalMultiLevelHierarchy"/>
    <dgm:cxn modelId="{E1715FD6-674D-48EF-978C-0BEFDFDD9D27}" type="presParOf" srcId="{3E1D9103-DFF5-44D6-BD0C-6E1924408CE5}" destId="{B48F2968-8997-4914-8C5B-B50A16D20072}" srcOrd="0" destOrd="0" presId="urn:microsoft.com/office/officeart/2008/layout/HorizontalMultiLevelHierarchy"/>
    <dgm:cxn modelId="{3F8B767B-0EE9-4B5E-9478-76FF5E02C02C}" type="presParOf" srcId="{7135015A-A422-4926-A276-1A2786BC6793}" destId="{4A92CF60-C379-4B2C-91E3-2D66F4AB5216}" srcOrd="1" destOrd="0" presId="urn:microsoft.com/office/officeart/2008/layout/HorizontalMultiLevelHierarchy"/>
    <dgm:cxn modelId="{766DAAE4-56B9-4E98-BD15-EE16F32B4043}" type="presParOf" srcId="{4A92CF60-C379-4B2C-91E3-2D66F4AB5216}" destId="{29E46CC9-A91F-4172-8D50-137D22FABBE1}" srcOrd="0" destOrd="0" presId="urn:microsoft.com/office/officeart/2008/layout/HorizontalMultiLevelHierarchy"/>
    <dgm:cxn modelId="{B28AE72B-B497-4B70-A161-95E14B16A24E}" type="presParOf" srcId="{4A92CF60-C379-4B2C-91E3-2D66F4AB5216}" destId="{CD8F15BC-9BE8-4891-A14B-02663507895B}" srcOrd="1" destOrd="0" presId="urn:microsoft.com/office/officeart/2008/layout/HorizontalMultiLevelHierarchy"/>
    <dgm:cxn modelId="{F60268AF-5404-450F-9011-6A5C9C5E7936}" type="presParOf" srcId="{7135015A-A422-4926-A276-1A2786BC6793}" destId="{07819747-85C0-49AC-A8B4-41B0E404779F}" srcOrd="2" destOrd="0" presId="urn:microsoft.com/office/officeart/2008/layout/HorizontalMultiLevelHierarchy"/>
    <dgm:cxn modelId="{7B69F852-ED07-403A-BF9E-41E7BC02B8F9}" type="presParOf" srcId="{07819747-85C0-49AC-A8B4-41B0E404779F}" destId="{F846390B-EC27-4201-B1CD-24F4CF601226}" srcOrd="0" destOrd="0" presId="urn:microsoft.com/office/officeart/2008/layout/HorizontalMultiLevelHierarchy"/>
    <dgm:cxn modelId="{6D1BCFD9-6D46-4603-BF45-FFF1F2289E7E}" type="presParOf" srcId="{7135015A-A422-4926-A276-1A2786BC6793}" destId="{DD2DCEC2-A5CC-41F6-93E3-0AABFDBC7C3F}" srcOrd="3" destOrd="0" presId="urn:microsoft.com/office/officeart/2008/layout/HorizontalMultiLevelHierarchy"/>
    <dgm:cxn modelId="{9C1EA417-EF2B-42E3-B5BA-58E81E23426B}" type="presParOf" srcId="{DD2DCEC2-A5CC-41F6-93E3-0AABFDBC7C3F}" destId="{9DF560B5-F4A0-44B8-9372-FF1D86B19129}" srcOrd="0" destOrd="0" presId="urn:microsoft.com/office/officeart/2008/layout/HorizontalMultiLevelHierarchy"/>
    <dgm:cxn modelId="{71F7A3AE-19F5-4968-A2F9-4B34FDAA17CD}" type="presParOf" srcId="{DD2DCEC2-A5CC-41F6-93E3-0AABFDBC7C3F}" destId="{BC1801F2-051F-463C-A97D-E7AE0E44E0B0}" srcOrd="1" destOrd="0" presId="urn:microsoft.com/office/officeart/2008/layout/HorizontalMultiLevelHierarchy"/>
    <dgm:cxn modelId="{421F10B1-7102-487A-89B6-6BAC5AC443C6}" type="presParOf" srcId="{7135015A-A422-4926-A276-1A2786BC6793}" destId="{52BEE208-525C-42D2-8C85-2566F6EB5A9A}" srcOrd="4" destOrd="0" presId="urn:microsoft.com/office/officeart/2008/layout/HorizontalMultiLevelHierarchy"/>
    <dgm:cxn modelId="{462FE26F-C820-4FF0-AC2E-16DFD12A02FB}" type="presParOf" srcId="{52BEE208-525C-42D2-8C85-2566F6EB5A9A}" destId="{AD33C763-932C-411B-9414-0B6CF121AEDF}" srcOrd="0" destOrd="0" presId="urn:microsoft.com/office/officeart/2008/layout/HorizontalMultiLevelHierarchy"/>
    <dgm:cxn modelId="{B0024A84-92EA-41BB-9354-220D0950E06D}" type="presParOf" srcId="{7135015A-A422-4926-A276-1A2786BC6793}" destId="{9D968A7D-68C0-4A8C-A4DF-69EC2FDD45F1}" srcOrd="5" destOrd="0" presId="urn:microsoft.com/office/officeart/2008/layout/HorizontalMultiLevelHierarchy"/>
    <dgm:cxn modelId="{261B4713-BBD5-4609-800B-C02CCCF0BD12}" type="presParOf" srcId="{9D968A7D-68C0-4A8C-A4DF-69EC2FDD45F1}" destId="{E8F0AA68-CE9B-4401-B61F-C33040C15FB1}" srcOrd="0" destOrd="0" presId="urn:microsoft.com/office/officeart/2008/layout/HorizontalMultiLevelHierarchy"/>
    <dgm:cxn modelId="{FD7C4C3E-C647-4125-8386-D5A384165A46}" type="presParOf" srcId="{9D968A7D-68C0-4A8C-A4DF-69EC2FDD45F1}" destId="{203D2EAD-9D05-4D98-A59B-251A0CBE43A6}"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0B3F996E-5DD0-473E-AF1B-E4C1079B0241}" type="doc">
      <dgm:prSet loTypeId="urn:microsoft.com/office/officeart/2005/8/layout/default" loCatId="list" qsTypeId="urn:microsoft.com/office/officeart/2005/8/quickstyle/3d4" qsCatId="3D" csTypeId="urn:microsoft.com/office/officeart/2005/8/colors/colorful1" csCatId="colorful" phldr="1"/>
      <dgm:spPr/>
      <dgm:t>
        <a:bodyPr/>
        <a:lstStyle/>
        <a:p>
          <a:endParaRPr lang="pt-BR"/>
        </a:p>
      </dgm:t>
    </dgm:pt>
    <dgm:pt modelId="{7E2E75AF-F04B-41CD-A084-E31E6AEA7898}">
      <dgm:prSet phldrT="[Texto]"/>
      <dgm:spPr/>
      <dgm:t>
        <a:bodyPr/>
        <a:lstStyle/>
        <a:p>
          <a:pPr algn="just"/>
          <a:r>
            <a:rPr lang="pt-BR" dirty="0" smtClean="0">
              <a:solidFill>
                <a:schemeClr val="tx1"/>
              </a:solidFill>
              <a:latin typeface="Arial" panose="020B0604020202020204" pitchFamily="34" charset="0"/>
              <a:cs typeface="Arial" panose="020B0604020202020204" pitchFamily="34" charset="0"/>
            </a:rPr>
            <a:t>A vinculação é por família! </a:t>
          </a:r>
        </a:p>
      </dgm:t>
    </dgm:pt>
    <dgm:pt modelId="{600E4B49-E1A3-421C-A3D1-3708DAE2A13B}" type="parTrans" cxnId="{EA6D1898-41CC-4708-AF7D-A42D0A88DB7C}">
      <dgm:prSet/>
      <dgm:spPr/>
      <dgm:t>
        <a:bodyPr/>
        <a:lstStyle/>
        <a:p>
          <a:pPr algn="just"/>
          <a:endParaRPr lang="pt-BR">
            <a:solidFill>
              <a:schemeClr val="tx1"/>
            </a:solidFill>
          </a:endParaRPr>
        </a:p>
      </dgm:t>
    </dgm:pt>
    <dgm:pt modelId="{D4C3698E-FD18-4703-A5BF-DAD00A111022}" type="sibTrans" cxnId="{EA6D1898-41CC-4708-AF7D-A42D0A88DB7C}">
      <dgm:prSet/>
      <dgm:spPr/>
      <dgm:t>
        <a:bodyPr/>
        <a:lstStyle/>
        <a:p>
          <a:pPr algn="just"/>
          <a:endParaRPr lang="pt-BR">
            <a:solidFill>
              <a:schemeClr val="tx1"/>
            </a:solidFill>
          </a:endParaRPr>
        </a:p>
      </dgm:t>
    </dgm:pt>
    <dgm:pt modelId="{B9AA73F1-7F1C-43A7-962D-425AFC82AB72}">
      <dgm:prSet phldrT="[Texto]"/>
      <dgm:spPr/>
      <dgm:t>
        <a:bodyPr/>
        <a:lstStyle/>
        <a:p>
          <a:pPr algn="just"/>
          <a:r>
            <a:rPr lang="pt-BR" dirty="0" smtClean="0">
              <a:solidFill>
                <a:schemeClr val="tx1"/>
              </a:solidFill>
              <a:latin typeface="Arial" panose="020B0604020202020204" pitchFamily="34" charset="0"/>
              <a:cs typeface="Arial" panose="020B0604020202020204" pitchFamily="34" charset="0"/>
            </a:rPr>
            <a:t>A seleção do Profissional no acompanhamento não é obrigatória, </a:t>
          </a:r>
          <a:r>
            <a:rPr lang="pt-BR" dirty="0" smtClean="0">
              <a:solidFill>
                <a:srgbClr val="FF0000"/>
              </a:solidFill>
              <a:latin typeface="Arial" panose="020B0604020202020204" pitchFamily="34" charset="0"/>
              <a:cs typeface="Arial" panose="020B0604020202020204" pitchFamily="34" charset="0"/>
            </a:rPr>
            <a:t>porém é importante para os indicadores do PMAQ</a:t>
          </a:r>
          <a:r>
            <a:rPr lang="pt-BR" dirty="0" smtClean="0">
              <a:solidFill>
                <a:schemeClr val="tx1"/>
              </a:solidFill>
              <a:latin typeface="Arial" panose="020B0604020202020204" pitchFamily="34" charset="0"/>
              <a:cs typeface="Arial" panose="020B0604020202020204" pitchFamily="34" charset="0"/>
            </a:rPr>
            <a:t>.</a:t>
          </a:r>
          <a:endParaRPr lang="pt-BR" dirty="0">
            <a:solidFill>
              <a:schemeClr val="tx1"/>
            </a:solidFill>
            <a:latin typeface="Arial" panose="020B0604020202020204" pitchFamily="34" charset="0"/>
            <a:cs typeface="Arial" panose="020B0604020202020204" pitchFamily="34" charset="0"/>
          </a:endParaRPr>
        </a:p>
      </dgm:t>
    </dgm:pt>
    <dgm:pt modelId="{5BC48F5C-E159-4D9F-91C3-1746C33C2E3D}" type="parTrans" cxnId="{C65DA607-2C49-4CDD-8F03-7AD0A8C22B5D}">
      <dgm:prSet/>
      <dgm:spPr/>
      <dgm:t>
        <a:bodyPr/>
        <a:lstStyle/>
        <a:p>
          <a:pPr algn="just"/>
          <a:endParaRPr lang="pt-BR">
            <a:solidFill>
              <a:schemeClr val="tx1"/>
            </a:solidFill>
          </a:endParaRPr>
        </a:p>
      </dgm:t>
    </dgm:pt>
    <dgm:pt modelId="{C7913429-917E-4943-869A-7BCDA7721754}" type="sibTrans" cxnId="{C65DA607-2C49-4CDD-8F03-7AD0A8C22B5D}">
      <dgm:prSet/>
      <dgm:spPr/>
      <dgm:t>
        <a:bodyPr/>
        <a:lstStyle/>
        <a:p>
          <a:pPr algn="just"/>
          <a:endParaRPr lang="pt-BR">
            <a:solidFill>
              <a:schemeClr val="tx1"/>
            </a:solidFill>
          </a:endParaRPr>
        </a:p>
      </dgm:t>
    </dgm:pt>
    <dgm:pt modelId="{81EBDC43-4566-422F-BBF6-1CB80CE4281A}" type="pres">
      <dgm:prSet presAssocID="{0B3F996E-5DD0-473E-AF1B-E4C1079B0241}" presName="diagram" presStyleCnt="0">
        <dgm:presLayoutVars>
          <dgm:dir/>
          <dgm:resizeHandles val="exact"/>
        </dgm:presLayoutVars>
      </dgm:prSet>
      <dgm:spPr/>
      <dgm:t>
        <a:bodyPr/>
        <a:lstStyle/>
        <a:p>
          <a:endParaRPr lang="pt-BR"/>
        </a:p>
      </dgm:t>
    </dgm:pt>
    <dgm:pt modelId="{DF6F2473-30DC-418C-BA66-6C918504559A}" type="pres">
      <dgm:prSet presAssocID="{7E2E75AF-F04B-41CD-A084-E31E6AEA7898}" presName="node" presStyleLbl="node1" presStyleIdx="0" presStyleCnt="2" custScaleX="241431" custScaleY="63734" custLinFactNeighborX="-2435" custLinFactNeighborY="-27">
        <dgm:presLayoutVars>
          <dgm:bulletEnabled val="1"/>
        </dgm:presLayoutVars>
      </dgm:prSet>
      <dgm:spPr/>
      <dgm:t>
        <a:bodyPr/>
        <a:lstStyle/>
        <a:p>
          <a:endParaRPr lang="pt-BR"/>
        </a:p>
      </dgm:t>
    </dgm:pt>
    <dgm:pt modelId="{57674155-281E-4F48-8A26-3A3363C96D16}" type="pres">
      <dgm:prSet presAssocID="{D4C3698E-FD18-4703-A5BF-DAD00A111022}" presName="sibTrans" presStyleCnt="0"/>
      <dgm:spPr/>
    </dgm:pt>
    <dgm:pt modelId="{A088B688-D43E-4B89-BB2D-48EAA64E2B41}" type="pres">
      <dgm:prSet presAssocID="{B9AA73F1-7F1C-43A7-962D-425AFC82AB72}" presName="node" presStyleLbl="node1" presStyleIdx="1" presStyleCnt="2" custScaleX="241146" custLinFactNeighborX="-24861" custLinFactNeighborY="2348">
        <dgm:presLayoutVars>
          <dgm:bulletEnabled val="1"/>
        </dgm:presLayoutVars>
      </dgm:prSet>
      <dgm:spPr/>
      <dgm:t>
        <a:bodyPr/>
        <a:lstStyle/>
        <a:p>
          <a:endParaRPr lang="pt-BR"/>
        </a:p>
      </dgm:t>
    </dgm:pt>
  </dgm:ptLst>
  <dgm:cxnLst>
    <dgm:cxn modelId="{F5964495-046B-4FFC-B299-2B3BB413785F}" type="presOf" srcId="{0B3F996E-5DD0-473E-AF1B-E4C1079B0241}" destId="{81EBDC43-4566-422F-BBF6-1CB80CE4281A}" srcOrd="0" destOrd="0" presId="urn:microsoft.com/office/officeart/2005/8/layout/default"/>
    <dgm:cxn modelId="{3C581EFD-FB77-48D6-A723-07C53E815A25}" type="presOf" srcId="{B9AA73F1-7F1C-43A7-962D-425AFC82AB72}" destId="{A088B688-D43E-4B89-BB2D-48EAA64E2B41}" srcOrd="0" destOrd="0" presId="urn:microsoft.com/office/officeart/2005/8/layout/default"/>
    <dgm:cxn modelId="{EA6D1898-41CC-4708-AF7D-A42D0A88DB7C}" srcId="{0B3F996E-5DD0-473E-AF1B-E4C1079B0241}" destId="{7E2E75AF-F04B-41CD-A084-E31E6AEA7898}" srcOrd="0" destOrd="0" parTransId="{600E4B49-E1A3-421C-A3D1-3708DAE2A13B}" sibTransId="{D4C3698E-FD18-4703-A5BF-DAD00A111022}"/>
    <dgm:cxn modelId="{C65DA607-2C49-4CDD-8F03-7AD0A8C22B5D}" srcId="{0B3F996E-5DD0-473E-AF1B-E4C1079B0241}" destId="{B9AA73F1-7F1C-43A7-962D-425AFC82AB72}" srcOrd="1" destOrd="0" parTransId="{5BC48F5C-E159-4D9F-91C3-1746C33C2E3D}" sibTransId="{C7913429-917E-4943-869A-7BCDA7721754}"/>
    <dgm:cxn modelId="{04BE4359-2C91-4EFF-A951-5A0447B48FEF}" type="presOf" srcId="{7E2E75AF-F04B-41CD-A084-E31E6AEA7898}" destId="{DF6F2473-30DC-418C-BA66-6C918504559A}" srcOrd="0" destOrd="0" presId="urn:microsoft.com/office/officeart/2005/8/layout/default"/>
    <dgm:cxn modelId="{E6C7ED31-3C89-41D9-8CE3-A95B0B87A000}" type="presParOf" srcId="{81EBDC43-4566-422F-BBF6-1CB80CE4281A}" destId="{DF6F2473-30DC-418C-BA66-6C918504559A}" srcOrd="0" destOrd="0" presId="urn:microsoft.com/office/officeart/2005/8/layout/default"/>
    <dgm:cxn modelId="{FFA4D73E-D506-489A-845C-51118C4FF817}" type="presParOf" srcId="{81EBDC43-4566-422F-BBF6-1CB80CE4281A}" destId="{57674155-281E-4F48-8A26-3A3363C96D16}" srcOrd="1" destOrd="0" presId="urn:microsoft.com/office/officeart/2005/8/layout/default"/>
    <dgm:cxn modelId="{2A75E4EE-2D98-406E-987B-EEB15AF25C7A}" type="presParOf" srcId="{81EBDC43-4566-422F-BBF6-1CB80CE4281A}" destId="{A088B688-D43E-4B89-BB2D-48EAA64E2B41}" srcOrd="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EC0BE158-0DDA-48B4-BF1E-1E6B7D1658D8}" type="doc">
      <dgm:prSet loTypeId="urn:microsoft.com/office/officeart/2008/layout/HorizontalMultiLevelHierarchy" loCatId="hierarchy" qsTypeId="urn:microsoft.com/office/officeart/2005/8/quickstyle/3d1" qsCatId="3D" csTypeId="urn:microsoft.com/office/officeart/2005/8/colors/colorful5" csCatId="colorful" phldr="1"/>
      <dgm:spPr/>
      <dgm:t>
        <a:bodyPr/>
        <a:lstStyle/>
        <a:p>
          <a:endParaRPr lang="pt-BR"/>
        </a:p>
      </dgm:t>
    </dgm:pt>
    <dgm:pt modelId="{048C9504-E14E-4259-8094-1CDED78EEA64}">
      <dgm:prSet phldrT="[Texto]" custT="1"/>
      <dgm:spPr/>
      <dgm:t>
        <a:bodyPr/>
        <a:lstStyle/>
        <a:p>
          <a:r>
            <a:rPr lang="pt-BR" sz="2200" b="1" dirty="0" smtClean="0">
              <a:solidFill>
                <a:schemeClr val="tx1"/>
              </a:solidFill>
              <a:latin typeface="Arial" panose="020B0604020202020204" pitchFamily="34" charset="0"/>
              <a:cs typeface="Arial" panose="020B0604020202020204" pitchFamily="34" charset="0"/>
            </a:rPr>
            <a:t>Gerar mapa de acompanhamento</a:t>
          </a:r>
          <a:endParaRPr lang="pt-BR" sz="2200" b="1" dirty="0">
            <a:solidFill>
              <a:schemeClr val="tx1"/>
            </a:solidFill>
            <a:latin typeface="Arial" panose="020B0604020202020204" pitchFamily="34" charset="0"/>
            <a:cs typeface="Arial" panose="020B0604020202020204" pitchFamily="34" charset="0"/>
          </a:endParaRPr>
        </a:p>
      </dgm:t>
    </dgm:pt>
    <dgm:pt modelId="{0F10CC12-9E5C-466C-AC34-6C3F71473861}" type="parTrans" cxnId="{CB3791A6-930A-48DC-A193-803421153497}">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9C0DDCEB-41EA-4B51-8A42-63E6FDF0E2BD}" type="sibTrans" cxnId="{CB3791A6-930A-48DC-A193-803421153497}">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320CF752-6DB3-4A94-AF8E-68C7592158F3}">
      <dgm:prSet phldrT="[Texto]" custT="1"/>
      <dgm:spPr/>
      <dgm:t>
        <a:bodyPr/>
        <a:lstStyle/>
        <a:p>
          <a:pPr algn="just"/>
          <a:r>
            <a:rPr lang="pt-BR" sz="1600" dirty="0" smtClean="0">
              <a:solidFill>
                <a:schemeClr val="tx1"/>
              </a:solidFill>
              <a:latin typeface="Arial" panose="020B0604020202020204" pitchFamily="34" charset="0"/>
              <a:cs typeface="Arial" panose="020B0604020202020204" pitchFamily="34" charset="0"/>
            </a:rPr>
            <a:t>É uma ferramenta de auxílio a busca ativa e a gestão dos beneficiários do Programa. </a:t>
          </a:r>
        </a:p>
        <a:p>
          <a:pPr algn="just"/>
          <a:r>
            <a:rPr lang="pt-BR" sz="1600" dirty="0" smtClean="0">
              <a:solidFill>
                <a:schemeClr val="tx1"/>
              </a:solidFill>
              <a:latin typeface="Arial" panose="020B0604020202020204" pitchFamily="34" charset="0"/>
              <a:cs typeface="Arial" panose="020B0604020202020204" pitchFamily="34" charset="0"/>
            </a:rPr>
            <a:t>São listas impressas, para facilitar o preenchimento do acompanhamento na rotina do trabalho da Atenção Básica. </a:t>
          </a:r>
          <a:endParaRPr lang="pt-BR" sz="1600" dirty="0">
            <a:solidFill>
              <a:schemeClr val="tx1"/>
            </a:solidFill>
            <a:latin typeface="Arial" panose="020B0604020202020204" pitchFamily="34" charset="0"/>
            <a:cs typeface="Arial" panose="020B0604020202020204" pitchFamily="34" charset="0"/>
          </a:endParaRPr>
        </a:p>
      </dgm:t>
    </dgm:pt>
    <dgm:pt modelId="{C114E9F7-B2CB-4D60-AC54-D7179B5D4603}" type="parTrans" cxnId="{40F98F78-F755-40EE-8742-E5C1D958A939}">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A36FC9FA-708C-48B3-ACF2-D0AF5666A290}" type="sibTrans" cxnId="{40F98F78-F755-40EE-8742-E5C1D958A939}">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445D29B0-4F10-4E7C-BDEB-155EE003F557}">
      <dgm:prSet phldrT="[Texto]" custT="1"/>
      <dgm:spPr/>
      <dgm:t>
        <a:bodyPr/>
        <a:lstStyle/>
        <a:p>
          <a:pPr algn="just"/>
          <a:r>
            <a:rPr lang="pt-BR" sz="1600" dirty="0" smtClean="0">
              <a:solidFill>
                <a:schemeClr val="tx1"/>
              </a:solidFill>
              <a:latin typeface="Arial" panose="020B0604020202020204" pitchFamily="34" charset="0"/>
              <a:cs typeface="Arial" panose="020B0604020202020204" pitchFamily="34" charset="0"/>
            </a:rPr>
            <a:t>Esses mapas contém algumas informações de endereço e identificação previamente preenchidas que são enviadas pelo MDS com base nas informações do Cadastro único da família. </a:t>
          </a:r>
          <a:endParaRPr lang="pt-BR" sz="1600" dirty="0">
            <a:solidFill>
              <a:schemeClr val="tx1"/>
            </a:solidFill>
            <a:latin typeface="Arial" panose="020B0604020202020204" pitchFamily="34" charset="0"/>
            <a:cs typeface="Arial" panose="020B0604020202020204" pitchFamily="34" charset="0"/>
          </a:endParaRPr>
        </a:p>
      </dgm:t>
    </dgm:pt>
    <dgm:pt modelId="{57F446B2-C53D-4128-BD3E-A1336A1A0396}" type="parTrans" cxnId="{7BA16186-E3A7-4E7E-82F7-D50ADE60D48E}">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FBEBE724-700D-4BBC-A1B1-BABA987E5968}" type="sibTrans" cxnId="{7BA16186-E3A7-4E7E-82F7-D50ADE60D48E}">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5F0BC115-485D-4A46-9CA9-8C7DEE8D4246}">
      <dgm:prSet phldrT="[Texto]"/>
      <dgm:spPr/>
      <dgm:t>
        <a:bodyPr/>
        <a:lstStyle/>
        <a:p>
          <a:r>
            <a:rPr lang="pt-BR" dirty="0" smtClean="0">
              <a:solidFill>
                <a:schemeClr val="tx1"/>
              </a:solidFill>
              <a:latin typeface="Arial" panose="020B0604020202020204" pitchFamily="34" charset="0"/>
              <a:cs typeface="Arial" panose="020B0604020202020204" pitchFamily="34" charset="0"/>
            </a:rPr>
            <a:t>Todos os Mapas de Acompanhamento serão gerados em </a:t>
          </a:r>
          <a:r>
            <a:rPr lang="pt-BR" b="1" dirty="0" smtClean="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Exce</a:t>
          </a:r>
          <a:r>
            <a:rPr lang="pt-BR" dirty="0" smtClean="0">
              <a:solidFill>
                <a:schemeClr val="tx1"/>
              </a:solidFill>
              <a:latin typeface="Arial" panose="020B0604020202020204" pitchFamily="34" charset="0"/>
              <a:cs typeface="Arial" panose="020B0604020202020204" pitchFamily="34" charset="0"/>
            </a:rPr>
            <a:t>l ou </a:t>
          </a:r>
          <a:r>
            <a:rPr lang="pt-BR" b="1" dirty="0" smtClean="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HTML</a:t>
          </a:r>
          <a:r>
            <a:rPr lang="pt-BR" dirty="0" smtClean="0">
              <a:solidFill>
                <a:schemeClr val="tx1"/>
              </a:solidFill>
              <a:latin typeface="Arial" panose="020B0604020202020204" pitchFamily="34" charset="0"/>
              <a:cs typeface="Arial" panose="020B0604020202020204" pitchFamily="34" charset="0"/>
            </a:rPr>
            <a:t>.</a:t>
          </a:r>
        </a:p>
        <a:p>
          <a:r>
            <a:rPr lang="pt-BR" dirty="0" smtClean="0">
              <a:solidFill>
                <a:schemeClr val="tx1"/>
              </a:solidFill>
              <a:latin typeface="Arial" panose="020B0604020202020204" pitchFamily="34" charset="0"/>
              <a:cs typeface="Arial" panose="020B0604020202020204" pitchFamily="34" charset="0"/>
            </a:rPr>
            <a:t>Todos os Mapas de Acompanhamento são gerados com </a:t>
          </a:r>
          <a:r>
            <a:rPr lang="pt-BR" b="1" dirty="0" smtClean="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Código</a:t>
          </a:r>
          <a:r>
            <a:rPr lang="pt-BR" dirty="0" smtClean="0">
              <a:solidFill>
                <a:schemeClr val="tx1"/>
              </a:solidFill>
              <a:latin typeface="Arial" panose="020B0604020202020204" pitchFamily="34" charset="0"/>
              <a:cs typeface="Arial" panose="020B0604020202020204" pitchFamily="34" charset="0"/>
            </a:rPr>
            <a:t>.</a:t>
          </a:r>
          <a:endParaRPr lang="pt-BR" dirty="0">
            <a:solidFill>
              <a:schemeClr val="tx1"/>
            </a:solidFill>
            <a:latin typeface="Arial" panose="020B0604020202020204" pitchFamily="34" charset="0"/>
            <a:cs typeface="Arial" panose="020B0604020202020204" pitchFamily="34" charset="0"/>
          </a:endParaRPr>
        </a:p>
      </dgm:t>
    </dgm:pt>
    <dgm:pt modelId="{2924A466-E475-4F03-A441-234CB2383D96}" type="parTrans" cxnId="{C63DEC99-0123-4358-8F1A-6C778A6FCAB9}">
      <dgm:prSet/>
      <dgm:spPr/>
      <dgm:t>
        <a:bodyPr/>
        <a:lstStyle/>
        <a:p>
          <a:endParaRPr lang="pt-BR">
            <a:latin typeface="Arial" panose="020B0604020202020204" pitchFamily="34" charset="0"/>
            <a:cs typeface="Arial" panose="020B0604020202020204" pitchFamily="34" charset="0"/>
          </a:endParaRPr>
        </a:p>
      </dgm:t>
    </dgm:pt>
    <dgm:pt modelId="{71BD5D79-4582-4B74-862A-31C65FB648A7}" type="sibTrans" cxnId="{C63DEC99-0123-4358-8F1A-6C778A6FCAB9}">
      <dgm:prSet/>
      <dgm:spPr/>
      <dgm:t>
        <a:bodyPr/>
        <a:lstStyle/>
        <a:p>
          <a:endParaRPr lang="pt-BR">
            <a:latin typeface="Arial" panose="020B0604020202020204" pitchFamily="34" charset="0"/>
            <a:cs typeface="Arial" panose="020B0604020202020204" pitchFamily="34" charset="0"/>
          </a:endParaRPr>
        </a:p>
      </dgm:t>
    </dgm:pt>
    <dgm:pt modelId="{EA21FB83-434C-497C-AF50-32C50412CC0E}" type="pres">
      <dgm:prSet presAssocID="{EC0BE158-0DDA-48B4-BF1E-1E6B7D1658D8}" presName="Name0" presStyleCnt="0">
        <dgm:presLayoutVars>
          <dgm:chPref val="1"/>
          <dgm:dir/>
          <dgm:animOne val="branch"/>
          <dgm:animLvl val="lvl"/>
          <dgm:resizeHandles val="exact"/>
        </dgm:presLayoutVars>
      </dgm:prSet>
      <dgm:spPr/>
      <dgm:t>
        <a:bodyPr/>
        <a:lstStyle/>
        <a:p>
          <a:endParaRPr lang="pt-BR"/>
        </a:p>
      </dgm:t>
    </dgm:pt>
    <dgm:pt modelId="{14B9F076-5298-4FC8-9ACE-4C1D02AF763A}" type="pres">
      <dgm:prSet presAssocID="{048C9504-E14E-4259-8094-1CDED78EEA64}" presName="root1" presStyleCnt="0"/>
      <dgm:spPr/>
    </dgm:pt>
    <dgm:pt modelId="{165AF27C-E26C-444F-AACB-0C09558B26A6}" type="pres">
      <dgm:prSet presAssocID="{048C9504-E14E-4259-8094-1CDED78EEA64}" presName="LevelOneTextNode" presStyleLbl="node0" presStyleIdx="0" presStyleCnt="1">
        <dgm:presLayoutVars>
          <dgm:chPref val="3"/>
        </dgm:presLayoutVars>
      </dgm:prSet>
      <dgm:spPr/>
      <dgm:t>
        <a:bodyPr/>
        <a:lstStyle/>
        <a:p>
          <a:endParaRPr lang="pt-BR"/>
        </a:p>
      </dgm:t>
    </dgm:pt>
    <dgm:pt modelId="{7135015A-A422-4926-A276-1A2786BC6793}" type="pres">
      <dgm:prSet presAssocID="{048C9504-E14E-4259-8094-1CDED78EEA64}" presName="level2hierChild" presStyleCnt="0"/>
      <dgm:spPr/>
    </dgm:pt>
    <dgm:pt modelId="{3E1D9103-DFF5-44D6-BD0C-6E1924408CE5}" type="pres">
      <dgm:prSet presAssocID="{C114E9F7-B2CB-4D60-AC54-D7179B5D4603}" presName="conn2-1" presStyleLbl="parChTrans1D2" presStyleIdx="0" presStyleCnt="3"/>
      <dgm:spPr/>
      <dgm:t>
        <a:bodyPr/>
        <a:lstStyle/>
        <a:p>
          <a:endParaRPr lang="pt-BR"/>
        </a:p>
      </dgm:t>
    </dgm:pt>
    <dgm:pt modelId="{B48F2968-8997-4914-8C5B-B50A16D20072}" type="pres">
      <dgm:prSet presAssocID="{C114E9F7-B2CB-4D60-AC54-D7179B5D4603}" presName="connTx" presStyleLbl="parChTrans1D2" presStyleIdx="0" presStyleCnt="3"/>
      <dgm:spPr/>
      <dgm:t>
        <a:bodyPr/>
        <a:lstStyle/>
        <a:p>
          <a:endParaRPr lang="pt-BR"/>
        </a:p>
      </dgm:t>
    </dgm:pt>
    <dgm:pt modelId="{4A92CF60-C379-4B2C-91E3-2D66F4AB5216}" type="pres">
      <dgm:prSet presAssocID="{320CF752-6DB3-4A94-AF8E-68C7592158F3}" presName="root2" presStyleCnt="0"/>
      <dgm:spPr/>
    </dgm:pt>
    <dgm:pt modelId="{29E46CC9-A91F-4172-8D50-137D22FABBE1}" type="pres">
      <dgm:prSet presAssocID="{320CF752-6DB3-4A94-AF8E-68C7592158F3}" presName="LevelTwoTextNode" presStyleLbl="node2" presStyleIdx="0" presStyleCnt="3" custScaleX="276088" custScaleY="135903">
        <dgm:presLayoutVars>
          <dgm:chPref val="3"/>
        </dgm:presLayoutVars>
      </dgm:prSet>
      <dgm:spPr/>
      <dgm:t>
        <a:bodyPr/>
        <a:lstStyle/>
        <a:p>
          <a:endParaRPr lang="pt-BR"/>
        </a:p>
      </dgm:t>
    </dgm:pt>
    <dgm:pt modelId="{CD8F15BC-9BE8-4891-A14B-02663507895B}" type="pres">
      <dgm:prSet presAssocID="{320CF752-6DB3-4A94-AF8E-68C7592158F3}" presName="level3hierChild" presStyleCnt="0"/>
      <dgm:spPr/>
    </dgm:pt>
    <dgm:pt modelId="{07819747-85C0-49AC-A8B4-41B0E404779F}" type="pres">
      <dgm:prSet presAssocID="{57F446B2-C53D-4128-BD3E-A1336A1A0396}" presName="conn2-1" presStyleLbl="parChTrans1D2" presStyleIdx="1" presStyleCnt="3"/>
      <dgm:spPr/>
      <dgm:t>
        <a:bodyPr/>
        <a:lstStyle/>
        <a:p>
          <a:endParaRPr lang="pt-BR"/>
        </a:p>
      </dgm:t>
    </dgm:pt>
    <dgm:pt modelId="{F846390B-EC27-4201-B1CD-24F4CF601226}" type="pres">
      <dgm:prSet presAssocID="{57F446B2-C53D-4128-BD3E-A1336A1A0396}" presName="connTx" presStyleLbl="parChTrans1D2" presStyleIdx="1" presStyleCnt="3"/>
      <dgm:spPr/>
      <dgm:t>
        <a:bodyPr/>
        <a:lstStyle/>
        <a:p>
          <a:endParaRPr lang="pt-BR"/>
        </a:p>
      </dgm:t>
    </dgm:pt>
    <dgm:pt modelId="{DD2DCEC2-A5CC-41F6-93E3-0AABFDBC7C3F}" type="pres">
      <dgm:prSet presAssocID="{445D29B0-4F10-4E7C-BDEB-155EE003F557}" presName="root2" presStyleCnt="0"/>
      <dgm:spPr/>
    </dgm:pt>
    <dgm:pt modelId="{9DF560B5-F4A0-44B8-9372-FF1D86B19129}" type="pres">
      <dgm:prSet presAssocID="{445D29B0-4F10-4E7C-BDEB-155EE003F557}" presName="LevelTwoTextNode" presStyleLbl="node2" presStyleIdx="1" presStyleCnt="3" custScaleX="276088" custScaleY="135903" custLinFactNeighborX="0" custLinFactNeighborY="-5119">
        <dgm:presLayoutVars>
          <dgm:chPref val="3"/>
        </dgm:presLayoutVars>
      </dgm:prSet>
      <dgm:spPr/>
      <dgm:t>
        <a:bodyPr/>
        <a:lstStyle/>
        <a:p>
          <a:endParaRPr lang="pt-BR"/>
        </a:p>
      </dgm:t>
    </dgm:pt>
    <dgm:pt modelId="{BC1801F2-051F-463C-A97D-E7AE0E44E0B0}" type="pres">
      <dgm:prSet presAssocID="{445D29B0-4F10-4E7C-BDEB-155EE003F557}" presName="level3hierChild" presStyleCnt="0"/>
      <dgm:spPr/>
    </dgm:pt>
    <dgm:pt modelId="{C72BAD96-E578-4DFD-9C8C-A94ABE8B361A}" type="pres">
      <dgm:prSet presAssocID="{2924A466-E475-4F03-A441-234CB2383D96}" presName="conn2-1" presStyleLbl="parChTrans1D2" presStyleIdx="2" presStyleCnt="3"/>
      <dgm:spPr/>
      <dgm:t>
        <a:bodyPr/>
        <a:lstStyle/>
        <a:p>
          <a:endParaRPr lang="pt-BR"/>
        </a:p>
      </dgm:t>
    </dgm:pt>
    <dgm:pt modelId="{A66CFCA5-485B-4B67-8085-BE357CC43A35}" type="pres">
      <dgm:prSet presAssocID="{2924A466-E475-4F03-A441-234CB2383D96}" presName="connTx" presStyleLbl="parChTrans1D2" presStyleIdx="2" presStyleCnt="3"/>
      <dgm:spPr/>
      <dgm:t>
        <a:bodyPr/>
        <a:lstStyle/>
        <a:p>
          <a:endParaRPr lang="pt-BR"/>
        </a:p>
      </dgm:t>
    </dgm:pt>
    <dgm:pt modelId="{193061E9-1AA4-4EA6-BA97-6E256B84B459}" type="pres">
      <dgm:prSet presAssocID="{5F0BC115-485D-4A46-9CA9-8C7DEE8D4246}" presName="root2" presStyleCnt="0"/>
      <dgm:spPr/>
    </dgm:pt>
    <dgm:pt modelId="{B77C940C-1791-4ADC-96DF-8E1CD8374C59}" type="pres">
      <dgm:prSet presAssocID="{5F0BC115-485D-4A46-9CA9-8C7DEE8D4246}" presName="LevelTwoTextNode" presStyleLbl="node2" presStyleIdx="2" presStyleCnt="3" custScaleX="276088" custScaleY="135903" custLinFactNeighborY="-13540">
        <dgm:presLayoutVars>
          <dgm:chPref val="3"/>
        </dgm:presLayoutVars>
      </dgm:prSet>
      <dgm:spPr/>
      <dgm:t>
        <a:bodyPr/>
        <a:lstStyle/>
        <a:p>
          <a:endParaRPr lang="pt-BR"/>
        </a:p>
      </dgm:t>
    </dgm:pt>
    <dgm:pt modelId="{65BAC313-B59A-4B1D-9463-4342B8083B41}" type="pres">
      <dgm:prSet presAssocID="{5F0BC115-485D-4A46-9CA9-8C7DEE8D4246}" presName="level3hierChild" presStyleCnt="0"/>
      <dgm:spPr/>
    </dgm:pt>
  </dgm:ptLst>
  <dgm:cxnLst>
    <dgm:cxn modelId="{9800CBFA-AA85-4BAB-A367-A7E96126EA0F}" type="presOf" srcId="{C114E9F7-B2CB-4D60-AC54-D7179B5D4603}" destId="{3E1D9103-DFF5-44D6-BD0C-6E1924408CE5}" srcOrd="0" destOrd="0" presId="urn:microsoft.com/office/officeart/2008/layout/HorizontalMultiLevelHierarchy"/>
    <dgm:cxn modelId="{251EB9D4-870A-4D74-8242-E58624BD9F38}" type="presOf" srcId="{2924A466-E475-4F03-A441-234CB2383D96}" destId="{A66CFCA5-485B-4B67-8085-BE357CC43A35}" srcOrd="1" destOrd="0" presId="urn:microsoft.com/office/officeart/2008/layout/HorizontalMultiLevelHierarchy"/>
    <dgm:cxn modelId="{2E960585-2E33-47E2-96D8-A3B962E20166}" type="presOf" srcId="{048C9504-E14E-4259-8094-1CDED78EEA64}" destId="{165AF27C-E26C-444F-AACB-0C09558B26A6}" srcOrd="0" destOrd="0" presId="urn:microsoft.com/office/officeart/2008/layout/HorizontalMultiLevelHierarchy"/>
    <dgm:cxn modelId="{66E4AC05-13F6-435C-8856-12AE0A64FE40}" type="presOf" srcId="{EC0BE158-0DDA-48B4-BF1E-1E6B7D1658D8}" destId="{EA21FB83-434C-497C-AF50-32C50412CC0E}" srcOrd="0" destOrd="0" presId="urn:microsoft.com/office/officeart/2008/layout/HorizontalMultiLevelHierarchy"/>
    <dgm:cxn modelId="{40F98F78-F755-40EE-8742-E5C1D958A939}" srcId="{048C9504-E14E-4259-8094-1CDED78EEA64}" destId="{320CF752-6DB3-4A94-AF8E-68C7592158F3}" srcOrd="0" destOrd="0" parTransId="{C114E9F7-B2CB-4D60-AC54-D7179B5D4603}" sibTransId="{A36FC9FA-708C-48B3-ACF2-D0AF5666A290}"/>
    <dgm:cxn modelId="{C63DEC99-0123-4358-8F1A-6C778A6FCAB9}" srcId="{048C9504-E14E-4259-8094-1CDED78EEA64}" destId="{5F0BC115-485D-4A46-9CA9-8C7DEE8D4246}" srcOrd="2" destOrd="0" parTransId="{2924A466-E475-4F03-A441-234CB2383D96}" sibTransId="{71BD5D79-4582-4B74-862A-31C65FB648A7}"/>
    <dgm:cxn modelId="{CB3791A6-930A-48DC-A193-803421153497}" srcId="{EC0BE158-0DDA-48B4-BF1E-1E6B7D1658D8}" destId="{048C9504-E14E-4259-8094-1CDED78EEA64}" srcOrd="0" destOrd="0" parTransId="{0F10CC12-9E5C-466C-AC34-6C3F71473861}" sibTransId="{9C0DDCEB-41EA-4B51-8A42-63E6FDF0E2BD}"/>
    <dgm:cxn modelId="{6F2AE0F3-E19D-455C-9C4F-6C51E7D0BB19}" type="presOf" srcId="{445D29B0-4F10-4E7C-BDEB-155EE003F557}" destId="{9DF560B5-F4A0-44B8-9372-FF1D86B19129}" srcOrd="0" destOrd="0" presId="urn:microsoft.com/office/officeart/2008/layout/HorizontalMultiLevelHierarchy"/>
    <dgm:cxn modelId="{7BA16186-E3A7-4E7E-82F7-D50ADE60D48E}" srcId="{048C9504-E14E-4259-8094-1CDED78EEA64}" destId="{445D29B0-4F10-4E7C-BDEB-155EE003F557}" srcOrd="1" destOrd="0" parTransId="{57F446B2-C53D-4128-BD3E-A1336A1A0396}" sibTransId="{FBEBE724-700D-4BBC-A1B1-BABA987E5968}"/>
    <dgm:cxn modelId="{DED0B85F-5CB2-4DA1-8FAF-987EC8F59CFF}" type="presOf" srcId="{5F0BC115-485D-4A46-9CA9-8C7DEE8D4246}" destId="{B77C940C-1791-4ADC-96DF-8E1CD8374C59}" srcOrd="0" destOrd="0" presId="urn:microsoft.com/office/officeart/2008/layout/HorizontalMultiLevelHierarchy"/>
    <dgm:cxn modelId="{B1353967-9191-47C0-9B8F-E0E8C5D8467F}" type="presOf" srcId="{320CF752-6DB3-4A94-AF8E-68C7592158F3}" destId="{29E46CC9-A91F-4172-8D50-137D22FABBE1}" srcOrd="0" destOrd="0" presId="urn:microsoft.com/office/officeart/2008/layout/HorizontalMultiLevelHierarchy"/>
    <dgm:cxn modelId="{B098E254-FE79-4833-89E9-101ABF406147}" type="presOf" srcId="{2924A466-E475-4F03-A441-234CB2383D96}" destId="{C72BAD96-E578-4DFD-9C8C-A94ABE8B361A}" srcOrd="0" destOrd="0" presId="urn:microsoft.com/office/officeart/2008/layout/HorizontalMultiLevelHierarchy"/>
    <dgm:cxn modelId="{F17C92A9-0DFC-4589-9A55-B64E3AA204F1}" type="presOf" srcId="{57F446B2-C53D-4128-BD3E-A1336A1A0396}" destId="{F846390B-EC27-4201-B1CD-24F4CF601226}" srcOrd="1" destOrd="0" presId="urn:microsoft.com/office/officeart/2008/layout/HorizontalMultiLevelHierarchy"/>
    <dgm:cxn modelId="{04E58495-D3C3-4BC8-B35E-49147F62A3F6}" type="presOf" srcId="{C114E9F7-B2CB-4D60-AC54-D7179B5D4603}" destId="{B48F2968-8997-4914-8C5B-B50A16D20072}" srcOrd="1" destOrd="0" presId="urn:microsoft.com/office/officeart/2008/layout/HorizontalMultiLevelHierarchy"/>
    <dgm:cxn modelId="{7AA377AB-64C3-4A3D-81B1-8452D5866574}" type="presOf" srcId="{57F446B2-C53D-4128-BD3E-A1336A1A0396}" destId="{07819747-85C0-49AC-A8B4-41B0E404779F}" srcOrd="0" destOrd="0" presId="urn:microsoft.com/office/officeart/2008/layout/HorizontalMultiLevelHierarchy"/>
    <dgm:cxn modelId="{E882731C-B27F-431D-B741-9E4B2B2D8F2E}" type="presParOf" srcId="{EA21FB83-434C-497C-AF50-32C50412CC0E}" destId="{14B9F076-5298-4FC8-9ACE-4C1D02AF763A}" srcOrd="0" destOrd="0" presId="urn:microsoft.com/office/officeart/2008/layout/HorizontalMultiLevelHierarchy"/>
    <dgm:cxn modelId="{2F9BBDDA-36BF-48EB-BE64-CBB6110A1279}" type="presParOf" srcId="{14B9F076-5298-4FC8-9ACE-4C1D02AF763A}" destId="{165AF27C-E26C-444F-AACB-0C09558B26A6}" srcOrd="0" destOrd="0" presId="urn:microsoft.com/office/officeart/2008/layout/HorizontalMultiLevelHierarchy"/>
    <dgm:cxn modelId="{B830EAED-B472-45F1-8745-D7B30ECF9C10}" type="presParOf" srcId="{14B9F076-5298-4FC8-9ACE-4C1D02AF763A}" destId="{7135015A-A422-4926-A276-1A2786BC6793}" srcOrd="1" destOrd="0" presId="urn:microsoft.com/office/officeart/2008/layout/HorizontalMultiLevelHierarchy"/>
    <dgm:cxn modelId="{0B782EF5-EE68-4847-897E-3F232A639C01}" type="presParOf" srcId="{7135015A-A422-4926-A276-1A2786BC6793}" destId="{3E1D9103-DFF5-44D6-BD0C-6E1924408CE5}" srcOrd="0" destOrd="0" presId="urn:microsoft.com/office/officeart/2008/layout/HorizontalMultiLevelHierarchy"/>
    <dgm:cxn modelId="{E1715FD6-674D-48EF-978C-0BEFDFDD9D27}" type="presParOf" srcId="{3E1D9103-DFF5-44D6-BD0C-6E1924408CE5}" destId="{B48F2968-8997-4914-8C5B-B50A16D20072}" srcOrd="0" destOrd="0" presId="urn:microsoft.com/office/officeart/2008/layout/HorizontalMultiLevelHierarchy"/>
    <dgm:cxn modelId="{3F8B767B-0EE9-4B5E-9478-76FF5E02C02C}" type="presParOf" srcId="{7135015A-A422-4926-A276-1A2786BC6793}" destId="{4A92CF60-C379-4B2C-91E3-2D66F4AB5216}" srcOrd="1" destOrd="0" presId="urn:microsoft.com/office/officeart/2008/layout/HorizontalMultiLevelHierarchy"/>
    <dgm:cxn modelId="{766DAAE4-56B9-4E98-BD15-EE16F32B4043}" type="presParOf" srcId="{4A92CF60-C379-4B2C-91E3-2D66F4AB5216}" destId="{29E46CC9-A91F-4172-8D50-137D22FABBE1}" srcOrd="0" destOrd="0" presId="urn:microsoft.com/office/officeart/2008/layout/HorizontalMultiLevelHierarchy"/>
    <dgm:cxn modelId="{B28AE72B-B497-4B70-A161-95E14B16A24E}" type="presParOf" srcId="{4A92CF60-C379-4B2C-91E3-2D66F4AB5216}" destId="{CD8F15BC-9BE8-4891-A14B-02663507895B}" srcOrd="1" destOrd="0" presId="urn:microsoft.com/office/officeart/2008/layout/HorizontalMultiLevelHierarchy"/>
    <dgm:cxn modelId="{F60268AF-5404-450F-9011-6A5C9C5E7936}" type="presParOf" srcId="{7135015A-A422-4926-A276-1A2786BC6793}" destId="{07819747-85C0-49AC-A8B4-41B0E404779F}" srcOrd="2" destOrd="0" presId="urn:microsoft.com/office/officeart/2008/layout/HorizontalMultiLevelHierarchy"/>
    <dgm:cxn modelId="{7B69F852-ED07-403A-BF9E-41E7BC02B8F9}" type="presParOf" srcId="{07819747-85C0-49AC-A8B4-41B0E404779F}" destId="{F846390B-EC27-4201-B1CD-24F4CF601226}" srcOrd="0" destOrd="0" presId="urn:microsoft.com/office/officeart/2008/layout/HorizontalMultiLevelHierarchy"/>
    <dgm:cxn modelId="{6D1BCFD9-6D46-4603-BF45-FFF1F2289E7E}" type="presParOf" srcId="{7135015A-A422-4926-A276-1A2786BC6793}" destId="{DD2DCEC2-A5CC-41F6-93E3-0AABFDBC7C3F}" srcOrd="3" destOrd="0" presId="urn:microsoft.com/office/officeart/2008/layout/HorizontalMultiLevelHierarchy"/>
    <dgm:cxn modelId="{9C1EA417-EF2B-42E3-B5BA-58E81E23426B}" type="presParOf" srcId="{DD2DCEC2-A5CC-41F6-93E3-0AABFDBC7C3F}" destId="{9DF560B5-F4A0-44B8-9372-FF1D86B19129}" srcOrd="0" destOrd="0" presId="urn:microsoft.com/office/officeart/2008/layout/HorizontalMultiLevelHierarchy"/>
    <dgm:cxn modelId="{71F7A3AE-19F5-4968-A2F9-4B34FDAA17CD}" type="presParOf" srcId="{DD2DCEC2-A5CC-41F6-93E3-0AABFDBC7C3F}" destId="{BC1801F2-051F-463C-A97D-E7AE0E44E0B0}" srcOrd="1" destOrd="0" presId="urn:microsoft.com/office/officeart/2008/layout/HorizontalMultiLevelHierarchy"/>
    <dgm:cxn modelId="{A1FE9596-EC71-49FF-93C7-66523662CED5}" type="presParOf" srcId="{7135015A-A422-4926-A276-1A2786BC6793}" destId="{C72BAD96-E578-4DFD-9C8C-A94ABE8B361A}" srcOrd="4" destOrd="0" presId="urn:microsoft.com/office/officeart/2008/layout/HorizontalMultiLevelHierarchy"/>
    <dgm:cxn modelId="{4D3C6407-C2CD-49C3-805A-470E74E541A2}" type="presParOf" srcId="{C72BAD96-E578-4DFD-9C8C-A94ABE8B361A}" destId="{A66CFCA5-485B-4B67-8085-BE357CC43A35}" srcOrd="0" destOrd="0" presId="urn:microsoft.com/office/officeart/2008/layout/HorizontalMultiLevelHierarchy"/>
    <dgm:cxn modelId="{47124D27-0C7B-47CA-AD6F-45138660815D}" type="presParOf" srcId="{7135015A-A422-4926-A276-1A2786BC6793}" destId="{193061E9-1AA4-4EA6-BA97-6E256B84B459}" srcOrd="5" destOrd="0" presId="urn:microsoft.com/office/officeart/2008/layout/HorizontalMultiLevelHierarchy"/>
    <dgm:cxn modelId="{34BE2704-69DF-4985-BAE9-3BD185D7F833}" type="presParOf" srcId="{193061E9-1AA4-4EA6-BA97-6E256B84B459}" destId="{B77C940C-1791-4ADC-96DF-8E1CD8374C59}" srcOrd="0" destOrd="0" presId="urn:microsoft.com/office/officeart/2008/layout/HorizontalMultiLevelHierarchy"/>
    <dgm:cxn modelId="{B029629D-8CBD-4EB9-B695-B2F8EFF80D76}" type="presParOf" srcId="{193061E9-1AA4-4EA6-BA97-6E256B84B459}" destId="{65BAC313-B59A-4B1D-9463-4342B8083B41}"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0B3F996E-5DD0-473E-AF1B-E4C1079B0241}" type="doc">
      <dgm:prSet loTypeId="urn:microsoft.com/office/officeart/2005/8/layout/default" loCatId="list" qsTypeId="urn:microsoft.com/office/officeart/2005/8/quickstyle/3d4" qsCatId="3D" csTypeId="urn:microsoft.com/office/officeart/2005/8/colors/colorful1" csCatId="colorful" phldr="1"/>
      <dgm:spPr/>
      <dgm:t>
        <a:bodyPr/>
        <a:lstStyle/>
        <a:p>
          <a:endParaRPr lang="pt-BR"/>
        </a:p>
      </dgm:t>
    </dgm:pt>
    <dgm:pt modelId="{7E2E75AF-F04B-41CD-A084-E31E6AEA7898}">
      <dgm:prSet phldrT="[Texto]"/>
      <dgm:spPr/>
      <dgm:t>
        <a:bodyPr/>
        <a:lstStyle/>
        <a:p>
          <a:pPr algn="just"/>
          <a:r>
            <a:rPr lang="pt-BR" dirty="0" smtClean="0">
              <a:solidFill>
                <a:schemeClr val="tx1"/>
              </a:solidFill>
              <a:latin typeface="Arial" panose="020B0604020202020204" pitchFamily="34" charset="0"/>
              <a:cs typeface="Arial" panose="020B0604020202020204" pitchFamily="34" charset="0"/>
            </a:rPr>
            <a:t>Os municípios de grande porte podem imprimir os mapas de acompanhamento por bairro e fazer a Vinculação ao EAS no acompanhamento do beneficiário. </a:t>
          </a:r>
          <a:endParaRPr lang="pt-BR" dirty="0">
            <a:solidFill>
              <a:schemeClr val="tx1"/>
            </a:solidFill>
            <a:latin typeface="Arial" panose="020B0604020202020204" pitchFamily="34" charset="0"/>
            <a:cs typeface="Arial" panose="020B0604020202020204" pitchFamily="34" charset="0"/>
          </a:endParaRPr>
        </a:p>
      </dgm:t>
    </dgm:pt>
    <dgm:pt modelId="{600E4B49-E1A3-421C-A3D1-3708DAE2A13B}" type="parTrans" cxnId="{EA6D1898-41CC-4708-AF7D-A42D0A88DB7C}">
      <dgm:prSet/>
      <dgm:spPr/>
      <dgm:t>
        <a:bodyPr/>
        <a:lstStyle/>
        <a:p>
          <a:pPr algn="just"/>
          <a:endParaRPr lang="pt-BR">
            <a:solidFill>
              <a:schemeClr val="tx1"/>
            </a:solidFill>
          </a:endParaRPr>
        </a:p>
      </dgm:t>
    </dgm:pt>
    <dgm:pt modelId="{D4C3698E-FD18-4703-A5BF-DAD00A111022}" type="sibTrans" cxnId="{EA6D1898-41CC-4708-AF7D-A42D0A88DB7C}">
      <dgm:prSet/>
      <dgm:spPr/>
      <dgm:t>
        <a:bodyPr/>
        <a:lstStyle/>
        <a:p>
          <a:pPr algn="just"/>
          <a:endParaRPr lang="pt-BR">
            <a:solidFill>
              <a:schemeClr val="tx1"/>
            </a:solidFill>
          </a:endParaRPr>
        </a:p>
      </dgm:t>
    </dgm:pt>
    <dgm:pt modelId="{B9AA73F1-7F1C-43A7-962D-425AFC82AB72}">
      <dgm:prSet phldrT="[Texto]"/>
      <dgm:spPr/>
      <dgm:t>
        <a:bodyPr/>
        <a:lstStyle/>
        <a:p>
          <a:pPr algn="just"/>
          <a:r>
            <a:rPr lang="pt-BR" dirty="0" smtClean="0">
              <a:solidFill>
                <a:schemeClr val="tx1"/>
              </a:solidFill>
              <a:latin typeface="Arial" panose="020B0604020202020204" pitchFamily="34" charset="0"/>
              <a:cs typeface="Arial" panose="020B0604020202020204" pitchFamily="34" charset="0"/>
            </a:rPr>
            <a:t>Os</a:t>
          </a:r>
          <a:r>
            <a:rPr lang="pt-BR" baseline="0" dirty="0" smtClean="0">
              <a:solidFill>
                <a:schemeClr val="tx1"/>
              </a:solidFill>
              <a:latin typeface="Arial" panose="020B0604020202020204" pitchFamily="34" charset="0"/>
              <a:cs typeface="Arial" panose="020B0604020202020204" pitchFamily="34" charset="0"/>
            </a:rPr>
            <a:t> municípios  de médio e pequeno porte podem </a:t>
          </a:r>
          <a:r>
            <a:rPr lang="pt-BR" dirty="0" smtClean="0">
              <a:solidFill>
                <a:schemeClr val="tx1"/>
              </a:solidFill>
              <a:latin typeface="Arial" panose="020B0604020202020204" pitchFamily="34" charset="0"/>
              <a:cs typeface="Arial" panose="020B0604020202020204" pitchFamily="34" charset="0"/>
            </a:rPr>
            <a:t>fazer a Vinculação ao EAS antes de imprimir os mapas de acompanhamento e imprimir os mapas por EAS.</a:t>
          </a:r>
          <a:r>
            <a:rPr lang="pt-BR" baseline="0" dirty="0" smtClean="0">
              <a:solidFill>
                <a:schemeClr val="tx1"/>
              </a:solidFill>
              <a:latin typeface="Arial" panose="020B0604020202020204" pitchFamily="34" charset="0"/>
              <a:cs typeface="Arial" panose="020B0604020202020204" pitchFamily="34" charset="0"/>
            </a:rPr>
            <a:t> </a:t>
          </a:r>
          <a:endParaRPr lang="pt-BR" dirty="0">
            <a:solidFill>
              <a:schemeClr val="tx1"/>
            </a:solidFill>
            <a:latin typeface="Arial" panose="020B0604020202020204" pitchFamily="34" charset="0"/>
            <a:cs typeface="Arial" panose="020B0604020202020204" pitchFamily="34" charset="0"/>
          </a:endParaRPr>
        </a:p>
      </dgm:t>
    </dgm:pt>
    <dgm:pt modelId="{5BC48F5C-E159-4D9F-91C3-1746C33C2E3D}" type="parTrans" cxnId="{C65DA607-2C49-4CDD-8F03-7AD0A8C22B5D}">
      <dgm:prSet/>
      <dgm:spPr/>
      <dgm:t>
        <a:bodyPr/>
        <a:lstStyle/>
        <a:p>
          <a:pPr algn="just"/>
          <a:endParaRPr lang="pt-BR">
            <a:solidFill>
              <a:schemeClr val="tx1"/>
            </a:solidFill>
          </a:endParaRPr>
        </a:p>
      </dgm:t>
    </dgm:pt>
    <dgm:pt modelId="{C7913429-917E-4943-869A-7BCDA7721754}" type="sibTrans" cxnId="{C65DA607-2C49-4CDD-8F03-7AD0A8C22B5D}">
      <dgm:prSet/>
      <dgm:spPr/>
      <dgm:t>
        <a:bodyPr/>
        <a:lstStyle/>
        <a:p>
          <a:pPr algn="just"/>
          <a:endParaRPr lang="pt-BR">
            <a:solidFill>
              <a:schemeClr val="tx1"/>
            </a:solidFill>
          </a:endParaRPr>
        </a:p>
      </dgm:t>
    </dgm:pt>
    <dgm:pt modelId="{81EBDC43-4566-422F-BBF6-1CB80CE4281A}" type="pres">
      <dgm:prSet presAssocID="{0B3F996E-5DD0-473E-AF1B-E4C1079B0241}" presName="diagram" presStyleCnt="0">
        <dgm:presLayoutVars>
          <dgm:dir/>
          <dgm:resizeHandles val="exact"/>
        </dgm:presLayoutVars>
      </dgm:prSet>
      <dgm:spPr/>
      <dgm:t>
        <a:bodyPr/>
        <a:lstStyle/>
        <a:p>
          <a:endParaRPr lang="pt-BR"/>
        </a:p>
      </dgm:t>
    </dgm:pt>
    <dgm:pt modelId="{DF6F2473-30DC-418C-BA66-6C918504559A}" type="pres">
      <dgm:prSet presAssocID="{7E2E75AF-F04B-41CD-A084-E31E6AEA7898}" presName="node" presStyleLbl="node1" presStyleIdx="0" presStyleCnt="2" custScaleX="241431" custLinFactNeighborX="-2435" custLinFactNeighborY="-27">
        <dgm:presLayoutVars>
          <dgm:bulletEnabled val="1"/>
        </dgm:presLayoutVars>
      </dgm:prSet>
      <dgm:spPr/>
      <dgm:t>
        <a:bodyPr/>
        <a:lstStyle/>
        <a:p>
          <a:endParaRPr lang="pt-BR"/>
        </a:p>
      </dgm:t>
    </dgm:pt>
    <dgm:pt modelId="{57674155-281E-4F48-8A26-3A3363C96D16}" type="pres">
      <dgm:prSet presAssocID="{D4C3698E-FD18-4703-A5BF-DAD00A111022}" presName="sibTrans" presStyleCnt="0"/>
      <dgm:spPr/>
    </dgm:pt>
    <dgm:pt modelId="{A088B688-D43E-4B89-BB2D-48EAA64E2B41}" type="pres">
      <dgm:prSet presAssocID="{B9AA73F1-7F1C-43A7-962D-425AFC82AB72}" presName="node" presStyleLbl="node1" presStyleIdx="1" presStyleCnt="2" custScaleX="241146" custLinFactNeighborX="-24861" custLinFactNeighborY="2348">
        <dgm:presLayoutVars>
          <dgm:bulletEnabled val="1"/>
        </dgm:presLayoutVars>
      </dgm:prSet>
      <dgm:spPr/>
      <dgm:t>
        <a:bodyPr/>
        <a:lstStyle/>
        <a:p>
          <a:endParaRPr lang="pt-BR"/>
        </a:p>
      </dgm:t>
    </dgm:pt>
  </dgm:ptLst>
  <dgm:cxnLst>
    <dgm:cxn modelId="{F5964495-046B-4FFC-B299-2B3BB413785F}" type="presOf" srcId="{0B3F996E-5DD0-473E-AF1B-E4C1079B0241}" destId="{81EBDC43-4566-422F-BBF6-1CB80CE4281A}" srcOrd="0" destOrd="0" presId="urn:microsoft.com/office/officeart/2005/8/layout/default"/>
    <dgm:cxn modelId="{3C581EFD-FB77-48D6-A723-07C53E815A25}" type="presOf" srcId="{B9AA73F1-7F1C-43A7-962D-425AFC82AB72}" destId="{A088B688-D43E-4B89-BB2D-48EAA64E2B41}" srcOrd="0" destOrd="0" presId="urn:microsoft.com/office/officeart/2005/8/layout/default"/>
    <dgm:cxn modelId="{EA6D1898-41CC-4708-AF7D-A42D0A88DB7C}" srcId="{0B3F996E-5DD0-473E-AF1B-E4C1079B0241}" destId="{7E2E75AF-F04B-41CD-A084-E31E6AEA7898}" srcOrd="0" destOrd="0" parTransId="{600E4B49-E1A3-421C-A3D1-3708DAE2A13B}" sibTransId="{D4C3698E-FD18-4703-A5BF-DAD00A111022}"/>
    <dgm:cxn modelId="{C65DA607-2C49-4CDD-8F03-7AD0A8C22B5D}" srcId="{0B3F996E-5DD0-473E-AF1B-E4C1079B0241}" destId="{B9AA73F1-7F1C-43A7-962D-425AFC82AB72}" srcOrd="1" destOrd="0" parTransId="{5BC48F5C-E159-4D9F-91C3-1746C33C2E3D}" sibTransId="{C7913429-917E-4943-869A-7BCDA7721754}"/>
    <dgm:cxn modelId="{04BE4359-2C91-4EFF-A951-5A0447B48FEF}" type="presOf" srcId="{7E2E75AF-F04B-41CD-A084-E31E6AEA7898}" destId="{DF6F2473-30DC-418C-BA66-6C918504559A}" srcOrd="0" destOrd="0" presId="urn:microsoft.com/office/officeart/2005/8/layout/default"/>
    <dgm:cxn modelId="{E6C7ED31-3C89-41D9-8CE3-A95B0B87A000}" type="presParOf" srcId="{81EBDC43-4566-422F-BBF6-1CB80CE4281A}" destId="{DF6F2473-30DC-418C-BA66-6C918504559A}" srcOrd="0" destOrd="0" presId="urn:microsoft.com/office/officeart/2005/8/layout/default"/>
    <dgm:cxn modelId="{FFA4D73E-D506-489A-845C-51118C4FF817}" type="presParOf" srcId="{81EBDC43-4566-422F-BBF6-1CB80CE4281A}" destId="{57674155-281E-4F48-8A26-3A3363C96D16}" srcOrd="1" destOrd="0" presId="urn:microsoft.com/office/officeart/2005/8/layout/default"/>
    <dgm:cxn modelId="{2A75E4EE-2D98-406E-987B-EEB15AF25C7A}" type="presParOf" srcId="{81EBDC43-4566-422F-BBF6-1CB80CE4281A}" destId="{A088B688-D43E-4B89-BB2D-48EAA64E2B41}" srcOrd="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EC0BE158-0DDA-48B4-BF1E-1E6B7D1658D8}" type="doc">
      <dgm:prSet loTypeId="urn:microsoft.com/office/officeart/2008/layout/HorizontalMultiLevelHierarchy" loCatId="hierarchy" qsTypeId="urn:microsoft.com/office/officeart/2005/8/quickstyle/3d1" qsCatId="3D" csTypeId="urn:microsoft.com/office/officeart/2005/8/colors/colorful2" csCatId="colorful" phldr="1"/>
      <dgm:spPr/>
      <dgm:t>
        <a:bodyPr/>
        <a:lstStyle/>
        <a:p>
          <a:endParaRPr lang="pt-BR"/>
        </a:p>
      </dgm:t>
    </dgm:pt>
    <dgm:pt modelId="{048C9504-E14E-4259-8094-1CDED78EEA64}">
      <dgm:prSet phldrT="[Texto]" custT="1"/>
      <dgm:spPr/>
      <dgm:t>
        <a:bodyPr/>
        <a:lstStyle/>
        <a:p>
          <a:r>
            <a:rPr lang="pt-BR" sz="2200" b="1" smtClean="0">
              <a:solidFill>
                <a:schemeClr val="tx1"/>
              </a:solidFill>
              <a:latin typeface="Arial" panose="020B0604020202020204" pitchFamily="34" charset="0"/>
              <a:cs typeface="Arial" panose="020B0604020202020204" pitchFamily="34" charset="0"/>
            </a:rPr>
            <a:t>Acompanhar Beneficiários</a:t>
          </a:r>
          <a:endParaRPr lang="pt-BR" sz="2200" b="1" dirty="0">
            <a:solidFill>
              <a:schemeClr val="tx1"/>
            </a:solidFill>
            <a:latin typeface="Arial" panose="020B0604020202020204" pitchFamily="34" charset="0"/>
            <a:cs typeface="Arial" panose="020B0604020202020204" pitchFamily="34" charset="0"/>
          </a:endParaRPr>
        </a:p>
      </dgm:t>
    </dgm:pt>
    <dgm:pt modelId="{0F10CC12-9E5C-466C-AC34-6C3F71473861}" type="parTrans" cxnId="{CB3791A6-930A-48DC-A193-803421153497}">
      <dgm:prSet/>
      <dgm:spPr/>
      <dgm:t>
        <a:bodyPr/>
        <a:lstStyle/>
        <a:p>
          <a:endParaRPr lang="pt-BR">
            <a:solidFill>
              <a:schemeClr val="tx1"/>
            </a:solidFill>
          </a:endParaRPr>
        </a:p>
      </dgm:t>
    </dgm:pt>
    <dgm:pt modelId="{9C0DDCEB-41EA-4B51-8A42-63E6FDF0E2BD}" type="sibTrans" cxnId="{CB3791A6-930A-48DC-A193-803421153497}">
      <dgm:prSet/>
      <dgm:spPr/>
      <dgm:t>
        <a:bodyPr/>
        <a:lstStyle/>
        <a:p>
          <a:endParaRPr lang="pt-BR">
            <a:solidFill>
              <a:schemeClr val="tx1"/>
            </a:solidFill>
          </a:endParaRPr>
        </a:p>
      </dgm:t>
    </dgm:pt>
    <dgm:pt modelId="{320CF752-6DB3-4A94-AF8E-68C7592158F3}">
      <dgm:prSet phldrT="[Texto]" custT="1"/>
      <dgm:spPr/>
      <dgm:t>
        <a:bodyPr/>
        <a:lstStyle/>
        <a:p>
          <a:pPr algn="just"/>
          <a:r>
            <a:rPr lang="pt-BR" sz="1600" smtClean="0">
              <a:solidFill>
                <a:schemeClr val="tx1"/>
              </a:solidFill>
              <a:latin typeface="Arial" panose="020B0604020202020204" pitchFamily="34" charset="0"/>
              <a:cs typeface="Arial" panose="020B0604020202020204" pitchFamily="34" charset="0"/>
            </a:rPr>
            <a:t>Possibilita o registro (digitação) das informações coletadas pelos profissionais de saúde nos Mapas de Acompanhamento. </a:t>
          </a:r>
          <a:endParaRPr lang="pt-BR" sz="1600" dirty="0">
            <a:solidFill>
              <a:schemeClr val="tx1"/>
            </a:solidFill>
            <a:latin typeface="Arial" panose="020B0604020202020204" pitchFamily="34" charset="0"/>
            <a:cs typeface="Arial" panose="020B0604020202020204" pitchFamily="34" charset="0"/>
          </a:endParaRPr>
        </a:p>
      </dgm:t>
    </dgm:pt>
    <dgm:pt modelId="{C114E9F7-B2CB-4D60-AC54-D7179B5D4603}" type="parTrans" cxnId="{40F98F78-F755-40EE-8742-E5C1D958A939}">
      <dgm:prSet/>
      <dgm:spPr/>
      <dgm:t>
        <a:bodyPr/>
        <a:lstStyle/>
        <a:p>
          <a:endParaRPr lang="pt-BR">
            <a:solidFill>
              <a:schemeClr val="tx1"/>
            </a:solidFill>
          </a:endParaRPr>
        </a:p>
      </dgm:t>
    </dgm:pt>
    <dgm:pt modelId="{A36FC9FA-708C-48B3-ACF2-D0AF5666A290}" type="sibTrans" cxnId="{40F98F78-F755-40EE-8742-E5C1D958A939}">
      <dgm:prSet/>
      <dgm:spPr/>
      <dgm:t>
        <a:bodyPr/>
        <a:lstStyle/>
        <a:p>
          <a:endParaRPr lang="pt-BR">
            <a:solidFill>
              <a:schemeClr val="tx1"/>
            </a:solidFill>
          </a:endParaRPr>
        </a:p>
      </dgm:t>
    </dgm:pt>
    <dgm:pt modelId="{445D29B0-4F10-4E7C-BDEB-155EE003F557}">
      <dgm:prSet phldrT="[Texto]" custT="1"/>
      <dgm:spPr/>
      <dgm:t>
        <a:bodyPr/>
        <a:lstStyle/>
        <a:p>
          <a:pPr algn="just"/>
          <a:r>
            <a:rPr lang="pt-BR" sz="1600" dirty="0" smtClean="0">
              <a:solidFill>
                <a:schemeClr val="tx1"/>
              </a:solidFill>
              <a:latin typeface="Arial" panose="020B0604020202020204" pitchFamily="34" charset="0"/>
              <a:cs typeface="Arial" panose="020B0604020202020204" pitchFamily="34" charset="0"/>
            </a:rPr>
            <a:t>A partir da 2ª vigência de 2018 o acompanhamento das condicionalidades de saúde do PBF será individualizado.</a:t>
          </a:r>
          <a:endParaRPr lang="pt-BR" sz="1600" dirty="0">
            <a:solidFill>
              <a:schemeClr val="tx1"/>
            </a:solidFill>
            <a:latin typeface="Arial" panose="020B0604020202020204" pitchFamily="34" charset="0"/>
            <a:cs typeface="Arial" panose="020B0604020202020204" pitchFamily="34" charset="0"/>
          </a:endParaRPr>
        </a:p>
      </dgm:t>
    </dgm:pt>
    <dgm:pt modelId="{57F446B2-C53D-4128-BD3E-A1336A1A0396}" type="parTrans" cxnId="{7BA16186-E3A7-4E7E-82F7-D50ADE60D48E}">
      <dgm:prSet/>
      <dgm:spPr/>
      <dgm:t>
        <a:bodyPr/>
        <a:lstStyle/>
        <a:p>
          <a:endParaRPr lang="pt-BR">
            <a:solidFill>
              <a:schemeClr val="tx1"/>
            </a:solidFill>
          </a:endParaRPr>
        </a:p>
      </dgm:t>
    </dgm:pt>
    <dgm:pt modelId="{FBEBE724-700D-4BBC-A1B1-BABA987E5968}" type="sibTrans" cxnId="{7BA16186-E3A7-4E7E-82F7-D50ADE60D48E}">
      <dgm:prSet/>
      <dgm:spPr/>
      <dgm:t>
        <a:bodyPr/>
        <a:lstStyle/>
        <a:p>
          <a:endParaRPr lang="pt-BR">
            <a:solidFill>
              <a:schemeClr val="tx1"/>
            </a:solidFill>
          </a:endParaRPr>
        </a:p>
      </dgm:t>
    </dgm:pt>
    <dgm:pt modelId="{EA21FB83-434C-497C-AF50-32C50412CC0E}" type="pres">
      <dgm:prSet presAssocID="{EC0BE158-0DDA-48B4-BF1E-1E6B7D1658D8}" presName="Name0" presStyleCnt="0">
        <dgm:presLayoutVars>
          <dgm:chPref val="1"/>
          <dgm:dir/>
          <dgm:animOne val="branch"/>
          <dgm:animLvl val="lvl"/>
          <dgm:resizeHandles val="exact"/>
        </dgm:presLayoutVars>
      </dgm:prSet>
      <dgm:spPr/>
      <dgm:t>
        <a:bodyPr/>
        <a:lstStyle/>
        <a:p>
          <a:endParaRPr lang="pt-BR"/>
        </a:p>
      </dgm:t>
    </dgm:pt>
    <dgm:pt modelId="{14B9F076-5298-4FC8-9ACE-4C1D02AF763A}" type="pres">
      <dgm:prSet presAssocID="{048C9504-E14E-4259-8094-1CDED78EEA64}" presName="root1" presStyleCnt="0"/>
      <dgm:spPr/>
    </dgm:pt>
    <dgm:pt modelId="{165AF27C-E26C-444F-AACB-0C09558B26A6}" type="pres">
      <dgm:prSet presAssocID="{048C9504-E14E-4259-8094-1CDED78EEA64}" presName="LevelOneTextNode" presStyleLbl="node0" presStyleIdx="0" presStyleCnt="1">
        <dgm:presLayoutVars>
          <dgm:chPref val="3"/>
        </dgm:presLayoutVars>
      </dgm:prSet>
      <dgm:spPr/>
      <dgm:t>
        <a:bodyPr/>
        <a:lstStyle/>
        <a:p>
          <a:endParaRPr lang="pt-BR"/>
        </a:p>
      </dgm:t>
    </dgm:pt>
    <dgm:pt modelId="{7135015A-A422-4926-A276-1A2786BC6793}" type="pres">
      <dgm:prSet presAssocID="{048C9504-E14E-4259-8094-1CDED78EEA64}" presName="level2hierChild" presStyleCnt="0"/>
      <dgm:spPr/>
    </dgm:pt>
    <dgm:pt modelId="{3E1D9103-DFF5-44D6-BD0C-6E1924408CE5}" type="pres">
      <dgm:prSet presAssocID="{C114E9F7-B2CB-4D60-AC54-D7179B5D4603}" presName="conn2-1" presStyleLbl="parChTrans1D2" presStyleIdx="0" presStyleCnt="2"/>
      <dgm:spPr/>
      <dgm:t>
        <a:bodyPr/>
        <a:lstStyle/>
        <a:p>
          <a:endParaRPr lang="pt-BR"/>
        </a:p>
      </dgm:t>
    </dgm:pt>
    <dgm:pt modelId="{B48F2968-8997-4914-8C5B-B50A16D20072}" type="pres">
      <dgm:prSet presAssocID="{C114E9F7-B2CB-4D60-AC54-D7179B5D4603}" presName="connTx" presStyleLbl="parChTrans1D2" presStyleIdx="0" presStyleCnt="2"/>
      <dgm:spPr/>
      <dgm:t>
        <a:bodyPr/>
        <a:lstStyle/>
        <a:p>
          <a:endParaRPr lang="pt-BR"/>
        </a:p>
      </dgm:t>
    </dgm:pt>
    <dgm:pt modelId="{4A92CF60-C379-4B2C-91E3-2D66F4AB5216}" type="pres">
      <dgm:prSet presAssocID="{320CF752-6DB3-4A94-AF8E-68C7592158F3}" presName="root2" presStyleCnt="0"/>
      <dgm:spPr/>
    </dgm:pt>
    <dgm:pt modelId="{29E46CC9-A91F-4172-8D50-137D22FABBE1}" type="pres">
      <dgm:prSet presAssocID="{320CF752-6DB3-4A94-AF8E-68C7592158F3}" presName="LevelTwoTextNode" presStyleLbl="node2" presStyleIdx="0" presStyleCnt="2" custScaleX="238658" custScaleY="135903">
        <dgm:presLayoutVars>
          <dgm:chPref val="3"/>
        </dgm:presLayoutVars>
      </dgm:prSet>
      <dgm:spPr/>
      <dgm:t>
        <a:bodyPr/>
        <a:lstStyle/>
        <a:p>
          <a:endParaRPr lang="pt-BR"/>
        </a:p>
      </dgm:t>
    </dgm:pt>
    <dgm:pt modelId="{CD8F15BC-9BE8-4891-A14B-02663507895B}" type="pres">
      <dgm:prSet presAssocID="{320CF752-6DB3-4A94-AF8E-68C7592158F3}" presName="level3hierChild" presStyleCnt="0"/>
      <dgm:spPr/>
    </dgm:pt>
    <dgm:pt modelId="{07819747-85C0-49AC-A8B4-41B0E404779F}" type="pres">
      <dgm:prSet presAssocID="{57F446B2-C53D-4128-BD3E-A1336A1A0396}" presName="conn2-1" presStyleLbl="parChTrans1D2" presStyleIdx="1" presStyleCnt="2"/>
      <dgm:spPr/>
      <dgm:t>
        <a:bodyPr/>
        <a:lstStyle/>
        <a:p>
          <a:endParaRPr lang="pt-BR"/>
        </a:p>
      </dgm:t>
    </dgm:pt>
    <dgm:pt modelId="{F846390B-EC27-4201-B1CD-24F4CF601226}" type="pres">
      <dgm:prSet presAssocID="{57F446B2-C53D-4128-BD3E-A1336A1A0396}" presName="connTx" presStyleLbl="parChTrans1D2" presStyleIdx="1" presStyleCnt="2"/>
      <dgm:spPr/>
      <dgm:t>
        <a:bodyPr/>
        <a:lstStyle/>
        <a:p>
          <a:endParaRPr lang="pt-BR"/>
        </a:p>
      </dgm:t>
    </dgm:pt>
    <dgm:pt modelId="{DD2DCEC2-A5CC-41F6-93E3-0AABFDBC7C3F}" type="pres">
      <dgm:prSet presAssocID="{445D29B0-4F10-4E7C-BDEB-155EE003F557}" presName="root2" presStyleCnt="0"/>
      <dgm:spPr/>
    </dgm:pt>
    <dgm:pt modelId="{9DF560B5-F4A0-44B8-9372-FF1D86B19129}" type="pres">
      <dgm:prSet presAssocID="{445D29B0-4F10-4E7C-BDEB-155EE003F557}" presName="LevelTwoTextNode" presStyleLbl="node2" presStyleIdx="1" presStyleCnt="2" custScaleX="238658" custScaleY="135903">
        <dgm:presLayoutVars>
          <dgm:chPref val="3"/>
        </dgm:presLayoutVars>
      </dgm:prSet>
      <dgm:spPr/>
      <dgm:t>
        <a:bodyPr/>
        <a:lstStyle/>
        <a:p>
          <a:endParaRPr lang="pt-BR"/>
        </a:p>
      </dgm:t>
    </dgm:pt>
    <dgm:pt modelId="{BC1801F2-051F-463C-A97D-E7AE0E44E0B0}" type="pres">
      <dgm:prSet presAssocID="{445D29B0-4F10-4E7C-BDEB-155EE003F557}" presName="level3hierChild" presStyleCnt="0"/>
      <dgm:spPr/>
    </dgm:pt>
  </dgm:ptLst>
  <dgm:cxnLst>
    <dgm:cxn modelId="{9800CBFA-AA85-4BAB-A367-A7E96126EA0F}" type="presOf" srcId="{C114E9F7-B2CB-4D60-AC54-D7179B5D4603}" destId="{3E1D9103-DFF5-44D6-BD0C-6E1924408CE5}" srcOrd="0" destOrd="0" presId="urn:microsoft.com/office/officeart/2008/layout/HorizontalMultiLevelHierarchy"/>
    <dgm:cxn modelId="{2E960585-2E33-47E2-96D8-A3B962E20166}" type="presOf" srcId="{048C9504-E14E-4259-8094-1CDED78EEA64}" destId="{165AF27C-E26C-444F-AACB-0C09558B26A6}" srcOrd="0" destOrd="0" presId="urn:microsoft.com/office/officeart/2008/layout/HorizontalMultiLevelHierarchy"/>
    <dgm:cxn modelId="{66E4AC05-13F6-435C-8856-12AE0A64FE40}" type="presOf" srcId="{EC0BE158-0DDA-48B4-BF1E-1E6B7D1658D8}" destId="{EA21FB83-434C-497C-AF50-32C50412CC0E}" srcOrd="0" destOrd="0" presId="urn:microsoft.com/office/officeart/2008/layout/HorizontalMultiLevelHierarchy"/>
    <dgm:cxn modelId="{40F98F78-F755-40EE-8742-E5C1D958A939}" srcId="{048C9504-E14E-4259-8094-1CDED78EEA64}" destId="{320CF752-6DB3-4A94-AF8E-68C7592158F3}" srcOrd="0" destOrd="0" parTransId="{C114E9F7-B2CB-4D60-AC54-D7179B5D4603}" sibTransId="{A36FC9FA-708C-48B3-ACF2-D0AF5666A290}"/>
    <dgm:cxn modelId="{CB3791A6-930A-48DC-A193-803421153497}" srcId="{EC0BE158-0DDA-48B4-BF1E-1E6B7D1658D8}" destId="{048C9504-E14E-4259-8094-1CDED78EEA64}" srcOrd="0" destOrd="0" parTransId="{0F10CC12-9E5C-466C-AC34-6C3F71473861}" sibTransId="{9C0DDCEB-41EA-4B51-8A42-63E6FDF0E2BD}"/>
    <dgm:cxn modelId="{6F2AE0F3-E19D-455C-9C4F-6C51E7D0BB19}" type="presOf" srcId="{445D29B0-4F10-4E7C-BDEB-155EE003F557}" destId="{9DF560B5-F4A0-44B8-9372-FF1D86B19129}" srcOrd="0" destOrd="0" presId="urn:microsoft.com/office/officeart/2008/layout/HorizontalMultiLevelHierarchy"/>
    <dgm:cxn modelId="{7BA16186-E3A7-4E7E-82F7-D50ADE60D48E}" srcId="{048C9504-E14E-4259-8094-1CDED78EEA64}" destId="{445D29B0-4F10-4E7C-BDEB-155EE003F557}" srcOrd="1" destOrd="0" parTransId="{57F446B2-C53D-4128-BD3E-A1336A1A0396}" sibTransId="{FBEBE724-700D-4BBC-A1B1-BABA987E5968}"/>
    <dgm:cxn modelId="{B1353967-9191-47C0-9B8F-E0E8C5D8467F}" type="presOf" srcId="{320CF752-6DB3-4A94-AF8E-68C7592158F3}" destId="{29E46CC9-A91F-4172-8D50-137D22FABBE1}" srcOrd="0" destOrd="0" presId="urn:microsoft.com/office/officeart/2008/layout/HorizontalMultiLevelHierarchy"/>
    <dgm:cxn modelId="{F17C92A9-0DFC-4589-9A55-B64E3AA204F1}" type="presOf" srcId="{57F446B2-C53D-4128-BD3E-A1336A1A0396}" destId="{F846390B-EC27-4201-B1CD-24F4CF601226}" srcOrd="1" destOrd="0" presId="urn:microsoft.com/office/officeart/2008/layout/HorizontalMultiLevelHierarchy"/>
    <dgm:cxn modelId="{04E58495-D3C3-4BC8-B35E-49147F62A3F6}" type="presOf" srcId="{C114E9F7-B2CB-4D60-AC54-D7179B5D4603}" destId="{B48F2968-8997-4914-8C5B-B50A16D20072}" srcOrd="1" destOrd="0" presId="urn:microsoft.com/office/officeart/2008/layout/HorizontalMultiLevelHierarchy"/>
    <dgm:cxn modelId="{7AA377AB-64C3-4A3D-81B1-8452D5866574}" type="presOf" srcId="{57F446B2-C53D-4128-BD3E-A1336A1A0396}" destId="{07819747-85C0-49AC-A8B4-41B0E404779F}" srcOrd="0" destOrd="0" presId="urn:microsoft.com/office/officeart/2008/layout/HorizontalMultiLevelHierarchy"/>
    <dgm:cxn modelId="{E882731C-B27F-431D-B741-9E4B2B2D8F2E}" type="presParOf" srcId="{EA21FB83-434C-497C-AF50-32C50412CC0E}" destId="{14B9F076-5298-4FC8-9ACE-4C1D02AF763A}" srcOrd="0" destOrd="0" presId="urn:microsoft.com/office/officeart/2008/layout/HorizontalMultiLevelHierarchy"/>
    <dgm:cxn modelId="{2F9BBDDA-36BF-48EB-BE64-CBB6110A1279}" type="presParOf" srcId="{14B9F076-5298-4FC8-9ACE-4C1D02AF763A}" destId="{165AF27C-E26C-444F-AACB-0C09558B26A6}" srcOrd="0" destOrd="0" presId="urn:microsoft.com/office/officeart/2008/layout/HorizontalMultiLevelHierarchy"/>
    <dgm:cxn modelId="{B830EAED-B472-45F1-8745-D7B30ECF9C10}" type="presParOf" srcId="{14B9F076-5298-4FC8-9ACE-4C1D02AF763A}" destId="{7135015A-A422-4926-A276-1A2786BC6793}" srcOrd="1" destOrd="0" presId="urn:microsoft.com/office/officeart/2008/layout/HorizontalMultiLevelHierarchy"/>
    <dgm:cxn modelId="{0B782EF5-EE68-4847-897E-3F232A639C01}" type="presParOf" srcId="{7135015A-A422-4926-A276-1A2786BC6793}" destId="{3E1D9103-DFF5-44D6-BD0C-6E1924408CE5}" srcOrd="0" destOrd="0" presId="urn:microsoft.com/office/officeart/2008/layout/HorizontalMultiLevelHierarchy"/>
    <dgm:cxn modelId="{E1715FD6-674D-48EF-978C-0BEFDFDD9D27}" type="presParOf" srcId="{3E1D9103-DFF5-44D6-BD0C-6E1924408CE5}" destId="{B48F2968-8997-4914-8C5B-B50A16D20072}" srcOrd="0" destOrd="0" presId="urn:microsoft.com/office/officeart/2008/layout/HorizontalMultiLevelHierarchy"/>
    <dgm:cxn modelId="{3F8B767B-0EE9-4B5E-9478-76FF5E02C02C}" type="presParOf" srcId="{7135015A-A422-4926-A276-1A2786BC6793}" destId="{4A92CF60-C379-4B2C-91E3-2D66F4AB5216}" srcOrd="1" destOrd="0" presId="urn:microsoft.com/office/officeart/2008/layout/HorizontalMultiLevelHierarchy"/>
    <dgm:cxn modelId="{766DAAE4-56B9-4E98-BD15-EE16F32B4043}" type="presParOf" srcId="{4A92CF60-C379-4B2C-91E3-2D66F4AB5216}" destId="{29E46CC9-A91F-4172-8D50-137D22FABBE1}" srcOrd="0" destOrd="0" presId="urn:microsoft.com/office/officeart/2008/layout/HorizontalMultiLevelHierarchy"/>
    <dgm:cxn modelId="{B28AE72B-B497-4B70-A161-95E14B16A24E}" type="presParOf" srcId="{4A92CF60-C379-4B2C-91E3-2D66F4AB5216}" destId="{CD8F15BC-9BE8-4891-A14B-02663507895B}" srcOrd="1" destOrd="0" presId="urn:microsoft.com/office/officeart/2008/layout/HorizontalMultiLevelHierarchy"/>
    <dgm:cxn modelId="{F60268AF-5404-450F-9011-6A5C9C5E7936}" type="presParOf" srcId="{7135015A-A422-4926-A276-1A2786BC6793}" destId="{07819747-85C0-49AC-A8B4-41B0E404779F}" srcOrd="2" destOrd="0" presId="urn:microsoft.com/office/officeart/2008/layout/HorizontalMultiLevelHierarchy"/>
    <dgm:cxn modelId="{7B69F852-ED07-403A-BF9E-41E7BC02B8F9}" type="presParOf" srcId="{07819747-85C0-49AC-A8B4-41B0E404779F}" destId="{F846390B-EC27-4201-B1CD-24F4CF601226}" srcOrd="0" destOrd="0" presId="urn:microsoft.com/office/officeart/2008/layout/HorizontalMultiLevelHierarchy"/>
    <dgm:cxn modelId="{6D1BCFD9-6D46-4603-BF45-FFF1F2289E7E}" type="presParOf" srcId="{7135015A-A422-4926-A276-1A2786BC6793}" destId="{DD2DCEC2-A5CC-41F6-93E3-0AABFDBC7C3F}" srcOrd="3" destOrd="0" presId="urn:microsoft.com/office/officeart/2008/layout/HorizontalMultiLevelHierarchy"/>
    <dgm:cxn modelId="{9C1EA417-EF2B-42E3-B5BA-58E81E23426B}" type="presParOf" srcId="{DD2DCEC2-A5CC-41F6-93E3-0AABFDBC7C3F}" destId="{9DF560B5-F4A0-44B8-9372-FF1D86B19129}" srcOrd="0" destOrd="0" presId="urn:microsoft.com/office/officeart/2008/layout/HorizontalMultiLevelHierarchy"/>
    <dgm:cxn modelId="{71F7A3AE-19F5-4968-A2F9-4B34FDAA17CD}" type="presParOf" srcId="{DD2DCEC2-A5CC-41F6-93E3-0AABFDBC7C3F}" destId="{BC1801F2-051F-463C-A97D-E7AE0E44E0B0}"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A23232C-0ABF-4838-888A-89ABC23BC33A}" type="doc">
      <dgm:prSet loTypeId="urn:microsoft.com/office/officeart/2009/3/layout/IncreasingArrowsProcess" loCatId="process" qsTypeId="urn:microsoft.com/office/officeart/2005/8/quickstyle/3d1" qsCatId="3D" csTypeId="urn:microsoft.com/office/officeart/2005/8/colors/colorful2" csCatId="colorful" phldr="1"/>
      <dgm:spPr/>
      <dgm:t>
        <a:bodyPr/>
        <a:lstStyle/>
        <a:p>
          <a:endParaRPr lang="pt-BR"/>
        </a:p>
      </dgm:t>
    </dgm:pt>
    <dgm:pt modelId="{46505108-E661-4977-BF87-4329E49A13F2}">
      <dgm:prSet phldrT="[Texto]"/>
      <dgm:spPr/>
      <dgm:t>
        <a:bodyPr/>
        <a:lstStyle/>
        <a:p>
          <a:r>
            <a:rPr lang="pt-BR" dirty="0" smtClean="0"/>
            <a:t>	</a:t>
          </a:r>
          <a:endParaRPr lang="pt-BR" dirty="0"/>
        </a:p>
      </dgm:t>
    </dgm:pt>
    <dgm:pt modelId="{CFEC804E-6FDA-491C-9DF5-28B5A2B481A9}" type="parTrans" cxnId="{288F426F-C597-4FEA-9E85-56CF393D5EA5}">
      <dgm:prSet/>
      <dgm:spPr/>
      <dgm:t>
        <a:bodyPr/>
        <a:lstStyle/>
        <a:p>
          <a:endParaRPr lang="pt-BR"/>
        </a:p>
      </dgm:t>
    </dgm:pt>
    <dgm:pt modelId="{265B896F-1D61-4B3C-8ED1-CC635F15C8B5}" type="sibTrans" cxnId="{288F426F-C597-4FEA-9E85-56CF393D5EA5}">
      <dgm:prSet/>
      <dgm:spPr/>
      <dgm:t>
        <a:bodyPr/>
        <a:lstStyle/>
        <a:p>
          <a:endParaRPr lang="pt-BR"/>
        </a:p>
      </dgm:t>
    </dgm:pt>
    <dgm:pt modelId="{E1219BDB-59FA-4328-8720-BD6F398F5CD9}">
      <dgm:prSet phldrT="[Texto]"/>
      <dgm:spPr/>
      <dgm:t>
        <a:bodyPr/>
        <a:lstStyle/>
        <a:p>
          <a:r>
            <a:rPr lang="pt-BR" dirty="0" smtClean="0">
              <a:latin typeface="Arial" panose="020B0604020202020204" pitchFamily="34" charset="0"/>
              <a:cs typeface="Arial" panose="020B0604020202020204" pitchFamily="34" charset="0"/>
            </a:rPr>
            <a:t>Ministério da Saúde</a:t>
          </a:r>
        </a:p>
        <a:p>
          <a:r>
            <a:rPr lang="pt-BR" dirty="0" smtClean="0">
              <a:latin typeface="Arial" panose="020B0604020202020204" pitchFamily="34" charset="0"/>
              <a:cs typeface="Arial" panose="020B0604020202020204" pitchFamily="34" charset="0"/>
            </a:rPr>
            <a:t>(CGAN);</a:t>
          </a:r>
        </a:p>
        <a:p>
          <a:r>
            <a:rPr lang="pt-BR" dirty="0" smtClean="0">
              <a:latin typeface="Arial" panose="020B0604020202020204" pitchFamily="34" charset="0"/>
              <a:cs typeface="Arial" panose="020B0604020202020204" pitchFamily="34" charset="0"/>
            </a:rPr>
            <a:t>Secretarias Estaduais de Saúde;</a:t>
          </a:r>
        </a:p>
        <a:p>
          <a:r>
            <a:rPr lang="pt-BR" dirty="0" smtClean="0">
              <a:latin typeface="Arial" panose="020B0604020202020204" pitchFamily="34" charset="0"/>
              <a:cs typeface="Arial" panose="020B0604020202020204" pitchFamily="34" charset="0"/>
            </a:rPr>
            <a:t>Secretarias Municipais de Saúde</a:t>
          </a:r>
          <a:endParaRPr lang="pt-BR" dirty="0">
            <a:latin typeface="Arial" panose="020B0604020202020204" pitchFamily="34" charset="0"/>
            <a:cs typeface="Arial" panose="020B0604020202020204" pitchFamily="34" charset="0"/>
          </a:endParaRPr>
        </a:p>
      </dgm:t>
    </dgm:pt>
    <dgm:pt modelId="{28089768-C02C-433F-89FF-2193730D886D}" type="parTrans" cxnId="{1B5CAFD4-755A-453F-8487-7D3BAE737217}">
      <dgm:prSet/>
      <dgm:spPr/>
      <dgm:t>
        <a:bodyPr/>
        <a:lstStyle/>
        <a:p>
          <a:endParaRPr lang="pt-BR"/>
        </a:p>
      </dgm:t>
    </dgm:pt>
    <dgm:pt modelId="{7F885872-8A63-4CB5-B73B-BEFFE971AE19}" type="sibTrans" cxnId="{1B5CAFD4-755A-453F-8487-7D3BAE737217}">
      <dgm:prSet/>
      <dgm:spPr/>
      <dgm:t>
        <a:bodyPr/>
        <a:lstStyle/>
        <a:p>
          <a:endParaRPr lang="pt-BR"/>
        </a:p>
      </dgm:t>
    </dgm:pt>
    <dgm:pt modelId="{94B2743D-A060-4D4F-B681-C3D96BF3242F}">
      <dgm:prSet phldrT="[Texto]"/>
      <dgm:spPr/>
      <dgm:t>
        <a:bodyPr/>
        <a:lstStyle/>
        <a:p>
          <a:r>
            <a:rPr lang="pt-BR" dirty="0" smtClean="0"/>
            <a:t>			</a:t>
          </a:r>
          <a:endParaRPr lang="pt-BR" dirty="0"/>
        </a:p>
      </dgm:t>
    </dgm:pt>
    <dgm:pt modelId="{C38B67B2-4514-4E92-A6D7-E585CE8FB401}" type="parTrans" cxnId="{391A0212-B5B2-4A5C-B414-60C01018B1A1}">
      <dgm:prSet/>
      <dgm:spPr/>
      <dgm:t>
        <a:bodyPr/>
        <a:lstStyle/>
        <a:p>
          <a:endParaRPr lang="pt-BR"/>
        </a:p>
      </dgm:t>
    </dgm:pt>
    <dgm:pt modelId="{98C8BD00-72AE-4DD6-A437-79B2381609CA}" type="sibTrans" cxnId="{391A0212-B5B2-4A5C-B414-60C01018B1A1}">
      <dgm:prSet/>
      <dgm:spPr/>
      <dgm:t>
        <a:bodyPr/>
        <a:lstStyle/>
        <a:p>
          <a:endParaRPr lang="pt-BR"/>
        </a:p>
      </dgm:t>
    </dgm:pt>
    <dgm:pt modelId="{3AFB870D-05CC-42DD-B63D-9F6E9E63F837}">
      <dgm:prSet phldrT="[Texto]"/>
      <dgm:spPr/>
      <dgm:t>
        <a:bodyPr/>
        <a:lstStyle/>
        <a:p>
          <a:r>
            <a:rPr lang="pt-BR" dirty="0" smtClean="0">
              <a:latin typeface="Arial" panose="020B0604020202020204" pitchFamily="34" charset="0"/>
              <a:cs typeface="Arial" panose="020B0604020202020204" pitchFamily="34" charset="0"/>
            </a:rPr>
            <a:t>Responsável pelo acompanhamento e fiscalização do cumprimento das condicionalidades de saúde </a:t>
          </a:r>
          <a:endParaRPr lang="pt-BR" dirty="0">
            <a:latin typeface="Arial" panose="020B0604020202020204" pitchFamily="34" charset="0"/>
            <a:cs typeface="Arial" panose="020B0604020202020204" pitchFamily="34" charset="0"/>
          </a:endParaRPr>
        </a:p>
      </dgm:t>
    </dgm:pt>
    <dgm:pt modelId="{B7BF853C-AA5D-4AA1-BA8E-48D9731F26E7}" type="parTrans" cxnId="{F9EDFFCC-EE48-4D8F-91AF-8A77930348C8}">
      <dgm:prSet/>
      <dgm:spPr/>
      <dgm:t>
        <a:bodyPr/>
        <a:lstStyle/>
        <a:p>
          <a:endParaRPr lang="pt-BR"/>
        </a:p>
      </dgm:t>
    </dgm:pt>
    <dgm:pt modelId="{F8EB65E2-6076-48AA-9277-00D8984FFD0A}" type="sibTrans" cxnId="{F9EDFFCC-EE48-4D8F-91AF-8A77930348C8}">
      <dgm:prSet/>
      <dgm:spPr/>
      <dgm:t>
        <a:bodyPr/>
        <a:lstStyle/>
        <a:p>
          <a:endParaRPr lang="pt-BR"/>
        </a:p>
      </dgm:t>
    </dgm:pt>
    <dgm:pt modelId="{EDE2FBB0-4A23-4643-ADA1-304FC501EFB8}">
      <dgm:prSet phldrT="[Texto]"/>
      <dgm:spPr/>
      <dgm:t>
        <a:bodyPr/>
        <a:lstStyle/>
        <a:p>
          <a:r>
            <a:rPr lang="pt-BR" dirty="0"/>
            <a:t>	</a:t>
          </a:r>
        </a:p>
      </dgm:t>
    </dgm:pt>
    <dgm:pt modelId="{870C2943-7AE7-4C24-8032-2DAB6C64CC8A}" type="parTrans" cxnId="{491F38FB-9088-4C0A-8337-6FC4BBC67C4C}">
      <dgm:prSet/>
      <dgm:spPr/>
      <dgm:t>
        <a:bodyPr/>
        <a:lstStyle/>
        <a:p>
          <a:endParaRPr lang="pt-BR"/>
        </a:p>
      </dgm:t>
    </dgm:pt>
    <dgm:pt modelId="{D02E4CEE-6280-486D-8950-F92D69B7EDE4}" type="sibTrans" cxnId="{491F38FB-9088-4C0A-8337-6FC4BBC67C4C}">
      <dgm:prSet/>
      <dgm:spPr/>
      <dgm:t>
        <a:bodyPr/>
        <a:lstStyle/>
        <a:p>
          <a:endParaRPr lang="pt-BR"/>
        </a:p>
      </dgm:t>
    </dgm:pt>
    <dgm:pt modelId="{ED4CCF39-F9E8-4B40-9B7B-8535705F0453}">
      <dgm:prSet phldrT="[Texto]"/>
      <dgm:spPr/>
      <dgm:t>
        <a:bodyPr/>
        <a:lstStyle/>
        <a:p>
          <a:r>
            <a:rPr lang="pt-BR" dirty="0" smtClean="0">
              <a:latin typeface="Arial" panose="020B0604020202020204" pitchFamily="34" charset="0"/>
              <a:cs typeface="Arial" panose="020B0604020202020204" pitchFamily="34" charset="0"/>
            </a:rPr>
            <a:t>- Crescimento e desenvolvimento infantil: vacinação e vigilância nutricional de crianças menores de sete anos.</a:t>
          </a:r>
        </a:p>
        <a:p>
          <a:r>
            <a:rPr lang="pt-BR" dirty="0" smtClean="0">
              <a:latin typeface="Arial" panose="020B0604020202020204" pitchFamily="34" charset="0"/>
              <a:cs typeface="Arial" panose="020B0604020202020204" pitchFamily="34" charset="0"/>
            </a:rPr>
            <a:t>- Assistência ao pré-natal  e ao puerpério.</a:t>
          </a:r>
          <a:endParaRPr lang="pt-BR" dirty="0">
            <a:latin typeface="Arial" panose="020B0604020202020204" pitchFamily="34" charset="0"/>
            <a:cs typeface="Arial" panose="020B0604020202020204" pitchFamily="34" charset="0"/>
          </a:endParaRPr>
        </a:p>
      </dgm:t>
    </dgm:pt>
    <dgm:pt modelId="{F9D2F848-26F8-431C-8405-CFC86342E19D}" type="parTrans" cxnId="{52FDF4EF-6376-4B94-804D-5B05FABA9F3E}">
      <dgm:prSet/>
      <dgm:spPr/>
      <dgm:t>
        <a:bodyPr/>
        <a:lstStyle/>
        <a:p>
          <a:endParaRPr lang="pt-BR"/>
        </a:p>
      </dgm:t>
    </dgm:pt>
    <dgm:pt modelId="{CE2D7F8D-6CD8-4C94-8A24-FB90BCD8EE1F}" type="sibTrans" cxnId="{52FDF4EF-6376-4B94-804D-5B05FABA9F3E}">
      <dgm:prSet/>
      <dgm:spPr/>
      <dgm:t>
        <a:bodyPr/>
        <a:lstStyle/>
        <a:p>
          <a:endParaRPr lang="pt-BR"/>
        </a:p>
      </dgm:t>
    </dgm:pt>
    <dgm:pt modelId="{EF35A9E7-DA74-40FE-8B98-9FEBEF11E02D}" type="pres">
      <dgm:prSet presAssocID="{FA23232C-0ABF-4838-888A-89ABC23BC33A}" presName="Name0" presStyleCnt="0">
        <dgm:presLayoutVars>
          <dgm:chMax val="5"/>
          <dgm:chPref val="5"/>
          <dgm:dir/>
          <dgm:animLvl val="lvl"/>
        </dgm:presLayoutVars>
      </dgm:prSet>
      <dgm:spPr/>
      <dgm:t>
        <a:bodyPr/>
        <a:lstStyle/>
        <a:p>
          <a:endParaRPr lang="pt-BR"/>
        </a:p>
      </dgm:t>
    </dgm:pt>
    <dgm:pt modelId="{A1AF45DF-C121-4166-A443-1177DAFFDDA8}" type="pres">
      <dgm:prSet presAssocID="{46505108-E661-4977-BF87-4329E49A13F2}" presName="parentText1" presStyleLbl="node1" presStyleIdx="0" presStyleCnt="3">
        <dgm:presLayoutVars>
          <dgm:chMax/>
          <dgm:chPref val="3"/>
          <dgm:bulletEnabled val="1"/>
        </dgm:presLayoutVars>
      </dgm:prSet>
      <dgm:spPr/>
      <dgm:t>
        <a:bodyPr/>
        <a:lstStyle/>
        <a:p>
          <a:endParaRPr lang="pt-BR"/>
        </a:p>
      </dgm:t>
    </dgm:pt>
    <dgm:pt modelId="{396A65C0-BC65-44A8-AC0F-BDEFCA419ECE}" type="pres">
      <dgm:prSet presAssocID="{46505108-E661-4977-BF87-4329E49A13F2}" presName="childText1" presStyleLbl="solidAlignAcc1" presStyleIdx="0" presStyleCnt="3">
        <dgm:presLayoutVars>
          <dgm:chMax val="0"/>
          <dgm:chPref val="0"/>
          <dgm:bulletEnabled val="1"/>
        </dgm:presLayoutVars>
      </dgm:prSet>
      <dgm:spPr/>
      <dgm:t>
        <a:bodyPr/>
        <a:lstStyle/>
        <a:p>
          <a:endParaRPr lang="pt-BR"/>
        </a:p>
      </dgm:t>
    </dgm:pt>
    <dgm:pt modelId="{EBEB21CF-58AB-4CDD-A2AC-BCE9A7B85E12}" type="pres">
      <dgm:prSet presAssocID="{94B2743D-A060-4D4F-B681-C3D96BF3242F}" presName="parentText2" presStyleLbl="node1" presStyleIdx="1" presStyleCnt="3">
        <dgm:presLayoutVars>
          <dgm:chMax/>
          <dgm:chPref val="3"/>
          <dgm:bulletEnabled val="1"/>
        </dgm:presLayoutVars>
      </dgm:prSet>
      <dgm:spPr/>
      <dgm:t>
        <a:bodyPr/>
        <a:lstStyle/>
        <a:p>
          <a:endParaRPr lang="pt-BR"/>
        </a:p>
      </dgm:t>
    </dgm:pt>
    <dgm:pt modelId="{2B1CDB03-CD56-48B2-82C4-2594C5070DDE}" type="pres">
      <dgm:prSet presAssocID="{94B2743D-A060-4D4F-B681-C3D96BF3242F}" presName="childText2" presStyleLbl="solidAlignAcc1" presStyleIdx="1" presStyleCnt="3">
        <dgm:presLayoutVars>
          <dgm:chMax val="0"/>
          <dgm:chPref val="0"/>
          <dgm:bulletEnabled val="1"/>
        </dgm:presLayoutVars>
      </dgm:prSet>
      <dgm:spPr/>
      <dgm:t>
        <a:bodyPr/>
        <a:lstStyle/>
        <a:p>
          <a:endParaRPr lang="pt-BR"/>
        </a:p>
      </dgm:t>
    </dgm:pt>
    <dgm:pt modelId="{8CF480AB-143C-43F0-BBDA-072D693C134A}" type="pres">
      <dgm:prSet presAssocID="{EDE2FBB0-4A23-4643-ADA1-304FC501EFB8}" presName="parentText3" presStyleLbl="node1" presStyleIdx="2" presStyleCnt="3">
        <dgm:presLayoutVars>
          <dgm:chMax/>
          <dgm:chPref val="3"/>
          <dgm:bulletEnabled val="1"/>
        </dgm:presLayoutVars>
      </dgm:prSet>
      <dgm:spPr/>
      <dgm:t>
        <a:bodyPr/>
        <a:lstStyle/>
        <a:p>
          <a:endParaRPr lang="pt-BR"/>
        </a:p>
      </dgm:t>
    </dgm:pt>
    <dgm:pt modelId="{93E71E62-6C1B-4617-8D04-E140F51318EA}" type="pres">
      <dgm:prSet presAssocID="{EDE2FBB0-4A23-4643-ADA1-304FC501EFB8}" presName="childText3" presStyleLbl="solidAlignAcc1" presStyleIdx="2" presStyleCnt="3">
        <dgm:presLayoutVars>
          <dgm:chMax val="0"/>
          <dgm:chPref val="0"/>
          <dgm:bulletEnabled val="1"/>
        </dgm:presLayoutVars>
      </dgm:prSet>
      <dgm:spPr/>
      <dgm:t>
        <a:bodyPr/>
        <a:lstStyle/>
        <a:p>
          <a:endParaRPr lang="pt-BR"/>
        </a:p>
      </dgm:t>
    </dgm:pt>
  </dgm:ptLst>
  <dgm:cxnLst>
    <dgm:cxn modelId="{3BE72967-2414-467A-8FE0-936BE52F7E22}" type="presOf" srcId="{3AFB870D-05CC-42DD-B63D-9F6E9E63F837}" destId="{2B1CDB03-CD56-48B2-82C4-2594C5070DDE}" srcOrd="0" destOrd="0" presId="urn:microsoft.com/office/officeart/2009/3/layout/IncreasingArrowsProcess"/>
    <dgm:cxn modelId="{24639265-CF87-4658-B8AC-82921F444214}" type="presOf" srcId="{FA23232C-0ABF-4838-888A-89ABC23BC33A}" destId="{EF35A9E7-DA74-40FE-8B98-9FEBEF11E02D}" srcOrd="0" destOrd="0" presId="urn:microsoft.com/office/officeart/2009/3/layout/IncreasingArrowsProcess"/>
    <dgm:cxn modelId="{391A0212-B5B2-4A5C-B414-60C01018B1A1}" srcId="{FA23232C-0ABF-4838-888A-89ABC23BC33A}" destId="{94B2743D-A060-4D4F-B681-C3D96BF3242F}" srcOrd="1" destOrd="0" parTransId="{C38B67B2-4514-4E92-A6D7-E585CE8FB401}" sibTransId="{98C8BD00-72AE-4DD6-A437-79B2381609CA}"/>
    <dgm:cxn modelId="{F0F373C7-1046-4B4C-9141-343A049007DB}" type="presOf" srcId="{EDE2FBB0-4A23-4643-ADA1-304FC501EFB8}" destId="{8CF480AB-143C-43F0-BBDA-072D693C134A}" srcOrd="0" destOrd="0" presId="urn:microsoft.com/office/officeart/2009/3/layout/IncreasingArrowsProcess"/>
    <dgm:cxn modelId="{5B341EF6-981C-476D-856F-172219D97CE2}" type="presOf" srcId="{E1219BDB-59FA-4328-8720-BD6F398F5CD9}" destId="{396A65C0-BC65-44A8-AC0F-BDEFCA419ECE}" srcOrd="0" destOrd="0" presId="urn:microsoft.com/office/officeart/2009/3/layout/IncreasingArrowsProcess"/>
    <dgm:cxn modelId="{1B5CAFD4-755A-453F-8487-7D3BAE737217}" srcId="{46505108-E661-4977-BF87-4329E49A13F2}" destId="{E1219BDB-59FA-4328-8720-BD6F398F5CD9}" srcOrd="0" destOrd="0" parTransId="{28089768-C02C-433F-89FF-2193730D886D}" sibTransId="{7F885872-8A63-4CB5-B73B-BEFFE971AE19}"/>
    <dgm:cxn modelId="{288F426F-C597-4FEA-9E85-56CF393D5EA5}" srcId="{FA23232C-0ABF-4838-888A-89ABC23BC33A}" destId="{46505108-E661-4977-BF87-4329E49A13F2}" srcOrd="0" destOrd="0" parTransId="{CFEC804E-6FDA-491C-9DF5-28B5A2B481A9}" sibTransId="{265B896F-1D61-4B3C-8ED1-CC635F15C8B5}"/>
    <dgm:cxn modelId="{52FDF4EF-6376-4B94-804D-5B05FABA9F3E}" srcId="{EDE2FBB0-4A23-4643-ADA1-304FC501EFB8}" destId="{ED4CCF39-F9E8-4B40-9B7B-8535705F0453}" srcOrd="0" destOrd="0" parTransId="{F9D2F848-26F8-431C-8405-CFC86342E19D}" sibTransId="{CE2D7F8D-6CD8-4C94-8A24-FB90BCD8EE1F}"/>
    <dgm:cxn modelId="{491F38FB-9088-4C0A-8337-6FC4BBC67C4C}" srcId="{FA23232C-0ABF-4838-888A-89ABC23BC33A}" destId="{EDE2FBB0-4A23-4643-ADA1-304FC501EFB8}" srcOrd="2" destOrd="0" parTransId="{870C2943-7AE7-4C24-8032-2DAB6C64CC8A}" sibTransId="{D02E4CEE-6280-486D-8950-F92D69B7EDE4}"/>
    <dgm:cxn modelId="{C3101E75-9326-4C05-84AC-10FB23EFB454}" type="presOf" srcId="{ED4CCF39-F9E8-4B40-9B7B-8535705F0453}" destId="{93E71E62-6C1B-4617-8D04-E140F51318EA}" srcOrd="0" destOrd="0" presId="urn:microsoft.com/office/officeart/2009/3/layout/IncreasingArrowsProcess"/>
    <dgm:cxn modelId="{F9EDFFCC-EE48-4D8F-91AF-8A77930348C8}" srcId="{94B2743D-A060-4D4F-B681-C3D96BF3242F}" destId="{3AFB870D-05CC-42DD-B63D-9F6E9E63F837}" srcOrd="0" destOrd="0" parTransId="{B7BF853C-AA5D-4AA1-BA8E-48D9731F26E7}" sibTransId="{F8EB65E2-6076-48AA-9277-00D8984FFD0A}"/>
    <dgm:cxn modelId="{A3612FB3-DA6C-41D3-BEBB-1B830585D785}" type="presOf" srcId="{46505108-E661-4977-BF87-4329E49A13F2}" destId="{A1AF45DF-C121-4166-A443-1177DAFFDDA8}" srcOrd="0" destOrd="0" presId="urn:microsoft.com/office/officeart/2009/3/layout/IncreasingArrowsProcess"/>
    <dgm:cxn modelId="{3B13FED1-443E-4BB9-AE5E-BBFECCB3DEEF}" type="presOf" srcId="{94B2743D-A060-4D4F-B681-C3D96BF3242F}" destId="{EBEB21CF-58AB-4CDD-A2AC-BCE9A7B85E12}" srcOrd="0" destOrd="0" presId="urn:microsoft.com/office/officeart/2009/3/layout/IncreasingArrowsProcess"/>
    <dgm:cxn modelId="{5D8D1BD0-A159-4F15-8230-6276125ED0CD}" type="presParOf" srcId="{EF35A9E7-DA74-40FE-8B98-9FEBEF11E02D}" destId="{A1AF45DF-C121-4166-A443-1177DAFFDDA8}" srcOrd="0" destOrd="0" presId="urn:microsoft.com/office/officeart/2009/3/layout/IncreasingArrowsProcess"/>
    <dgm:cxn modelId="{0DD2E99D-1977-41CA-89BF-6F9DD4D75EC0}" type="presParOf" srcId="{EF35A9E7-DA74-40FE-8B98-9FEBEF11E02D}" destId="{396A65C0-BC65-44A8-AC0F-BDEFCA419ECE}" srcOrd="1" destOrd="0" presId="urn:microsoft.com/office/officeart/2009/3/layout/IncreasingArrowsProcess"/>
    <dgm:cxn modelId="{2BAB8260-CF81-406D-A1EF-4498940A0B64}" type="presParOf" srcId="{EF35A9E7-DA74-40FE-8B98-9FEBEF11E02D}" destId="{EBEB21CF-58AB-4CDD-A2AC-BCE9A7B85E12}" srcOrd="2" destOrd="0" presId="urn:microsoft.com/office/officeart/2009/3/layout/IncreasingArrowsProcess"/>
    <dgm:cxn modelId="{0542851B-FF13-48C6-A40A-F341AF437B67}" type="presParOf" srcId="{EF35A9E7-DA74-40FE-8B98-9FEBEF11E02D}" destId="{2B1CDB03-CD56-48B2-82C4-2594C5070DDE}" srcOrd="3" destOrd="0" presId="urn:microsoft.com/office/officeart/2009/3/layout/IncreasingArrowsProcess"/>
    <dgm:cxn modelId="{E88C02B9-177B-47D5-AFCF-E52D0A571A27}" type="presParOf" srcId="{EF35A9E7-DA74-40FE-8B98-9FEBEF11E02D}" destId="{8CF480AB-143C-43F0-BBDA-072D693C134A}" srcOrd="4" destOrd="0" presId="urn:microsoft.com/office/officeart/2009/3/layout/IncreasingArrowsProcess"/>
    <dgm:cxn modelId="{7AEE1C91-1835-4147-A451-865594263135}" type="presParOf" srcId="{EF35A9E7-DA74-40FE-8B98-9FEBEF11E02D}" destId="{93E71E62-6C1B-4617-8D04-E140F51318EA}" srcOrd="5"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0B3F996E-5DD0-473E-AF1B-E4C1079B0241}" type="doc">
      <dgm:prSet loTypeId="urn:microsoft.com/office/officeart/2005/8/layout/default" loCatId="list" qsTypeId="urn:microsoft.com/office/officeart/2005/8/quickstyle/3d4" qsCatId="3D" csTypeId="urn:microsoft.com/office/officeart/2005/8/colors/colorful5" csCatId="colorful" phldr="1"/>
      <dgm:spPr/>
      <dgm:t>
        <a:bodyPr/>
        <a:lstStyle/>
        <a:p>
          <a:endParaRPr lang="pt-BR"/>
        </a:p>
      </dgm:t>
    </dgm:pt>
    <dgm:pt modelId="{7E2E75AF-F04B-41CD-A084-E31E6AEA7898}">
      <dgm:prSet phldrT="[Texto]"/>
      <dgm:spPr/>
      <dgm:t>
        <a:bodyPr/>
        <a:lstStyle/>
        <a:p>
          <a:pPr algn="just"/>
          <a:r>
            <a:rPr lang="pt-BR" smtClean="0">
              <a:solidFill>
                <a:schemeClr val="tx1"/>
              </a:solidFill>
              <a:latin typeface="Arial" panose="020B0604020202020204" pitchFamily="34" charset="0"/>
              <a:cs typeface="Arial" panose="020B0604020202020204" pitchFamily="34" charset="0"/>
            </a:rPr>
            <a:t>Os limites máximos e mínimos de Peso e Altura para cada idade dos beneficiários do Sistema PBF na Saúde (BFA) no e-Gestor AB foram determinados de acordo com as regras do Sistema de Vigilância Alimentar e Nutricional (SISVAN). </a:t>
          </a:r>
          <a:endParaRPr lang="pt-BR" dirty="0">
            <a:solidFill>
              <a:schemeClr val="tx1"/>
            </a:solidFill>
            <a:latin typeface="Arial" panose="020B0604020202020204" pitchFamily="34" charset="0"/>
            <a:cs typeface="Arial" panose="020B0604020202020204" pitchFamily="34" charset="0"/>
          </a:endParaRPr>
        </a:p>
      </dgm:t>
    </dgm:pt>
    <dgm:pt modelId="{600E4B49-E1A3-421C-A3D1-3708DAE2A13B}" type="parTrans" cxnId="{EA6D1898-41CC-4708-AF7D-A42D0A88DB7C}">
      <dgm:prSet/>
      <dgm:spPr/>
      <dgm:t>
        <a:bodyPr/>
        <a:lstStyle/>
        <a:p>
          <a:pPr algn="just"/>
          <a:endParaRPr lang="pt-BR">
            <a:solidFill>
              <a:schemeClr val="tx1"/>
            </a:solidFill>
          </a:endParaRPr>
        </a:p>
      </dgm:t>
    </dgm:pt>
    <dgm:pt modelId="{D4C3698E-FD18-4703-A5BF-DAD00A111022}" type="sibTrans" cxnId="{EA6D1898-41CC-4708-AF7D-A42D0A88DB7C}">
      <dgm:prSet/>
      <dgm:spPr/>
      <dgm:t>
        <a:bodyPr/>
        <a:lstStyle/>
        <a:p>
          <a:pPr algn="just"/>
          <a:endParaRPr lang="pt-BR">
            <a:solidFill>
              <a:schemeClr val="tx1"/>
            </a:solidFill>
          </a:endParaRPr>
        </a:p>
      </dgm:t>
    </dgm:pt>
    <dgm:pt modelId="{FA1124B0-5EC0-4B10-A100-F02E8D836D6F}">
      <dgm:prSet phldrT="[Texto]"/>
      <dgm:spPr/>
      <dgm:t>
        <a:bodyPr/>
        <a:lstStyle/>
        <a:p>
          <a:pPr algn="just"/>
          <a:r>
            <a:rPr lang="pt-BR" dirty="0" smtClean="0">
              <a:solidFill>
                <a:schemeClr val="tx1"/>
              </a:solidFill>
              <a:latin typeface="Arial" panose="020B0604020202020204" pitchFamily="34" charset="0"/>
              <a:cs typeface="Arial" panose="020B0604020202020204" pitchFamily="34" charset="0"/>
            </a:rPr>
            <a:t>O Acompanhamento de beneficiários em outro município pode ser realizado normalmente no Sistema PBF na Saúde (BFA) no e-Gestor AB. </a:t>
          </a:r>
        </a:p>
        <a:p>
          <a:pPr algn="just"/>
          <a:r>
            <a:rPr lang="pt-BR" dirty="0" smtClean="0">
              <a:solidFill>
                <a:schemeClr val="tx1"/>
              </a:solidFill>
              <a:latin typeface="Arial" panose="020B0604020202020204" pitchFamily="34" charset="0"/>
              <a:cs typeface="Arial" panose="020B0604020202020204" pitchFamily="34" charset="0"/>
            </a:rPr>
            <a:t>Lembramos que o acompanhamento desse beneficiário conta para o percentual de cobertura do município onde ele está cadastrado no </a:t>
          </a:r>
          <a:r>
            <a:rPr lang="pt-BR" dirty="0" err="1" smtClean="0">
              <a:solidFill>
                <a:schemeClr val="tx1"/>
              </a:solidFill>
              <a:latin typeface="Arial" panose="020B0604020202020204" pitchFamily="34" charset="0"/>
              <a:cs typeface="Arial" panose="020B0604020202020204" pitchFamily="34" charset="0"/>
            </a:rPr>
            <a:t>CadÚnico</a:t>
          </a:r>
          <a:r>
            <a:rPr lang="pt-BR" dirty="0" smtClean="0">
              <a:solidFill>
                <a:schemeClr val="tx1"/>
              </a:solidFill>
              <a:latin typeface="Arial" panose="020B0604020202020204" pitchFamily="34" charset="0"/>
              <a:cs typeface="Arial" panose="020B0604020202020204" pitchFamily="34" charset="0"/>
            </a:rPr>
            <a:t>. </a:t>
          </a:r>
          <a:endParaRPr lang="pt-BR" dirty="0">
            <a:solidFill>
              <a:schemeClr val="tx1"/>
            </a:solidFill>
            <a:latin typeface="Arial" panose="020B0604020202020204" pitchFamily="34" charset="0"/>
            <a:cs typeface="Arial" panose="020B0604020202020204" pitchFamily="34" charset="0"/>
          </a:endParaRPr>
        </a:p>
      </dgm:t>
    </dgm:pt>
    <dgm:pt modelId="{A6120D50-B2F8-465C-9C94-65C6BAC4CC0C}" type="parTrans" cxnId="{FA4E2F1F-C967-4F26-9C55-83888A72D395}">
      <dgm:prSet/>
      <dgm:spPr/>
      <dgm:t>
        <a:bodyPr/>
        <a:lstStyle/>
        <a:p>
          <a:endParaRPr lang="pt-BR">
            <a:solidFill>
              <a:schemeClr val="tx1"/>
            </a:solidFill>
          </a:endParaRPr>
        </a:p>
      </dgm:t>
    </dgm:pt>
    <dgm:pt modelId="{04344C56-B13F-4593-B06C-B85341ACD705}" type="sibTrans" cxnId="{FA4E2F1F-C967-4F26-9C55-83888A72D395}">
      <dgm:prSet/>
      <dgm:spPr/>
      <dgm:t>
        <a:bodyPr/>
        <a:lstStyle/>
        <a:p>
          <a:endParaRPr lang="pt-BR">
            <a:solidFill>
              <a:schemeClr val="tx1"/>
            </a:solidFill>
          </a:endParaRPr>
        </a:p>
      </dgm:t>
    </dgm:pt>
    <dgm:pt modelId="{81EBDC43-4566-422F-BBF6-1CB80CE4281A}" type="pres">
      <dgm:prSet presAssocID="{0B3F996E-5DD0-473E-AF1B-E4C1079B0241}" presName="diagram" presStyleCnt="0">
        <dgm:presLayoutVars>
          <dgm:dir/>
          <dgm:resizeHandles val="exact"/>
        </dgm:presLayoutVars>
      </dgm:prSet>
      <dgm:spPr/>
      <dgm:t>
        <a:bodyPr/>
        <a:lstStyle/>
        <a:p>
          <a:endParaRPr lang="pt-BR"/>
        </a:p>
      </dgm:t>
    </dgm:pt>
    <dgm:pt modelId="{DF6F2473-30DC-418C-BA66-6C918504559A}" type="pres">
      <dgm:prSet presAssocID="{7E2E75AF-F04B-41CD-A084-E31E6AEA7898}" presName="node" presStyleLbl="node1" presStyleIdx="0" presStyleCnt="2" custScaleX="241431" custLinFactNeighborX="-2435" custLinFactNeighborY="-27">
        <dgm:presLayoutVars>
          <dgm:bulletEnabled val="1"/>
        </dgm:presLayoutVars>
      </dgm:prSet>
      <dgm:spPr/>
      <dgm:t>
        <a:bodyPr/>
        <a:lstStyle/>
        <a:p>
          <a:endParaRPr lang="pt-BR"/>
        </a:p>
      </dgm:t>
    </dgm:pt>
    <dgm:pt modelId="{57674155-281E-4F48-8A26-3A3363C96D16}" type="pres">
      <dgm:prSet presAssocID="{D4C3698E-FD18-4703-A5BF-DAD00A111022}" presName="sibTrans" presStyleCnt="0"/>
      <dgm:spPr/>
      <dgm:t>
        <a:bodyPr/>
        <a:lstStyle/>
        <a:p>
          <a:endParaRPr lang="pt-BR"/>
        </a:p>
      </dgm:t>
    </dgm:pt>
    <dgm:pt modelId="{F55CB4F2-A9E3-4AD0-B51A-E3873F876115}" type="pres">
      <dgm:prSet presAssocID="{FA1124B0-5EC0-4B10-A100-F02E8D836D6F}" presName="node" presStyleLbl="node1" presStyleIdx="1" presStyleCnt="2" custScaleX="241431" custLinFactNeighborX="-2435" custLinFactNeighborY="-27">
        <dgm:presLayoutVars>
          <dgm:bulletEnabled val="1"/>
        </dgm:presLayoutVars>
      </dgm:prSet>
      <dgm:spPr/>
      <dgm:t>
        <a:bodyPr/>
        <a:lstStyle/>
        <a:p>
          <a:endParaRPr lang="pt-BR"/>
        </a:p>
      </dgm:t>
    </dgm:pt>
  </dgm:ptLst>
  <dgm:cxnLst>
    <dgm:cxn modelId="{F5964495-046B-4FFC-B299-2B3BB413785F}" type="presOf" srcId="{0B3F996E-5DD0-473E-AF1B-E4C1079B0241}" destId="{81EBDC43-4566-422F-BBF6-1CB80CE4281A}" srcOrd="0" destOrd="0" presId="urn:microsoft.com/office/officeart/2005/8/layout/default"/>
    <dgm:cxn modelId="{EA6D1898-41CC-4708-AF7D-A42D0A88DB7C}" srcId="{0B3F996E-5DD0-473E-AF1B-E4C1079B0241}" destId="{7E2E75AF-F04B-41CD-A084-E31E6AEA7898}" srcOrd="0" destOrd="0" parTransId="{600E4B49-E1A3-421C-A3D1-3708DAE2A13B}" sibTransId="{D4C3698E-FD18-4703-A5BF-DAD00A111022}"/>
    <dgm:cxn modelId="{C12A45BD-638A-41BE-983D-FD549FAD27FA}" type="presOf" srcId="{FA1124B0-5EC0-4B10-A100-F02E8D836D6F}" destId="{F55CB4F2-A9E3-4AD0-B51A-E3873F876115}" srcOrd="0" destOrd="0" presId="urn:microsoft.com/office/officeart/2005/8/layout/default"/>
    <dgm:cxn modelId="{FA4E2F1F-C967-4F26-9C55-83888A72D395}" srcId="{0B3F996E-5DD0-473E-AF1B-E4C1079B0241}" destId="{FA1124B0-5EC0-4B10-A100-F02E8D836D6F}" srcOrd="1" destOrd="0" parTransId="{A6120D50-B2F8-465C-9C94-65C6BAC4CC0C}" sibTransId="{04344C56-B13F-4593-B06C-B85341ACD705}"/>
    <dgm:cxn modelId="{04BE4359-2C91-4EFF-A951-5A0447B48FEF}" type="presOf" srcId="{7E2E75AF-F04B-41CD-A084-E31E6AEA7898}" destId="{DF6F2473-30DC-418C-BA66-6C918504559A}" srcOrd="0" destOrd="0" presId="urn:microsoft.com/office/officeart/2005/8/layout/default"/>
    <dgm:cxn modelId="{E6C7ED31-3C89-41D9-8CE3-A95B0B87A000}" type="presParOf" srcId="{81EBDC43-4566-422F-BBF6-1CB80CE4281A}" destId="{DF6F2473-30DC-418C-BA66-6C918504559A}" srcOrd="0" destOrd="0" presId="urn:microsoft.com/office/officeart/2005/8/layout/default"/>
    <dgm:cxn modelId="{79539EE5-547F-4508-84A1-9CF250792A2E}" type="presParOf" srcId="{81EBDC43-4566-422F-BBF6-1CB80CE4281A}" destId="{57674155-281E-4F48-8A26-3A3363C96D16}" srcOrd="1" destOrd="0" presId="urn:microsoft.com/office/officeart/2005/8/layout/default"/>
    <dgm:cxn modelId="{C144C3FE-06AE-4345-96C6-15A09530A5C3}" type="presParOf" srcId="{81EBDC43-4566-422F-BBF6-1CB80CE4281A}" destId="{F55CB4F2-A9E3-4AD0-B51A-E3873F876115}" srcOrd="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0406E315-920E-4321-A362-2570C99C8401}" type="doc">
      <dgm:prSet loTypeId="urn:microsoft.com/office/officeart/2005/8/layout/hierarchy1" loCatId="hierarchy" qsTypeId="urn:microsoft.com/office/officeart/2005/8/quickstyle/3d1" qsCatId="3D" csTypeId="urn:microsoft.com/office/officeart/2005/8/colors/colorful3" csCatId="colorful" phldr="1"/>
      <dgm:spPr/>
      <dgm:t>
        <a:bodyPr/>
        <a:lstStyle/>
        <a:p>
          <a:endParaRPr lang="pt-BR"/>
        </a:p>
      </dgm:t>
    </dgm:pt>
    <dgm:pt modelId="{F876C0DB-3031-4AB4-B4BF-425088604008}">
      <dgm:prSet phldrT="[Texto]" custT="1"/>
      <dgm:spPr/>
      <dgm:t>
        <a:bodyPr/>
        <a:lstStyle/>
        <a:p>
          <a:r>
            <a:rPr lang="pt-BR" sz="1400" dirty="0" smtClean="0">
              <a:latin typeface="Arial" panose="020B0604020202020204" pitchFamily="34" charset="0"/>
              <a:cs typeface="Arial" panose="020B0604020202020204" pitchFamily="34" charset="0"/>
            </a:rPr>
            <a:t>Auxilia o trabalho da gestão e o acompanhamento</a:t>
          </a:r>
          <a:endParaRPr lang="pt-BR" sz="1400" dirty="0">
            <a:latin typeface="Arial" panose="020B0604020202020204" pitchFamily="34" charset="0"/>
            <a:cs typeface="Arial" panose="020B0604020202020204" pitchFamily="34" charset="0"/>
          </a:endParaRPr>
        </a:p>
      </dgm:t>
    </dgm:pt>
    <dgm:pt modelId="{40928396-DCB0-478A-8243-E427EB60364D}" type="parTrans" cxnId="{35B0348B-D7A3-4E17-95D9-69D95DB7FC3B}">
      <dgm:prSet/>
      <dgm:spPr/>
      <dgm:t>
        <a:bodyPr/>
        <a:lstStyle/>
        <a:p>
          <a:endParaRPr lang="pt-BR" sz="1600">
            <a:latin typeface="Arial" panose="020B0604020202020204" pitchFamily="34" charset="0"/>
            <a:cs typeface="Arial" panose="020B0604020202020204" pitchFamily="34" charset="0"/>
          </a:endParaRPr>
        </a:p>
      </dgm:t>
    </dgm:pt>
    <dgm:pt modelId="{B003B21F-C400-4204-9B03-003701B5E6FA}" type="sibTrans" cxnId="{35B0348B-D7A3-4E17-95D9-69D95DB7FC3B}">
      <dgm:prSet/>
      <dgm:spPr/>
      <dgm:t>
        <a:bodyPr/>
        <a:lstStyle/>
        <a:p>
          <a:endParaRPr lang="pt-BR" sz="1600">
            <a:latin typeface="Arial" panose="020B0604020202020204" pitchFamily="34" charset="0"/>
            <a:cs typeface="Arial" panose="020B0604020202020204" pitchFamily="34" charset="0"/>
          </a:endParaRPr>
        </a:p>
      </dgm:t>
    </dgm:pt>
    <dgm:pt modelId="{4C9D03BB-039D-44F9-B345-380271704553}">
      <dgm:prSet phldrT="[Texto]" custT="1"/>
      <dgm:spPr/>
      <dgm:t>
        <a:bodyPr/>
        <a:lstStyle/>
        <a:p>
          <a:r>
            <a:rPr lang="pt-BR" sz="1600" b="1" dirty="0" smtClean="0">
              <a:latin typeface="Arial" panose="020B0604020202020204" pitchFamily="34" charset="0"/>
              <a:cs typeface="Arial" panose="020B0604020202020204" pitchFamily="34" charset="0"/>
            </a:rPr>
            <a:t>Relatórios Consolidados</a:t>
          </a:r>
          <a:endParaRPr lang="pt-BR" sz="1600" b="1" dirty="0">
            <a:latin typeface="Arial" panose="020B0604020202020204" pitchFamily="34" charset="0"/>
            <a:cs typeface="Arial" panose="020B0604020202020204" pitchFamily="34" charset="0"/>
          </a:endParaRPr>
        </a:p>
      </dgm:t>
    </dgm:pt>
    <dgm:pt modelId="{71A718CB-E21F-4FB3-8946-0A7ABAA25B67}" type="parTrans" cxnId="{073C659B-0F3E-4A06-AE51-886781FCF0B5}">
      <dgm:prSet/>
      <dgm:spPr/>
      <dgm:t>
        <a:bodyPr/>
        <a:lstStyle/>
        <a:p>
          <a:endParaRPr lang="pt-BR" sz="1600">
            <a:latin typeface="Arial" panose="020B0604020202020204" pitchFamily="34" charset="0"/>
            <a:cs typeface="Arial" panose="020B0604020202020204" pitchFamily="34" charset="0"/>
          </a:endParaRPr>
        </a:p>
      </dgm:t>
    </dgm:pt>
    <dgm:pt modelId="{9BD8EF78-D147-43B4-A4E5-28E862EFC77B}" type="sibTrans" cxnId="{073C659B-0F3E-4A06-AE51-886781FCF0B5}">
      <dgm:prSet/>
      <dgm:spPr/>
      <dgm:t>
        <a:bodyPr/>
        <a:lstStyle/>
        <a:p>
          <a:endParaRPr lang="pt-BR" sz="1600">
            <a:latin typeface="Arial" panose="020B0604020202020204" pitchFamily="34" charset="0"/>
            <a:cs typeface="Arial" panose="020B0604020202020204" pitchFamily="34" charset="0"/>
          </a:endParaRPr>
        </a:p>
      </dgm:t>
    </dgm:pt>
    <dgm:pt modelId="{A5FF720F-CACE-42EC-A2EF-AC1E51C00A49}">
      <dgm:prSet phldrT="[Texto]" custT="1"/>
      <dgm:spPr/>
      <dgm:t>
        <a:bodyPr/>
        <a:lstStyle/>
        <a:p>
          <a:r>
            <a:rPr lang="pt-BR" sz="1600" dirty="0" smtClean="0">
              <a:latin typeface="Arial" panose="020B0604020202020204" pitchFamily="34" charset="0"/>
              <a:cs typeface="Arial" panose="020B0604020202020204" pitchFamily="34" charset="0"/>
            </a:rPr>
            <a:t>Acesso Federal, Estadual e Municipal</a:t>
          </a:r>
          <a:endParaRPr lang="pt-BR" sz="1600" dirty="0">
            <a:latin typeface="Arial" panose="020B0604020202020204" pitchFamily="34" charset="0"/>
            <a:cs typeface="Arial" panose="020B0604020202020204" pitchFamily="34" charset="0"/>
          </a:endParaRPr>
        </a:p>
      </dgm:t>
    </dgm:pt>
    <dgm:pt modelId="{340940F4-E4C8-4332-989A-0B48F43DB055}" type="parTrans" cxnId="{8EFCEF78-911C-4931-8FA4-2D5E9C13D37D}">
      <dgm:prSet/>
      <dgm:spPr/>
      <dgm:t>
        <a:bodyPr/>
        <a:lstStyle/>
        <a:p>
          <a:endParaRPr lang="pt-BR" sz="1600">
            <a:latin typeface="Arial" panose="020B0604020202020204" pitchFamily="34" charset="0"/>
            <a:cs typeface="Arial" panose="020B0604020202020204" pitchFamily="34" charset="0"/>
          </a:endParaRPr>
        </a:p>
      </dgm:t>
    </dgm:pt>
    <dgm:pt modelId="{BBCDA9A7-8843-49A1-AAF5-EDC16677B9DD}" type="sibTrans" cxnId="{8EFCEF78-911C-4931-8FA4-2D5E9C13D37D}">
      <dgm:prSet/>
      <dgm:spPr/>
      <dgm:t>
        <a:bodyPr/>
        <a:lstStyle/>
        <a:p>
          <a:endParaRPr lang="pt-BR" sz="1600">
            <a:latin typeface="Arial" panose="020B0604020202020204" pitchFamily="34" charset="0"/>
            <a:cs typeface="Arial" panose="020B0604020202020204" pitchFamily="34" charset="0"/>
          </a:endParaRPr>
        </a:p>
      </dgm:t>
    </dgm:pt>
    <dgm:pt modelId="{D64D122B-72B7-4ABA-8734-D3A750E25A2E}">
      <dgm:prSet phldrT="[Texto]" custT="1"/>
      <dgm:spPr/>
      <dgm:t>
        <a:bodyPr/>
        <a:lstStyle/>
        <a:p>
          <a:r>
            <a:rPr lang="pt-BR" sz="1600" dirty="0" smtClean="0">
              <a:latin typeface="Arial" panose="020B0604020202020204" pitchFamily="34" charset="0"/>
              <a:cs typeface="Arial" panose="020B0604020202020204" pitchFamily="34" charset="0"/>
            </a:rPr>
            <a:t>Acesso do público em geral</a:t>
          </a:r>
          <a:endParaRPr lang="pt-BR" sz="1600" dirty="0">
            <a:latin typeface="Arial" panose="020B0604020202020204" pitchFamily="34" charset="0"/>
            <a:cs typeface="Arial" panose="020B0604020202020204" pitchFamily="34" charset="0"/>
          </a:endParaRPr>
        </a:p>
      </dgm:t>
    </dgm:pt>
    <dgm:pt modelId="{02458FCA-96E7-48F2-8BC6-0EFEF09B0CC4}" type="parTrans" cxnId="{D1612857-E327-4CA1-878E-506DC720CE5B}">
      <dgm:prSet/>
      <dgm:spPr/>
      <dgm:t>
        <a:bodyPr/>
        <a:lstStyle/>
        <a:p>
          <a:endParaRPr lang="pt-BR" sz="1600">
            <a:latin typeface="Arial" panose="020B0604020202020204" pitchFamily="34" charset="0"/>
            <a:cs typeface="Arial" panose="020B0604020202020204" pitchFamily="34" charset="0"/>
          </a:endParaRPr>
        </a:p>
      </dgm:t>
    </dgm:pt>
    <dgm:pt modelId="{C76CC831-EF91-44B0-AB0F-E9D4D5456537}" type="sibTrans" cxnId="{D1612857-E327-4CA1-878E-506DC720CE5B}">
      <dgm:prSet/>
      <dgm:spPr/>
      <dgm:t>
        <a:bodyPr/>
        <a:lstStyle/>
        <a:p>
          <a:endParaRPr lang="pt-BR" sz="1600">
            <a:latin typeface="Arial" panose="020B0604020202020204" pitchFamily="34" charset="0"/>
            <a:cs typeface="Arial" panose="020B0604020202020204" pitchFamily="34" charset="0"/>
          </a:endParaRPr>
        </a:p>
      </dgm:t>
    </dgm:pt>
    <dgm:pt modelId="{F1EABBC3-4949-4257-B067-EFC4668E2766}">
      <dgm:prSet phldrT="[Texto]" custT="1"/>
      <dgm:spPr/>
      <dgm:t>
        <a:bodyPr/>
        <a:lstStyle/>
        <a:p>
          <a:r>
            <a:rPr lang="pt-BR" sz="1600" b="1" dirty="0" smtClean="0">
              <a:latin typeface="Arial" panose="020B0604020202020204" pitchFamily="34" charset="0"/>
              <a:cs typeface="Arial" panose="020B0604020202020204" pitchFamily="34" charset="0"/>
            </a:rPr>
            <a:t>Relatórios Individualizados</a:t>
          </a:r>
          <a:endParaRPr lang="pt-BR" sz="1600" b="1" dirty="0">
            <a:latin typeface="Arial" panose="020B0604020202020204" pitchFamily="34" charset="0"/>
            <a:cs typeface="Arial" panose="020B0604020202020204" pitchFamily="34" charset="0"/>
          </a:endParaRPr>
        </a:p>
      </dgm:t>
    </dgm:pt>
    <dgm:pt modelId="{B19FAD19-635D-4B8F-984C-AF045A378BF0}" type="parTrans" cxnId="{0DF73EBF-7D82-4EA8-BE40-95916F6E7928}">
      <dgm:prSet/>
      <dgm:spPr/>
      <dgm:t>
        <a:bodyPr/>
        <a:lstStyle/>
        <a:p>
          <a:endParaRPr lang="pt-BR" sz="1600">
            <a:latin typeface="Arial" panose="020B0604020202020204" pitchFamily="34" charset="0"/>
            <a:cs typeface="Arial" panose="020B0604020202020204" pitchFamily="34" charset="0"/>
          </a:endParaRPr>
        </a:p>
      </dgm:t>
    </dgm:pt>
    <dgm:pt modelId="{DEA95C85-37D0-4807-BC66-989055D51F4C}" type="sibTrans" cxnId="{0DF73EBF-7D82-4EA8-BE40-95916F6E7928}">
      <dgm:prSet/>
      <dgm:spPr/>
      <dgm:t>
        <a:bodyPr/>
        <a:lstStyle/>
        <a:p>
          <a:endParaRPr lang="pt-BR" sz="1600">
            <a:latin typeface="Arial" panose="020B0604020202020204" pitchFamily="34" charset="0"/>
            <a:cs typeface="Arial" panose="020B0604020202020204" pitchFamily="34" charset="0"/>
          </a:endParaRPr>
        </a:p>
      </dgm:t>
    </dgm:pt>
    <dgm:pt modelId="{4130457B-1B7B-42FC-9492-3B52E0A09C6D}">
      <dgm:prSet phldrT="[Texto]" custT="1"/>
      <dgm:spPr/>
      <dgm:t>
        <a:bodyPr/>
        <a:lstStyle/>
        <a:p>
          <a:r>
            <a:rPr lang="pt-BR" sz="1600" dirty="0" smtClean="0">
              <a:latin typeface="Arial" panose="020B0604020202020204" pitchFamily="34" charset="0"/>
              <a:cs typeface="Arial" panose="020B0604020202020204" pitchFamily="34" charset="0"/>
            </a:rPr>
            <a:t>Somente de Acesso Municipal</a:t>
          </a:r>
          <a:endParaRPr lang="pt-BR" sz="1600" dirty="0">
            <a:latin typeface="Arial" panose="020B0604020202020204" pitchFamily="34" charset="0"/>
            <a:cs typeface="Arial" panose="020B0604020202020204" pitchFamily="34" charset="0"/>
          </a:endParaRPr>
        </a:p>
      </dgm:t>
    </dgm:pt>
    <dgm:pt modelId="{B2592E3E-AF55-4AC9-B8F1-90A9DB567837}" type="parTrans" cxnId="{6E740C84-AAC8-4BCC-A114-E801C2256AE9}">
      <dgm:prSet/>
      <dgm:spPr/>
      <dgm:t>
        <a:bodyPr/>
        <a:lstStyle/>
        <a:p>
          <a:endParaRPr lang="pt-BR" sz="1600">
            <a:latin typeface="Arial" panose="020B0604020202020204" pitchFamily="34" charset="0"/>
            <a:cs typeface="Arial" panose="020B0604020202020204" pitchFamily="34" charset="0"/>
          </a:endParaRPr>
        </a:p>
      </dgm:t>
    </dgm:pt>
    <dgm:pt modelId="{3FD4465A-A33A-4B77-86CC-2761C8DB63DD}" type="sibTrans" cxnId="{6E740C84-AAC8-4BCC-A114-E801C2256AE9}">
      <dgm:prSet/>
      <dgm:spPr/>
      <dgm:t>
        <a:bodyPr/>
        <a:lstStyle/>
        <a:p>
          <a:endParaRPr lang="pt-BR" sz="1600">
            <a:latin typeface="Arial" panose="020B0604020202020204" pitchFamily="34" charset="0"/>
            <a:cs typeface="Arial" panose="020B0604020202020204" pitchFamily="34" charset="0"/>
          </a:endParaRPr>
        </a:p>
      </dgm:t>
    </dgm:pt>
    <dgm:pt modelId="{31721E47-49B3-41B8-9BAB-60DE63488C22}">
      <dgm:prSet custT="1"/>
      <dgm:spPr/>
      <dgm:t>
        <a:bodyPr/>
        <a:lstStyle/>
        <a:p>
          <a:r>
            <a:rPr lang="pt-BR" sz="1600" b="1" dirty="0" smtClean="0">
              <a:latin typeface="Arial" panose="020B0604020202020204" pitchFamily="34" charset="0"/>
              <a:cs typeface="Arial" panose="020B0604020202020204" pitchFamily="34" charset="0"/>
            </a:rPr>
            <a:t>Resumo do </a:t>
          </a:r>
          <a:r>
            <a:rPr lang="pt-BR" sz="1600" b="1" dirty="0" err="1" smtClean="0">
              <a:latin typeface="Arial" panose="020B0604020202020204" pitchFamily="34" charset="0"/>
              <a:cs typeface="Arial" panose="020B0604020202020204" pitchFamily="34" charset="0"/>
            </a:rPr>
            <a:t>Acompanha-mento</a:t>
          </a:r>
          <a:endParaRPr lang="pt-BR" sz="1600" dirty="0">
            <a:latin typeface="Arial" panose="020B0604020202020204" pitchFamily="34" charset="0"/>
            <a:cs typeface="Arial" panose="020B0604020202020204" pitchFamily="34" charset="0"/>
          </a:endParaRPr>
        </a:p>
      </dgm:t>
    </dgm:pt>
    <dgm:pt modelId="{EA61730B-384E-4CBC-9DE2-566D5D04AA1D}" type="parTrans" cxnId="{7342DA97-AD6B-49E1-8BE2-D8C53818F095}">
      <dgm:prSet/>
      <dgm:spPr/>
      <dgm:t>
        <a:bodyPr/>
        <a:lstStyle/>
        <a:p>
          <a:endParaRPr lang="pt-BR" sz="1600">
            <a:latin typeface="Arial" panose="020B0604020202020204" pitchFamily="34" charset="0"/>
            <a:cs typeface="Arial" panose="020B0604020202020204" pitchFamily="34" charset="0"/>
          </a:endParaRPr>
        </a:p>
      </dgm:t>
    </dgm:pt>
    <dgm:pt modelId="{D094F7A2-93B7-4AD4-B29E-CD85BCBF6962}" type="sibTrans" cxnId="{7342DA97-AD6B-49E1-8BE2-D8C53818F095}">
      <dgm:prSet/>
      <dgm:spPr/>
      <dgm:t>
        <a:bodyPr/>
        <a:lstStyle/>
        <a:p>
          <a:endParaRPr lang="pt-BR" sz="1600">
            <a:latin typeface="Arial" panose="020B0604020202020204" pitchFamily="34" charset="0"/>
            <a:cs typeface="Arial" panose="020B0604020202020204" pitchFamily="34" charset="0"/>
          </a:endParaRPr>
        </a:p>
      </dgm:t>
    </dgm:pt>
    <dgm:pt modelId="{076AA1C5-FA13-4A50-8B45-6F98720A17D7}">
      <dgm:prSet custT="1"/>
      <dgm:spPr/>
      <dgm:t>
        <a:bodyPr/>
        <a:lstStyle/>
        <a:p>
          <a:r>
            <a:rPr lang="pt-BR" sz="1600" dirty="0" smtClean="0">
              <a:latin typeface="Arial" panose="020B0604020202020204" pitchFamily="34" charset="0"/>
              <a:cs typeface="Arial" panose="020B0604020202020204" pitchFamily="34" charset="0"/>
            </a:rPr>
            <a:t>Acesso Estadual e Municipal</a:t>
          </a:r>
          <a:endParaRPr lang="pt-BR" sz="1600" dirty="0">
            <a:latin typeface="Arial" panose="020B0604020202020204" pitchFamily="34" charset="0"/>
            <a:cs typeface="Arial" panose="020B0604020202020204" pitchFamily="34" charset="0"/>
          </a:endParaRPr>
        </a:p>
      </dgm:t>
    </dgm:pt>
    <dgm:pt modelId="{407BD48A-7E0B-48AC-B6DC-09F7A43D6CF4}" type="parTrans" cxnId="{030DB006-C7B7-4971-9166-0C256BDBF391}">
      <dgm:prSet/>
      <dgm:spPr/>
      <dgm:t>
        <a:bodyPr/>
        <a:lstStyle/>
        <a:p>
          <a:endParaRPr lang="pt-BR" sz="1600">
            <a:latin typeface="Arial" panose="020B0604020202020204" pitchFamily="34" charset="0"/>
            <a:cs typeface="Arial" panose="020B0604020202020204" pitchFamily="34" charset="0"/>
          </a:endParaRPr>
        </a:p>
      </dgm:t>
    </dgm:pt>
    <dgm:pt modelId="{8F6C4C87-76EF-4C46-9534-2A7E582BD416}" type="sibTrans" cxnId="{030DB006-C7B7-4971-9166-0C256BDBF391}">
      <dgm:prSet/>
      <dgm:spPr/>
      <dgm:t>
        <a:bodyPr/>
        <a:lstStyle/>
        <a:p>
          <a:endParaRPr lang="pt-BR" sz="1600">
            <a:latin typeface="Arial" panose="020B0604020202020204" pitchFamily="34" charset="0"/>
            <a:cs typeface="Arial" panose="020B0604020202020204" pitchFamily="34" charset="0"/>
          </a:endParaRPr>
        </a:p>
      </dgm:t>
    </dgm:pt>
    <dgm:pt modelId="{63AD43F8-8236-4D07-B73B-55489820D012}" type="pres">
      <dgm:prSet presAssocID="{0406E315-920E-4321-A362-2570C99C8401}" presName="hierChild1" presStyleCnt="0">
        <dgm:presLayoutVars>
          <dgm:chPref val="1"/>
          <dgm:dir/>
          <dgm:animOne val="branch"/>
          <dgm:animLvl val="lvl"/>
          <dgm:resizeHandles/>
        </dgm:presLayoutVars>
      </dgm:prSet>
      <dgm:spPr/>
      <dgm:t>
        <a:bodyPr/>
        <a:lstStyle/>
        <a:p>
          <a:endParaRPr lang="pt-BR"/>
        </a:p>
      </dgm:t>
    </dgm:pt>
    <dgm:pt modelId="{5FDD9BFF-E88D-4ABB-9686-0D05471AC04D}" type="pres">
      <dgm:prSet presAssocID="{F876C0DB-3031-4AB4-B4BF-425088604008}" presName="hierRoot1" presStyleCnt="0"/>
      <dgm:spPr/>
    </dgm:pt>
    <dgm:pt modelId="{293D6034-DB5F-4F29-BC76-9F573BF6E839}" type="pres">
      <dgm:prSet presAssocID="{F876C0DB-3031-4AB4-B4BF-425088604008}" presName="composite" presStyleCnt="0"/>
      <dgm:spPr/>
    </dgm:pt>
    <dgm:pt modelId="{D217759E-7312-4A75-9BD5-C2F95C64778E}" type="pres">
      <dgm:prSet presAssocID="{F876C0DB-3031-4AB4-B4BF-425088604008}" presName="background" presStyleLbl="node0" presStyleIdx="0" presStyleCnt="1"/>
      <dgm:spPr/>
    </dgm:pt>
    <dgm:pt modelId="{A4293EE8-3796-47A6-85A9-E667A93AEA98}" type="pres">
      <dgm:prSet presAssocID="{F876C0DB-3031-4AB4-B4BF-425088604008}" presName="text" presStyleLbl="fgAcc0" presStyleIdx="0" presStyleCnt="1" custScaleX="113567">
        <dgm:presLayoutVars>
          <dgm:chPref val="3"/>
        </dgm:presLayoutVars>
      </dgm:prSet>
      <dgm:spPr/>
      <dgm:t>
        <a:bodyPr/>
        <a:lstStyle/>
        <a:p>
          <a:endParaRPr lang="pt-BR"/>
        </a:p>
      </dgm:t>
    </dgm:pt>
    <dgm:pt modelId="{A9F266F7-0A1B-416C-BAF9-7A77A36A0527}" type="pres">
      <dgm:prSet presAssocID="{F876C0DB-3031-4AB4-B4BF-425088604008}" presName="hierChild2" presStyleCnt="0"/>
      <dgm:spPr/>
    </dgm:pt>
    <dgm:pt modelId="{5339CF6F-3747-4A37-9041-911BF1396964}" type="pres">
      <dgm:prSet presAssocID="{71A718CB-E21F-4FB3-8946-0A7ABAA25B67}" presName="Name10" presStyleLbl="parChTrans1D2" presStyleIdx="0" presStyleCnt="3"/>
      <dgm:spPr/>
      <dgm:t>
        <a:bodyPr/>
        <a:lstStyle/>
        <a:p>
          <a:endParaRPr lang="pt-BR"/>
        </a:p>
      </dgm:t>
    </dgm:pt>
    <dgm:pt modelId="{217C07E9-0249-4957-B9EF-6FCC9CBD8812}" type="pres">
      <dgm:prSet presAssocID="{4C9D03BB-039D-44F9-B345-380271704553}" presName="hierRoot2" presStyleCnt="0"/>
      <dgm:spPr/>
    </dgm:pt>
    <dgm:pt modelId="{A0A1FD7E-8957-4C4F-AC20-33E9A57E03D5}" type="pres">
      <dgm:prSet presAssocID="{4C9D03BB-039D-44F9-B345-380271704553}" presName="composite2" presStyleCnt="0"/>
      <dgm:spPr/>
    </dgm:pt>
    <dgm:pt modelId="{F2E02120-284A-42C8-A2A9-AFF499D6A1B0}" type="pres">
      <dgm:prSet presAssocID="{4C9D03BB-039D-44F9-B345-380271704553}" presName="background2" presStyleLbl="node2" presStyleIdx="0" presStyleCnt="3"/>
      <dgm:spPr/>
    </dgm:pt>
    <dgm:pt modelId="{BE7F0E2D-3C27-492D-8F40-294BCF987903}" type="pres">
      <dgm:prSet presAssocID="{4C9D03BB-039D-44F9-B345-380271704553}" presName="text2" presStyleLbl="fgAcc2" presStyleIdx="0" presStyleCnt="3">
        <dgm:presLayoutVars>
          <dgm:chPref val="3"/>
        </dgm:presLayoutVars>
      </dgm:prSet>
      <dgm:spPr/>
      <dgm:t>
        <a:bodyPr/>
        <a:lstStyle/>
        <a:p>
          <a:endParaRPr lang="pt-BR"/>
        </a:p>
      </dgm:t>
    </dgm:pt>
    <dgm:pt modelId="{9F3613DD-EF53-47E2-B5E6-62EED7F5C330}" type="pres">
      <dgm:prSet presAssocID="{4C9D03BB-039D-44F9-B345-380271704553}" presName="hierChild3" presStyleCnt="0"/>
      <dgm:spPr/>
    </dgm:pt>
    <dgm:pt modelId="{B549347E-B138-4A9A-9F15-9D2433CF111A}" type="pres">
      <dgm:prSet presAssocID="{340940F4-E4C8-4332-989A-0B48F43DB055}" presName="Name17" presStyleLbl="parChTrans1D3" presStyleIdx="0" presStyleCnt="4"/>
      <dgm:spPr/>
      <dgm:t>
        <a:bodyPr/>
        <a:lstStyle/>
        <a:p>
          <a:endParaRPr lang="pt-BR"/>
        </a:p>
      </dgm:t>
    </dgm:pt>
    <dgm:pt modelId="{6209ED16-D985-4791-A30A-C8B3DAE67C0B}" type="pres">
      <dgm:prSet presAssocID="{A5FF720F-CACE-42EC-A2EF-AC1E51C00A49}" presName="hierRoot3" presStyleCnt="0"/>
      <dgm:spPr/>
    </dgm:pt>
    <dgm:pt modelId="{71AD4B53-F5C3-41FB-AA79-6A9539909612}" type="pres">
      <dgm:prSet presAssocID="{A5FF720F-CACE-42EC-A2EF-AC1E51C00A49}" presName="composite3" presStyleCnt="0"/>
      <dgm:spPr/>
    </dgm:pt>
    <dgm:pt modelId="{1FC09D27-DBA2-4A86-9C8E-BEF81D8DBD53}" type="pres">
      <dgm:prSet presAssocID="{A5FF720F-CACE-42EC-A2EF-AC1E51C00A49}" presName="background3" presStyleLbl="node3" presStyleIdx="0" presStyleCnt="4"/>
      <dgm:spPr/>
    </dgm:pt>
    <dgm:pt modelId="{68999C0A-1924-4F0D-9B75-B1277BD9860E}" type="pres">
      <dgm:prSet presAssocID="{A5FF720F-CACE-42EC-A2EF-AC1E51C00A49}" presName="text3" presStyleLbl="fgAcc3" presStyleIdx="0" presStyleCnt="4">
        <dgm:presLayoutVars>
          <dgm:chPref val="3"/>
        </dgm:presLayoutVars>
      </dgm:prSet>
      <dgm:spPr/>
      <dgm:t>
        <a:bodyPr/>
        <a:lstStyle/>
        <a:p>
          <a:endParaRPr lang="pt-BR"/>
        </a:p>
      </dgm:t>
    </dgm:pt>
    <dgm:pt modelId="{9C3C1307-90B3-4C95-B12D-7E29E9181261}" type="pres">
      <dgm:prSet presAssocID="{A5FF720F-CACE-42EC-A2EF-AC1E51C00A49}" presName="hierChild4" presStyleCnt="0"/>
      <dgm:spPr/>
    </dgm:pt>
    <dgm:pt modelId="{BD61E12D-E2CC-4EF0-B707-54141EE213ED}" type="pres">
      <dgm:prSet presAssocID="{02458FCA-96E7-48F2-8BC6-0EFEF09B0CC4}" presName="Name17" presStyleLbl="parChTrans1D3" presStyleIdx="1" presStyleCnt="4"/>
      <dgm:spPr/>
      <dgm:t>
        <a:bodyPr/>
        <a:lstStyle/>
        <a:p>
          <a:endParaRPr lang="pt-BR"/>
        </a:p>
      </dgm:t>
    </dgm:pt>
    <dgm:pt modelId="{3337F690-E235-4ECE-AF25-83DCE39EA09C}" type="pres">
      <dgm:prSet presAssocID="{D64D122B-72B7-4ABA-8734-D3A750E25A2E}" presName="hierRoot3" presStyleCnt="0"/>
      <dgm:spPr/>
    </dgm:pt>
    <dgm:pt modelId="{9B089602-6C79-47D0-A51D-7D9E27A0661B}" type="pres">
      <dgm:prSet presAssocID="{D64D122B-72B7-4ABA-8734-D3A750E25A2E}" presName="composite3" presStyleCnt="0"/>
      <dgm:spPr/>
    </dgm:pt>
    <dgm:pt modelId="{3C1F6349-DAE0-48FD-A459-1FB0DD95C45D}" type="pres">
      <dgm:prSet presAssocID="{D64D122B-72B7-4ABA-8734-D3A750E25A2E}" presName="background3" presStyleLbl="node3" presStyleIdx="1" presStyleCnt="4"/>
      <dgm:spPr/>
    </dgm:pt>
    <dgm:pt modelId="{962BD419-3890-41B5-8F60-45429E572FB5}" type="pres">
      <dgm:prSet presAssocID="{D64D122B-72B7-4ABA-8734-D3A750E25A2E}" presName="text3" presStyleLbl="fgAcc3" presStyleIdx="1" presStyleCnt="4">
        <dgm:presLayoutVars>
          <dgm:chPref val="3"/>
        </dgm:presLayoutVars>
      </dgm:prSet>
      <dgm:spPr/>
      <dgm:t>
        <a:bodyPr/>
        <a:lstStyle/>
        <a:p>
          <a:endParaRPr lang="pt-BR"/>
        </a:p>
      </dgm:t>
    </dgm:pt>
    <dgm:pt modelId="{6E254C0D-E49D-4BB1-A8CF-FF0C6B3986A8}" type="pres">
      <dgm:prSet presAssocID="{D64D122B-72B7-4ABA-8734-D3A750E25A2E}" presName="hierChild4" presStyleCnt="0"/>
      <dgm:spPr/>
    </dgm:pt>
    <dgm:pt modelId="{EA1EFC67-6967-4B63-B54A-49A5DD42FB3A}" type="pres">
      <dgm:prSet presAssocID="{B19FAD19-635D-4B8F-984C-AF045A378BF0}" presName="Name10" presStyleLbl="parChTrans1D2" presStyleIdx="1" presStyleCnt="3"/>
      <dgm:spPr/>
      <dgm:t>
        <a:bodyPr/>
        <a:lstStyle/>
        <a:p>
          <a:endParaRPr lang="pt-BR"/>
        </a:p>
      </dgm:t>
    </dgm:pt>
    <dgm:pt modelId="{67C9FECE-9BBC-4C10-BFDD-68B3BDB4EDFF}" type="pres">
      <dgm:prSet presAssocID="{F1EABBC3-4949-4257-B067-EFC4668E2766}" presName="hierRoot2" presStyleCnt="0"/>
      <dgm:spPr/>
    </dgm:pt>
    <dgm:pt modelId="{66D5FD89-4C8A-4F54-9C9A-6E2FD3BBEF9C}" type="pres">
      <dgm:prSet presAssocID="{F1EABBC3-4949-4257-B067-EFC4668E2766}" presName="composite2" presStyleCnt="0"/>
      <dgm:spPr/>
    </dgm:pt>
    <dgm:pt modelId="{2427CE9C-6E3D-4C97-9589-9E45E135D892}" type="pres">
      <dgm:prSet presAssocID="{F1EABBC3-4949-4257-B067-EFC4668E2766}" presName="background2" presStyleLbl="node2" presStyleIdx="1" presStyleCnt="3"/>
      <dgm:spPr/>
    </dgm:pt>
    <dgm:pt modelId="{BB59A2EF-C3C9-4CEE-B793-CA9BF004F7B6}" type="pres">
      <dgm:prSet presAssocID="{F1EABBC3-4949-4257-B067-EFC4668E2766}" presName="text2" presStyleLbl="fgAcc2" presStyleIdx="1" presStyleCnt="3" custScaleX="122726">
        <dgm:presLayoutVars>
          <dgm:chPref val="3"/>
        </dgm:presLayoutVars>
      </dgm:prSet>
      <dgm:spPr/>
      <dgm:t>
        <a:bodyPr/>
        <a:lstStyle/>
        <a:p>
          <a:endParaRPr lang="pt-BR"/>
        </a:p>
      </dgm:t>
    </dgm:pt>
    <dgm:pt modelId="{D8E1FA25-A3F3-441A-B6F5-24ADDAD7773F}" type="pres">
      <dgm:prSet presAssocID="{F1EABBC3-4949-4257-B067-EFC4668E2766}" presName="hierChild3" presStyleCnt="0"/>
      <dgm:spPr/>
    </dgm:pt>
    <dgm:pt modelId="{75E2AA32-89C8-428B-B031-B94EA5EABA13}" type="pres">
      <dgm:prSet presAssocID="{B2592E3E-AF55-4AC9-B8F1-90A9DB567837}" presName="Name17" presStyleLbl="parChTrans1D3" presStyleIdx="2" presStyleCnt="4"/>
      <dgm:spPr/>
      <dgm:t>
        <a:bodyPr/>
        <a:lstStyle/>
        <a:p>
          <a:endParaRPr lang="pt-BR"/>
        </a:p>
      </dgm:t>
    </dgm:pt>
    <dgm:pt modelId="{20AB5734-3ECA-4D02-AE5A-8BAA66CD574C}" type="pres">
      <dgm:prSet presAssocID="{4130457B-1B7B-42FC-9492-3B52E0A09C6D}" presName="hierRoot3" presStyleCnt="0"/>
      <dgm:spPr/>
    </dgm:pt>
    <dgm:pt modelId="{55BDFAA4-7578-44E8-8C3C-2BB6BB721990}" type="pres">
      <dgm:prSet presAssocID="{4130457B-1B7B-42FC-9492-3B52E0A09C6D}" presName="composite3" presStyleCnt="0"/>
      <dgm:spPr/>
    </dgm:pt>
    <dgm:pt modelId="{74DDC8FC-C3A4-4B55-9EB4-1D03D75280AA}" type="pres">
      <dgm:prSet presAssocID="{4130457B-1B7B-42FC-9492-3B52E0A09C6D}" presName="background3" presStyleLbl="node3" presStyleIdx="2" presStyleCnt="4"/>
      <dgm:spPr/>
    </dgm:pt>
    <dgm:pt modelId="{A6B125AE-5594-40E7-AB0F-DB0F6D3BFAE0}" type="pres">
      <dgm:prSet presAssocID="{4130457B-1B7B-42FC-9492-3B52E0A09C6D}" presName="text3" presStyleLbl="fgAcc3" presStyleIdx="2" presStyleCnt="4">
        <dgm:presLayoutVars>
          <dgm:chPref val="3"/>
        </dgm:presLayoutVars>
      </dgm:prSet>
      <dgm:spPr/>
      <dgm:t>
        <a:bodyPr/>
        <a:lstStyle/>
        <a:p>
          <a:endParaRPr lang="pt-BR"/>
        </a:p>
      </dgm:t>
    </dgm:pt>
    <dgm:pt modelId="{723978CB-FF81-46D0-B60B-5FBF6C86D52D}" type="pres">
      <dgm:prSet presAssocID="{4130457B-1B7B-42FC-9492-3B52E0A09C6D}" presName="hierChild4" presStyleCnt="0"/>
      <dgm:spPr/>
    </dgm:pt>
    <dgm:pt modelId="{2481FF60-3CDE-4DF4-9EBB-46ED7A430EB8}" type="pres">
      <dgm:prSet presAssocID="{EA61730B-384E-4CBC-9DE2-566D5D04AA1D}" presName="Name10" presStyleLbl="parChTrans1D2" presStyleIdx="2" presStyleCnt="3"/>
      <dgm:spPr/>
      <dgm:t>
        <a:bodyPr/>
        <a:lstStyle/>
        <a:p>
          <a:endParaRPr lang="pt-BR"/>
        </a:p>
      </dgm:t>
    </dgm:pt>
    <dgm:pt modelId="{2305CDBD-571C-424E-A2F0-BC3351A50075}" type="pres">
      <dgm:prSet presAssocID="{31721E47-49B3-41B8-9BAB-60DE63488C22}" presName="hierRoot2" presStyleCnt="0"/>
      <dgm:spPr/>
    </dgm:pt>
    <dgm:pt modelId="{1D440040-ED3F-464A-BE7D-2F3BE0C7FEE6}" type="pres">
      <dgm:prSet presAssocID="{31721E47-49B3-41B8-9BAB-60DE63488C22}" presName="composite2" presStyleCnt="0"/>
      <dgm:spPr/>
    </dgm:pt>
    <dgm:pt modelId="{84568AFA-75F0-4C18-B597-30FC46664C37}" type="pres">
      <dgm:prSet presAssocID="{31721E47-49B3-41B8-9BAB-60DE63488C22}" presName="background2" presStyleLbl="node2" presStyleIdx="2" presStyleCnt="3"/>
      <dgm:spPr/>
    </dgm:pt>
    <dgm:pt modelId="{FEA0568B-56FD-422A-AB70-28D24F46EE8B}" type="pres">
      <dgm:prSet presAssocID="{31721E47-49B3-41B8-9BAB-60DE63488C22}" presName="text2" presStyleLbl="fgAcc2" presStyleIdx="2" presStyleCnt="3">
        <dgm:presLayoutVars>
          <dgm:chPref val="3"/>
        </dgm:presLayoutVars>
      </dgm:prSet>
      <dgm:spPr/>
      <dgm:t>
        <a:bodyPr/>
        <a:lstStyle/>
        <a:p>
          <a:endParaRPr lang="pt-BR"/>
        </a:p>
      </dgm:t>
    </dgm:pt>
    <dgm:pt modelId="{B6253A89-E31C-4425-B8F0-7ED305DE1F2F}" type="pres">
      <dgm:prSet presAssocID="{31721E47-49B3-41B8-9BAB-60DE63488C22}" presName="hierChild3" presStyleCnt="0"/>
      <dgm:spPr/>
    </dgm:pt>
    <dgm:pt modelId="{79DF9B64-E929-4ABE-8500-4230628B547E}" type="pres">
      <dgm:prSet presAssocID="{407BD48A-7E0B-48AC-B6DC-09F7A43D6CF4}" presName="Name17" presStyleLbl="parChTrans1D3" presStyleIdx="3" presStyleCnt="4"/>
      <dgm:spPr/>
      <dgm:t>
        <a:bodyPr/>
        <a:lstStyle/>
        <a:p>
          <a:endParaRPr lang="pt-BR"/>
        </a:p>
      </dgm:t>
    </dgm:pt>
    <dgm:pt modelId="{8AA9C83E-4E01-4207-805F-6A8765082D0F}" type="pres">
      <dgm:prSet presAssocID="{076AA1C5-FA13-4A50-8B45-6F98720A17D7}" presName="hierRoot3" presStyleCnt="0"/>
      <dgm:spPr/>
    </dgm:pt>
    <dgm:pt modelId="{FF55B6DE-1FCC-4966-AAA7-8C2DBAF38022}" type="pres">
      <dgm:prSet presAssocID="{076AA1C5-FA13-4A50-8B45-6F98720A17D7}" presName="composite3" presStyleCnt="0"/>
      <dgm:spPr/>
    </dgm:pt>
    <dgm:pt modelId="{88B51574-BB5C-4F9E-A6E2-0717A2625A48}" type="pres">
      <dgm:prSet presAssocID="{076AA1C5-FA13-4A50-8B45-6F98720A17D7}" presName="background3" presStyleLbl="node3" presStyleIdx="3" presStyleCnt="4"/>
      <dgm:spPr/>
    </dgm:pt>
    <dgm:pt modelId="{A008126D-B7F1-44D8-B819-8301D0E7C541}" type="pres">
      <dgm:prSet presAssocID="{076AA1C5-FA13-4A50-8B45-6F98720A17D7}" presName="text3" presStyleLbl="fgAcc3" presStyleIdx="3" presStyleCnt="4">
        <dgm:presLayoutVars>
          <dgm:chPref val="3"/>
        </dgm:presLayoutVars>
      </dgm:prSet>
      <dgm:spPr/>
      <dgm:t>
        <a:bodyPr/>
        <a:lstStyle/>
        <a:p>
          <a:endParaRPr lang="pt-BR"/>
        </a:p>
      </dgm:t>
    </dgm:pt>
    <dgm:pt modelId="{7EEF612C-BA77-4F3A-9368-52831238A3CB}" type="pres">
      <dgm:prSet presAssocID="{076AA1C5-FA13-4A50-8B45-6F98720A17D7}" presName="hierChild4" presStyleCnt="0"/>
      <dgm:spPr/>
    </dgm:pt>
  </dgm:ptLst>
  <dgm:cxnLst>
    <dgm:cxn modelId="{39D52751-D308-4849-8901-E582DCEF0971}" type="presOf" srcId="{D64D122B-72B7-4ABA-8734-D3A750E25A2E}" destId="{962BD419-3890-41B5-8F60-45429E572FB5}" srcOrd="0" destOrd="0" presId="urn:microsoft.com/office/officeart/2005/8/layout/hierarchy1"/>
    <dgm:cxn modelId="{D1612857-E327-4CA1-878E-506DC720CE5B}" srcId="{4C9D03BB-039D-44F9-B345-380271704553}" destId="{D64D122B-72B7-4ABA-8734-D3A750E25A2E}" srcOrd="1" destOrd="0" parTransId="{02458FCA-96E7-48F2-8BC6-0EFEF09B0CC4}" sibTransId="{C76CC831-EF91-44B0-AB0F-E9D4D5456537}"/>
    <dgm:cxn modelId="{EF951B6B-4827-4951-AC1D-0E1D45C097F1}" type="presOf" srcId="{71A718CB-E21F-4FB3-8946-0A7ABAA25B67}" destId="{5339CF6F-3747-4A37-9041-911BF1396964}" srcOrd="0" destOrd="0" presId="urn:microsoft.com/office/officeart/2005/8/layout/hierarchy1"/>
    <dgm:cxn modelId="{030DB006-C7B7-4971-9166-0C256BDBF391}" srcId="{31721E47-49B3-41B8-9BAB-60DE63488C22}" destId="{076AA1C5-FA13-4A50-8B45-6F98720A17D7}" srcOrd="0" destOrd="0" parTransId="{407BD48A-7E0B-48AC-B6DC-09F7A43D6CF4}" sibTransId="{8F6C4C87-76EF-4C46-9534-2A7E582BD416}"/>
    <dgm:cxn modelId="{7F915FDB-2FE2-4EF8-A5A0-36363622FCBC}" type="presOf" srcId="{340940F4-E4C8-4332-989A-0B48F43DB055}" destId="{B549347E-B138-4A9A-9F15-9D2433CF111A}" srcOrd="0" destOrd="0" presId="urn:microsoft.com/office/officeart/2005/8/layout/hierarchy1"/>
    <dgm:cxn modelId="{76E69C90-E7AF-46CD-A2EB-01A4C88C942A}" type="presOf" srcId="{0406E315-920E-4321-A362-2570C99C8401}" destId="{63AD43F8-8236-4D07-B73B-55489820D012}" srcOrd="0" destOrd="0" presId="urn:microsoft.com/office/officeart/2005/8/layout/hierarchy1"/>
    <dgm:cxn modelId="{B79A17DA-BEF9-4366-B147-A86752932F36}" type="presOf" srcId="{4130457B-1B7B-42FC-9492-3B52E0A09C6D}" destId="{A6B125AE-5594-40E7-AB0F-DB0F6D3BFAE0}" srcOrd="0" destOrd="0" presId="urn:microsoft.com/office/officeart/2005/8/layout/hierarchy1"/>
    <dgm:cxn modelId="{81A57BA7-1D97-4812-BE4F-54397162A1C7}" type="presOf" srcId="{EA61730B-384E-4CBC-9DE2-566D5D04AA1D}" destId="{2481FF60-3CDE-4DF4-9EBB-46ED7A430EB8}" srcOrd="0" destOrd="0" presId="urn:microsoft.com/office/officeart/2005/8/layout/hierarchy1"/>
    <dgm:cxn modelId="{E9FFEC80-4500-47C2-A3F6-72A714F09619}" type="presOf" srcId="{A5FF720F-CACE-42EC-A2EF-AC1E51C00A49}" destId="{68999C0A-1924-4F0D-9B75-B1277BD9860E}" srcOrd="0" destOrd="0" presId="urn:microsoft.com/office/officeart/2005/8/layout/hierarchy1"/>
    <dgm:cxn modelId="{6E740C84-AAC8-4BCC-A114-E801C2256AE9}" srcId="{F1EABBC3-4949-4257-B067-EFC4668E2766}" destId="{4130457B-1B7B-42FC-9492-3B52E0A09C6D}" srcOrd="0" destOrd="0" parTransId="{B2592E3E-AF55-4AC9-B8F1-90A9DB567837}" sibTransId="{3FD4465A-A33A-4B77-86CC-2761C8DB63DD}"/>
    <dgm:cxn modelId="{8169BACE-5BEB-46BA-84F5-69A6839A47E1}" type="presOf" srcId="{4C9D03BB-039D-44F9-B345-380271704553}" destId="{BE7F0E2D-3C27-492D-8F40-294BCF987903}" srcOrd="0" destOrd="0" presId="urn:microsoft.com/office/officeart/2005/8/layout/hierarchy1"/>
    <dgm:cxn modelId="{35B0348B-D7A3-4E17-95D9-69D95DB7FC3B}" srcId="{0406E315-920E-4321-A362-2570C99C8401}" destId="{F876C0DB-3031-4AB4-B4BF-425088604008}" srcOrd="0" destOrd="0" parTransId="{40928396-DCB0-478A-8243-E427EB60364D}" sibTransId="{B003B21F-C400-4204-9B03-003701B5E6FA}"/>
    <dgm:cxn modelId="{01F54882-D378-4E7A-B02A-7712E83F4C90}" type="presOf" srcId="{F876C0DB-3031-4AB4-B4BF-425088604008}" destId="{A4293EE8-3796-47A6-85A9-E667A93AEA98}" srcOrd="0" destOrd="0" presId="urn:microsoft.com/office/officeart/2005/8/layout/hierarchy1"/>
    <dgm:cxn modelId="{89785FEA-4F62-4281-A10B-D7A17BF061DA}" type="presOf" srcId="{B19FAD19-635D-4B8F-984C-AF045A378BF0}" destId="{EA1EFC67-6967-4B63-B54A-49A5DD42FB3A}" srcOrd="0" destOrd="0" presId="urn:microsoft.com/office/officeart/2005/8/layout/hierarchy1"/>
    <dgm:cxn modelId="{0DF73EBF-7D82-4EA8-BE40-95916F6E7928}" srcId="{F876C0DB-3031-4AB4-B4BF-425088604008}" destId="{F1EABBC3-4949-4257-B067-EFC4668E2766}" srcOrd="1" destOrd="0" parTransId="{B19FAD19-635D-4B8F-984C-AF045A378BF0}" sibTransId="{DEA95C85-37D0-4807-BC66-989055D51F4C}"/>
    <dgm:cxn modelId="{073C659B-0F3E-4A06-AE51-886781FCF0B5}" srcId="{F876C0DB-3031-4AB4-B4BF-425088604008}" destId="{4C9D03BB-039D-44F9-B345-380271704553}" srcOrd="0" destOrd="0" parTransId="{71A718CB-E21F-4FB3-8946-0A7ABAA25B67}" sibTransId="{9BD8EF78-D147-43B4-A4E5-28E862EFC77B}"/>
    <dgm:cxn modelId="{7342DA97-AD6B-49E1-8BE2-D8C53818F095}" srcId="{F876C0DB-3031-4AB4-B4BF-425088604008}" destId="{31721E47-49B3-41B8-9BAB-60DE63488C22}" srcOrd="2" destOrd="0" parTransId="{EA61730B-384E-4CBC-9DE2-566D5D04AA1D}" sibTransId="{D094F7A2-93B7-4AD4-B29E-CD85BCBF6962}"/>
    <dgm:cxn modelId="{9D139F6D-B35E-45FF-AC7E-B50CF53C5DC6}" type="presOf" srcId="{31721E47-49B3-41B8-9BAB-60DE63488C22}" destId="{FEA0568B-56FD-422A-AB70-28D24F46EE8B}" srcOrd="0" destOrd="0" presId="urn:microsoft.com/office/officeart/2005/8/layout/hierarchy1"/>
    <dgm:cxn modelId="{8EFCEF78-911C-4931-8FA4-2D5E9C13D37D}" srcId="{4C9D03BB-039D-44F9-B345-380271704553}" destId="{A5FF720F-CACE-42EC-A2EF-AC1E51C00A49}" srcOrd="0" destOrd="0" parTransId="{340940F4-E4C8-4332-989A-0B48F43DB055}" sibTransId="{BBCDA9A7-8843-49A1-AAF5-EDC16677B9DD}"/>
    <dgm:cxn modelId="{0428DC7A-39DC-4DDC-B55F-AD8ABB19BFE7}" type="presOf" srcId="{407BD48A-7E0B-48AC-B6DC-09F7A43D6CF4}" destId="{79DF9B64-E929-4ABE-8500-4230628B547E}" srcOrd="0" destOrd="0" presId="urn:microsoft.com/office/officeart/2005/8/layout/hierarchy1"/>
    <dgm:cxn modelId="{96416317-A8C4-4223-877D-523D349DBC1C}" type="presOf" srcId="{076AA1C5-FA13-4A50-8B45-6F98720A17D7}" destId="{A008126D-B7F1-44D8-B819-8301D0E7C541}" srcOrd="0" destOrd="0" presId="urn:microsoft.com/office/officeart/2005/8/layout/hierarchy1"/>
    <dgm:cxn modelId="{D7978AE3-5212-403B-9F96-C82BEEE42BA2}" type="presOf" srcId="{02458FCA-96E7-48F2-8BC6-0EFEF09B0CC4}" destId="{BD61E12D-E2CC-4EF0-B707-54141EE213ED}" srcOrd="0" destOrd="0" presId="urn:microsoft.com/office/officeart/2005/8/layout/hierarchy1"/>
    <dgm:cxn modelId="{7C44FF9C-0C78-4E7E-B465-0947FF1B43B8}" type="presOf" srcId="{B2592E3E-AF55-4AC9-B8F1-90A9DB567837}" destId="{75E2AA32-89C8-428B-B031-B94EA5EABA13}" srcOrd="0" destOrd="0" presId="urn:microsoft.com/office/officeart/2005/8/layout/hierarchy1"/>
    <dgm:cxn modelId="{8FCC1374-7378-436C-87B7-74537DA7A997}" type="presOf" srcId="{F1EABBC3-4949-4257-B067-EFC4668E2766}" destId="{BB59A2EF-C3C9-4CEE-B793-CA9BF004F7B6}" srcOrd="0" destOrd="0" presId="urn:microsoft.com/office/officeart/2005/8/layout/hierarchy1"/>
    <dgm:cxn modelId="{A58205A8-BE39-49BE-9D9A-861D1BA631D2}" type="presParOf" srcId="{63AD43F8-8236-4D07-B73B-55489820D012}" destId="{5FDD9BFF-E88D-4ABB-9686-0D05471AC04D}" srcOrd="0" destOrd="0" presId="urn:microsoft.com/office/officeart/2005/8/layout/hierarchy1"/>
    <dgm:cxn modelId="{E171C145-C0FA-4E6E-A3AE-E4042A4BDFA8}" type="presParOf" srcId="{5FDD9BFF-E88D-4ABB-9686-0D05471AC04D}" destId="{293D6034-DB5F-4F29-BC76-9F573BF6E839}" srcOrd="0" destOrd="0" presId="urn:microsoft.com/office/officeart/2005/8/layout/hierarchy1"/>
    <dgm:cxn modelId="{605B6EDA-9764-49C0-AC6E-5ACDC51E7929}" type="presParOf" srcId="{293D6034-DB5F-4F29-BC76-9F573BF6E839}" destId="{D217759E-7312-4A75-9BD5-C2F95C64778E}" srcOrd="0" destOrd="0" presId="urn:microsoft.com/office/officeart/2005/8/layout/hierarchy1"/>
    <dgm:cxn modelId="{E754CAAD-1E4C-4B55-BE32-F7275717D549}" type="presParOf" srcId="{293D6034-DB5F-4F29-BC76-9F573BF6E839}" destId="{A4293EE8-3796-47A6-85A9-E667A93AEA98}" srcOrd="1" destOrd="0" presId="urn:microsoft.com/office/officeart/2005/8/layout/hierarchy1"/>
    <dgm:cxn modelId="{81BB55DE-76A1-4E8D-94FB-89BEC16F2DFF}" type="presParOf" srcId="{5FDD9BFF-E88D-4ABB-9686-0D05471AC04D}" destId="{A9F266F7-0A1B-416C-BAF9-7A77A36A0527}" srcOrd="1" destOrd="0" presId="urn:microsoft.com/office/officeart/2005/8/layout/hierarchy1"/>
    <dgm:cxn modelId="{1235627B-77D6-4F09-AFEF-2CCC88C05F2C}" type="presParOf" srcId="{A9F266F7-0A1B-416C-BAF9-7A77A36A0527}" destId="{5339CF6F-3747-4A37-9041-911BF1396964}" srcOrd="0" destOrd="0" presId="urn:microsoft.com/office/officeart/2005/8/layout/hierarchy1"/>
    <dgm:cxn modelId="{7B0E7303-9CAE-42CE-8DEB-CA28F6390E8C}" type="presParOf" srcId="{A9F266F7-0A1B-416C-BAF9-7A77A36A0527}" destId="{217C07E9-0249-4957-B9EF-6FCC9CBD8812}" srcOrd="1" destOrd="0" presId="urn:microsoft.com/office/officeart/2005/8/layout/hierarchy1"/>
    <dgm:cxn modelId="{92DBA0BA-482A-4B07-8D20-0595C38C2153}" type="presParOf" srcId="{217C07E9-0249-4957-B9EF-6FCC9CBD8812}" destId="{A0A1FD7E-8957-4C4F-AC20-33E9A57E03D5}" srcOrd="0" destOrd="0" presId="urn:microsoft.com/office/officeart/2005/8/layout/hierarchy1"/>
    <dgm:cxn modelId="{D323F598-F108-4234-B511-920BF8377E45}" type="presParOf" srcId="{A0A1FD7E-8957-4C4F-AC20-33E9A57E03D5}" destId="{F2E02120-284A-42C8-A2A9-AFF499D6A1B0}" srcOrd="0" destOrd="0" presId="urn:microsoft.com/office/officeart/2005/8/layout/hierarchy1"/>
    <dgm:cxn modelId="{54346645-A54E-461D-BD91-CC892CE5BE17}" type="presParOf" srcId="{A0A1FD7E-8957-4C4F-AC20-33E9A57E03D5}" destId="{BE7F0E2D-3C27-492D-8F40-294BCF987903}" srcOrd="1" destOrd="0" presId="urn:microsoft.com/office/officeart/2005/8/layout/hierarchy1"/>
    <dgm:cxn modelId="{08AC8ADC-C9EF-458F-9C56-57C2A361D2C8}" type="presParOf" srcId="{217C07E9-0249-4957-B9EF-6FCC9CBD8812}" destId="{9F3613DD-EF53-47E2-B5E6-62EED7F5C330}" srcOrd="1" destOrd="0" presId="urn:microsoft.com/office/officeart/2005/8/layout/hierarchy1"/>
    <dgm:cxn modelId="{F4A1ED08-EA07-45F7-B4CF-6632F7273DD8}" type="presParOf" srcId="{9F3613DD-EF53-47E2-B5E6-62EED7F5C330}" destId="{B549347E-B138-4A9A-9F15-9D2433CF111A}" srcOrd="0" destOrd="0" presId="urn:microsoft.com/office/officeart/2005/8/layout/hierarchy1"/>
    <dgm:cxn modelId="{DD213799-6299-401E-8546-1CD735BD9394}" type="presParOf" srcId="{9F3613DD-EF53-47E2-B5E6-62EED7F5C330}" destId="{6209ED16-D985-4791-A30A-C8B3DAE67C0B}" srcOrd="1" destOrd="0" presId="urn:microsoft.com/office/officeart/2005/8/layout/hierarchy1"/>
    <dgm:cxn modelId="{E13644E8-C257-447A-BB36-C743A3201CE3}" type="presParOf" srcId="{6209ED16-D985-4791-A30A-C8B3DAE67C0B}" destId="{71AD4B53-F5C3-41FB-AA79-6A9539909612}" srcOrd="0" destOrd="0" presId="urn:microsoft.com/office/officeart/2005/8/layout/hierarchy1"/>
    <dgm:cxn modelId="{8D0F0EEE-A2B9-4A7F-9E76-170A55D0F5C2}" type="presParOf" srcId="{71AD4B53-F5C3-41FB-AA79-6A9539909612}" destId="{1FC09D27-DBA2-4A86-9C8E-BEF81D8DBD53}" srcOrd="0" destOrd="0" presId="urn:microsoft.com/office/officeart/2005/8/layout/hierarchy1"/>
    <dgm:cxn modelId="{41254CFA-33E2-43F4-8614-AD66BE855E90}" type="presParOf" srcId="{71AD4B53-F5C3-41FB-AA79-6A9539909612}" destId="{68999C0A-1924-4F0D-9B75-B1277BD9860E}" srcOrd="1" destOrd="0" presId="urn:microsoft.com/office/officeart/2005/8/layout/hierarchy1"/>
    <dgm:cxn modelId="{24FE0E08-5C5E-4237-ACD9-0130CA3B58C9}" type="presParOf" srcId="{6209ED16-D985-4791-A30A-C8B3DAE67C0B}" destId="{9C3C1307-90B3-4C95-B12D-7E29E9181261}" srcOrd="1" destOrd="0" presId="urn:microsoft.com/office/officeart/2005/8/layout/hierarchy1"/>
    <dgm:cxn modelId="{BE108C15-A734-4AB9-BF23-9464FDF04A28}" type="presParOf" srcId="{9F3613DD-EF53-47E2-B5E6-62EED7F5C330}" destId="{BD61E12D-E2CC-4EF0-B707-54141EE213ED}" srcOrd="2" destOrd="0" presId="urn:microsoft.com/office/officeart/2005/8/layout/hierarchy1"/>
    <dgm:cxn modelId="{3296A4D7-B327-4000-9444-9F270EB208C4}" type="presParOf" srcId="{9F3613DD-EF53-47E2-B5E6-62EED7F5C330}" destId="{3337F690-E235-4ECE-AF25-83DCE39EA09C}" srcOrd="3" destOrd="0" presId="urn:microsoft.com/office/officeart/2005/8/layout/hierarchy1"/>
    <dgm:cxn modelId="{086077E5-1526-41E5-8666-6451FF5CE821}" type="presParOf" srcId="{3337F690-E235-4ECE-AF25-83DCE39EA09C}" destId="{9B089602-6C79-47D0-A51D-7D9E27A0661B}" srcOrd="0" destOrd="0" presId="urn:microsoft.com/office/officeart/2005/8/layout/hierarchy1"/>
    <dgm:cxn modelId="{9EA6C264-710D-4099-A2C7-479CACD35F3C}" type="presParOf" srcId="{9B089602-6C79-47D0-A51D-7D9E27A0661B}" destId="{3C1F6349-DAE0-48FD-A459-1FB0DD95C45D}" srcOrd="0" destOrd="0" presId="urn:microsoft.com/office/officeart/2005/8/layout/hierarchy1"/>
    <dgm:cxn modelId="{D024843B-77D0-497C-87A2-B68125DB4815}" type="presParOf" srcId="{9B089602-6C79-47D0-A51D-7D9E27A0661B}" destId="{962BD419-3890-41B5-8F60-45429E572FB5}" srcOrd="1" destOrd="0" presId="urn:microsoft.com/office/officeart/2005/8/layout/hierarchy1"/>
    <dgm:cxn modelId="{9B23CA48-D7D2-4151-86AD-D4557AFE55D7}" type="presParOf" srcId="{3337F690-E235-4ECE-AF25-83DCE39EA09C}" destId="{6E254C0D-E49D-4BB1-A8CF-FF0C6B3986A8}" srcOrd="1" destOrd="0" presId="urn:microsoft.com/office/officeart/2005/8/layout/hierarchy1"/>
    <dgm:cxn modelId="{2E17A499-C76E-4AD4-ADC5-5DF83209CD17}" type="presParOf" srcId="{A9F266F7-0A1B-416C-BAF9-7A77A36A0527}" destId="{EA1EFC67-6967-4B63-B54A-49A5DD42FB3A}" srcOrd="2" destOrd="0" presId="urn:microsoft.com/office/officeart/2005/8/layout/hierarchy1"/>
    <dgm:cxn modelId="{73733F42-5879-46AB-8AEC-E10B99614B6D}" type="presParOf" srcId="{A9F266F7-0A1B-416C-BAF9-7A77A36A0527}" destId="{67C9FECE-9BBC-4C10-BFDD-68B3BDB4EDFF}" srcOrd="3" destOrd="0" presId="urn:microsoft.com/office/officeart/2005/8/layout/hierarchy1"/>
    <dgm:cxn modelId="{FD26CBA1-6D83-4428-97E1-9F4DECBECF0F}" type="presParOf" srcId="{67C9FECE-9BBC-4C10-BFDD-68B3BDB4EDFF}" destId="{66D5FD89-4C8A-4F54-9C9A-6E2FD3BBEF9C}" srcOrd="0" destOrd="0" presId="urn:microsoft.com/office/officeart/2005/8/layout/hierarchy1"/>
    <dgm:cxn modelId="{751FFD39-25BC-48B7-AB61-FF7C657097E4}" type="presParOf" srcId="{66D5FD89-4C8A-4F54-9C9A-6E2FD3BBEF9C}" destId="{2427CE9C-6E3D-4C97-9589-9E45E135D892}" srcOrd="0" destOrd="0" presId="urn:microsoft.com/office/officeart/2005/8/layout/hierarchy1"/>
    <dgm:cxn modelId="{4EEC5CEA-7FD4-4208-B183-1EF5F77C9D63}" type="presParOf" srcId="{66D5FD89-4C8A-4F54-9C9A-6E2FD3BBEF9C}" destId="{BB59A2EF-C3C9-4CEE-B793-CA9BF004F7B6}" srcOrd="1" destOrd="0" presId="urn:microsoft.com/office/officeart/2005/8/layout/hierarchy1"/>
    <dgm:cxn modelId="{9E4B13C0-3A06-4D4B-A07E-E5AF2F93B756}" type="presParOf" srcId="{67C9FECE-9BBC-4C10-BFDD-68B3BDB4EDFF}" destId="{D8E1FA25-A3F3-441A-B6F5-24ADDAD7773F}" srcOrd="1" destOrd="0" presId="urn:microsoft.com/office/officeart/2005/8/layout/hierarchy1"/>
    <dgm:cxn modelId="{DD1B880D-05CB-4368-9167-210AA36E830D}" type="presParOf" srcId="{D8E1FA25-A3F3-441A-B6F5-24ADDAD7773F}" destId="{75E2AA32-89C8-428B-B031-B94EA5EABA13}" srcOrd="0" destOrd="0" presId="urn:microsoft.com/office/officeart/2005/8/layout/hierarchy1"/>
    <dgm:cxn modelId="{70B5FFC4-2289-42AE-A55E-08FDDB83CEDF}" type="presParOf" srcId="{D8E1FA25-A3F3-441A-B6F5-24ADDAD7773F}" destId="{20AB5734-3ECA-4D02-AE5A-8BAA66CD574C}" srcOrd="1" destOrd="0" presId="urn:microsoft.com/office/officeart/2005/8/layout/hierarchy1"/>
    <dgm:cxn modelId="{73420663-F5C5-4D63-B190-1316DB216259}" type="presParOf" srcId="{20AB5734-3ECA-4D02-AE5A-8BAA66CD574C}" destId="{55BDFAA4-7578-44E8-8C3C-2BB6BB721990}" srcOrd="0" destOrd="0" presId="urn:microsoft.com/office/officeart/2005/8/layout/hierarchy1"/>
    <dgm:cxn modelId="{6DB5A7D9-DC11-4026-A831-508D745235FF}" type="presParOf" srcId="{55BDFAA4-7578-44E8-8C3C-2BB6BB721990}" destId="{74DDC8FC-C3A4-4B55-9EB4-1D03D75280AA}" srcOrd="0" destOrd="0" presId="urn:microsoft.com/office/officeart/2005/8/layout/hierarchy1"/>
    <dgm:cxn modelId="{3B8867B4-8096-4D99-8FBD-9D34BA85F26D}" type="presParOf" srcId="{55BDFAA4-7578-44E8-8C3C-2BB6BB721990}" destId="{A6B125AE-5594-40E7-AB0F-DB0F6D3BFAE0}" srcOrd="1" destOrd="0" presId="urn:microsoft.com/office/officeart/2005/8/layout/hierarchy1"/>
    <dgm:cxn modelId="{B8CC3669-2914-40FF-9DD1-E17D138BEC9F}" type="presParOf" srcId="{20AB5734-3ECA-4D02-AE5A-8BAA66CD574C}" destId="{723978CB-FF81-46D0-B60B-5FBF6C86D52D}" srcOrd="1" destOrd="0" presId="urn:microsoft.com/office/officeart/2005/8/layout/hierarchy1"/>
    <dgm:cxn modelId="{9B1BA20D-77C7-483E-B9D3-31B1AE2D1C43}" type="presParOf" srcId="{A9F266F7-0A1B-416C-BAF9-7A77A36A0527}" destId="{2481FF60-3CDE-4DF4-9EBB-46ED7A430EB8}" srcOrd="4" destOrd="0" presId="urn:microsoft.com/office/officeart/2005/8/layout/hierarchy1"/>
    <dgm:cxn modelId="{0075942E-B677-40FD-AF37-3965640ACC5E}" type="presParOf" srcId="{A9F266F7-0A1B-416C-BAF9-7A77A36A0527}" destId="{2305CDBD-571C-424E-A2F0-BC3351A50075}" srcOrd="5" destOrd="0" presId="urn:microsoft.com/office/officeart/2005/8/layout/hierarchy1"/>
    <dgm:cxn modelId="{A94672D9-3FCA-458B-A253-53D0081CC5FA}" type="presParOf" srcId="{2305CDBD-571C-424E-A2F0-BC3351A50075}" destId="{1D440040-ED3F-464A-BE7D-2F3BE0C7FEE6}" srcOrd="0" destOrd="0" presId="urn:microsoft.com/office/officeart/2005/8/layout/hierarchy1"/>
    <dgm:cxn modelId="{B6002952-9D26-4E45-B41D-4DF92222E53E}" type="presParOf" srcId="{1D440040-ED3F-464A-BE7D-2F3BE0C7FEE6}" destId="{84568AFA-75F0-4C18-B597-30FC46664C37}" srcOrd="0" destOrd="0" presId="urn:microsoft.com/office/officeart/2005/8/layout/hierarchy1"/>
    <dgm:cxn modelId="{FE299A91-36A6-4B81-9696-D1F781CA2552}" type="presParOf" srcId="{1D440040-ED3F-464A-BE7D-2F3BE0C7FEE6}" destId="{FEA0568B-56FD-422A-AB70-28D24F46EE8B}" srcOrd="1" destOrd="0" presId="urn:microsoft.com/office/officeart/2005/8/layout/hierarchy1"/>
    <dgm:cxn modelId="{F7A97E26-7277-4533-85CB-E81AE7648896}" type="presParOf" srcId="{2305CDBD-571C-424E-A2F0-BC3351A50075}" destId="{B6253A89-E31C-4425-B8F0-7ED305DE1F2F}" srcOrd="1" destOrd="0" presId="urn:microsoft.com/office/officeart/2005/8/layout/hierarchy1"/>
    <dgm:cxn modelId="{554249B7-B573-4E7A-BD1E-DEB730EA40D6}" type="presParOf" srcId="{B6253A89-E31C-4425-B8F0-7ED305DE1F2F}" destId="{79DF9B64-E929-4ABE-8500-4230628B547E}" srcOrd="0" destOrd="0" presId="urn:microsoft.com/office/officeart/2005/8/layout/hierarchy1"/>
    <dgm:cxn modelId="{DDD999E1-D2D8-4141-9149-818777FD2965}" type="presParOf" srcId="{B6253A89-E31C-4425-B8F0-7ED305DE1F2F}" destId="{8AA9C83E-4E01-4207-805F-6A8765082D0F}" srcOrd="1" destOrd="0" presId="urn:microsoft.com/office/officeart/2005/8/layout/hierarchy1"/>
    <dgm:cxn modelId="{B98CC84B-EC24-481A-8D6A-BB6824A7DC6C}" type="presParOf" srcId="{8AA9C83E-4E01-4207-805F-6A8765082D0F}" destId="{FF55B6DE-1FCC-4966-AAA7-8C2DBAF38022}" srcOrd="0" destOrd="0" presId="urn:microsoft.com/office/officeart/2005/8/layout/hierarchy1"/>
    <dgm:cxn modelId="{91EAC728-1414-48C3-8161-99988FF399C8}" type="presParOf" srcId="{FF55B6DE-1FCC-4966-AAA7-8C2DBAF38022}" destId="{88B51574-BB5C-4F9E-A6E2-0717A2625A48}" srcOrd="0" destOrd="0" presId="urn:microsoft.com/office/officeart/2005/8/layout/hierarchy1"/>
    <dgm:cxn modelId="{A837C493-A87E-4EE3-8986-BCBC3DC0404F}" type="presParOf" srcId="{FF55B6DE-1FCC-4966-AAA7-8C2DBAF38022}" destId="{A008126D-B7F1-44D8-B819-8301D0E7C541}" srcOrd="1" destOrd="0" presId="urn:microsoft.com/office/officeart/2005/8/layout/hierarchy1"/>
    <dgm:cxn modelId="{2441AE7D-A491-4132-B080-D6B2882F3841}" type="presParOf" srcId="{8AA9C83E-4E01-4207-805F-6A8765082D0F}" destId="{7EEF612C-BA77-4F3A-9368-52831238A3CB}"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344ABAC3-9FDB-4D83-A0AD-8CE75F924C2E}" type="doc">
      <dgm:prSet loTypeId="urn:microsoft.com/office/officeart/2005/8/layout/hierarchy2" loCatId="hierarchy" qsTypeId="urn:microsoft.com/office/officeart/2005/8/quickstyle/3d1" qsCatId="3D" csTypeId="urn:microsoft.com/office/officeart/2005/8/colors/colorful3" csCatId="colorful" phldr="1"/>
      <dgm:spPr/>
      <dgm:t>
        <a:bodyPr/>
        <a:lstStyle/>
        <a:p>
          <a:endParaRPr lang="pt-BR"/>
        </a:p>
      </dgm:t>
    </dgm:pt>
    <dgm:pt modelId="{90A29FB0-0B09-489E-ADED-092889DCDA38}">
      <dgm:prSet phldrT="[Texto]" custT="1"/>
      <dgm:spPr/>
      <dgm:t>
        <a:bodyPr/>
        <a:lstStyle/>
        <a:p>
          <a:pPr algn="just"/>
          <a:r>
            <a:rPr lang="pt-BR" sz="1500" dirty="0" smtClean="0">
              <a:solidFill>
                <a:schemeClr val="tx1"/>
              </a:solidFill>
              <a:latin typeface="Arial" panose="020B0604020202020204" pitchFamily="34" charset="0"/>
              <a:cs typeface="Arial" panose="020B0604020202020204" pitchFamily="34" charset="0"/>
            </a:rPr>
            <a:t>O e-SUS AB é uma estratégia para reestruturação das informações da Atenção Básica em nível nacional.</a:t>
          </a:r>
        </a:p>
        <a:p>
          <a:pPr algn="just"/>
          <a:r>
            <a:rPr lang="pt-BR" sz="1500" dirty="0" smtClean="0">
              <a:solidFill>
                <a:schemeClr val="tx1"/>
              </a:solidFill>
              <a:latin typeface="Arial" panose="020B0604020202020204" pitchFamily="34" charset="0"/>
              <a:cs typeface="Arial" panose="020B0604020202020204" pitchFamily="34" charset="0"/>
            </a:rPr>
            <a:t>Importação de registros inseridos no e-SUS AB para dentro do BFA.</a:t>
          </a:r>
          <a:endParaRPr lang="pt-BR" sz="1500" dirty="0">
            <a:solidFill>
              <a:schemeClr val="tx1"/>
            </a:solidFill>
            <a:latin typeface="Arial" panose="020B0604020202020204" pitchFamily="34" charset="0"/>
            <a:cs typeface="Arial" panose="020B0604020202020204" pitchFamily="34" charset="0"/>
          </a:endParaRPr>
        </a:p>
      </dgm:t>
    </dgm:pt>
    <dgm:pt modelId="{DAD34BAD-5B0A-4776-8B8B-426BAB2F5A51}" type="parTrans" cxnId="{F15452FA-8E9F-4D0F-9892-BB17A68D9B86}">
      <dgm:prSet/>
      <dgm:spPr/>
      <dgm:t>
        <a:bodyPr/>
        <a:lstStyle/>
        <a:p>
          <a:endParaRPr lang="pt-BR" sz="1500">
            <a:solidFill>
              <a:schemeClr val="tx1"/>
            </a:solidFill>
            <a:latin typeface="Arial" panose="020B0604020202020204" pitchFamily="34" charset="0"/>
            <a:cs typeface="Arial" panose="020B0604020202020204" pitchFamily="34" charset="0"/>
          </a:endParaRPr>
        </a:p>
      </dgm:t>
    </dgm:pt>
    <dgm:pt modelId="{C30E8B8F-8790-4A0C-A1EC-F73CC16E6273}" type="sibTrans" cxnId="{F15452FA-8E9F-4D0F-9892-BB17A68D9B86}">
      <dgm:prSet/>
      <dgm:spPr/>
      <dgm:t>
        <a:bodyPr/>
        <a:lstStyle/>
        <a:p>
          <a:endParaRPr lang="pt-BR" sz="1500">
            <a:solidFill>
              <a:schemeClr val="tx1"/>
            </a:solidFill>
            <a:latin typeface="Arial" panose="020B0604020202020204" pitchFamily="34" charset="0"/>
            <a:cs typeface="Arial" panose="020B0604020202020204" pitchFamily="34" charset="0"/>
          </a:endParaRPr>
        </a:p>
      </dgm:t>
    </dgm:pt>
    <dgm:pt modelId="{4EF4758E-5EF9-4102-837B-F8AE807E23F0}">
      <dgm:prSet phldrT="[Texto]" custT="1"/>
      <dgm:spPr/>
      <dgm:t>
        <a:bodyPr/>
        <a:lstStyle/>
        <a:p>
          <a:r>
            <a:rPr lang="pt-BR" sz="1500" b="1" dirty="0" smtClean="0">
              <a:solidFill>
                <a:schemeClr val="tx1"/>
              </a:solidFill>
              <a:latin typeface="Arial" panose="020B0604020202020204" pitchFamily="34" charset="0"/>
              <a:cs typeface="Arial" panose="020B0604020202020204" pitchFamily="34" charset="0"/>
            </a:rPr>
            <a:t>Ficha de Atendimento Individual</a:t>
          </a:r>
          <a:endParaRPr lang="pt-BR" sz="1500" b="1" dirty="0">
            <a:solidFill>
              <a:schemeClr val="tx1"/>
            </a:solidFill>
            <a:latin typeface="Arial" panose="020B0604020202020204" pitchFamily="34" charset="0"/>
            <a:cs typeface="Arial" panose="020B0604020202020204" pitchFamily="34" charset="0"/>
          </a:endParaRPr>
        </a:p>
      </dgm:t>
    </dgm:pt>
    <dgm:pt modelId="{33E53F39-D994-4F38-B71B-3CD5456F52AF}" type="parTrans" cxnId="{C68F3C5F-3845-4612-A611-4AB4AF61264F}">
      <dgm:prSet custT="1"/>
      <dgm:spPr/>
      <dgm:t>
        <a:bodyPr/>
        <a:lstStyle/>
        <a:p>
          <a:endParaRPr lang="pt-BR" sz="1500">
            <a:solidFill>
              <a:schemeClr val="tx1"/>
            </a:solidFill>
            <a:latin typeface="Arial" panose="020B0604020202020204" pitchFamily="34" charset="0"/>
            <a:cs typeface="Arial" panose="020B0604020202020204" pitchFamily="34" charset="0"/>
          </a:endParaRPr>
        </a:p>
      </dgm:t>
    </dgm:pt>
    <dgm:pt modelId="{47260799-D595-498C-9E26-472AFF9D3C66}" type="sibTrans" cxnId="{C68F3C5F-3845-4612-A611-4AB4AF61264F}">
      <dgm:prSet/>
      <dgm:spPr/>
      <dgm:t>
        <a:bodyPr/>
        <a:lstStyle/>
        <a:p>
          <a:endParaRPr lang="pt-BR" sz="1500">
            <a:solidFill>
              <a:schemeClr val="tx1"/>
            </a:solidFill>
            <a:latin typeface="Arial" panose="020B0604020202020204" pitchFamily="34" charset="0"/>
            <a:cs typeface="Arial" panose="020B0604020202020204" pitchFamily="34" charset="0"/>
          </a:endParaRPr>
        </a:p>
      </dgm:t>
    </dgm:pt>
    <dgm:pt modelId="{9BB955EE-30ED-41DA-ABBA-ECC21286C3B4}">
      <dgm:prSet phldrT="[Texto]" custT="1"/>
      <dgm:spPr/>
      <dgm:t>
        <a:bodyPr/>
        <a:lstStyle/>
        <a:p>
          <a:r>
            <a:rPr lang="pt-BR" sz="1500" dirty="0" smtClean="0">
              <a:solidFill>
                <a:schemeClr val="tx1"/>
              </a:solidFill>
              <a:latin typeface="Arial" panose="020B0604020202020204" pitchFamily="34" charset="0"/>
              <a:cs typeface="Arial" panose="020B0604020202020204" pitchFamily="34" charset="0"/>
            </a:rPr>
            <a:t>Crianças com dados nutricionais e com vacinação em dia</a:t>
          </a:r>
          <a:endParaRPr lang="pt-BR" sz="1500" dirty="0">
            <a:solidFill>
              <a:schemeClr val="tx1"/>
            </a:solidFill>
            <a:latin typeface="Arial" panose="020B0604020202020204" pitchFamily="34" charset="0"/>
            <a:cs typeface="Arial" panose="020B0604020202020204" pitchFamily="34" charset="0"/>
          </a:endParaRPr>
        </a:p>
      </dgm:t>
    </dgm:pt>
    <dgm:pt modelId="{A8973E16-9163-4D6A-97C5-4CBABFB230A0}" type="parTrans" cxnId="{3012DC08-9874-4AA9-96F3-8D9566EF558F}">
      <dgm:prSet custT="1"/>
      <dgm:spPr/>
      <dgm:t>
        <a:bodyPr/>
        <a:lstStyle/>
        <a:p>
          <a:endParaRPr lang="pt-BR" sz="1500">
            <a:solidFill>
              <a:schemeClr val="tx1"/>
            </a:solidFill>
            <a:latin typeface="Arial" panose="020B0604020202020204" pitchFamily="34" charset="0"/>
            <a:cs typeface="Arial" panose="020B0604020202020204" pitchFamily="34" charset="0"/>
          </a:endParaRPr>
        </a:p>
      </dgm:t>
    </dgm:pt>
    <dgm:pt modelId="{B1906ACF-9461-45AF-9738-45BF028A12D7}" type="sibTrans" cxnId="{3012DC08-9874-4AA9-96F3-8D9566EF558F}">
      <dgm:prSet/>
      <dgm:spPr/>
      <dgm:t>
        <a:bodyPr/>
        <a:lstStyle/>
        <a:p>
          <a:endParaRPr lang="pt-BR" sz="1500">
            <a:solidFill>
              <a:schemeClr val="tx1"/>
            </a:solidFill>
            <a:latin typeface="Arial" panose="020B0604020202020204" pitchFamily="34" charset="0"/>
            <a:cs typeface="Arial" panose="020B0604020202020204" pitchFamily="34" charset="0"/>
          </a:endParaRPr>
        </a:p>
      </dgm:t>
    </dgm:pt>
    <dgm:pt modelId="{267E4603-CA85-4347-8BAE-61886D304439}">
      <dgm:prSet phldrT="[Texto]" custT="1"/>
      <dgm:spPr/>
      <dgm:t>
        <a:bodyPr/>
        <a:lstStyle/>
        <a:p>
          <a:r>
            <a:rPr lang="pt-BR" sz="1500" dirty="0" smtClean="0">
              <a:solidFill>
                <a:schemeClr val="tx1"/>
              </a:solidFill>
              <a:latin typeface="Arial" panose="020B0604020202020204" pitchFamily="34" charset="0"/>
              <a:cs typeface="Arial" panose="020B0604020202020204" pitchFamily="34" charset="0"/>
            </a:rPr>
            <a:t>Mulheres não gestantes</a:t>
          </a:r>
        </a:p>
      </dgm:t>
    </dgm:pt>
    <dgm:pt modelId="{A380FE5D-0F5D-42FE-9959-07D8598C3BC2}" type="parTrans" cxnId="{C76EBB0A-BF1E-4E29-A500-232F385ACC7C}">
      <dgm:prSet custT="1"/>
      <dgm:spPr/>
      <dgm:t>
        <a:bodyPr/>
        <a:lstStyle/>
        <a:p>
          <a:endParaRPr lang="pt-BR" sz="1500">
            <a:solidFill>
              <a:schemeClr val="tx1"/>
            </a:solidFill>
            <a:latin typeface="Arial" panose="020B0604020202020204" pitchFamily="34" charset="0"/>
            <a:cs typeface="Arial" panose="020B0604020202020204" pitchFamily="34" charset="0"/>
          </a:endParaRPr>
        </a:p>
      </dgm:t>
    </dgm:pt>
    <dgm:pt modelId="{64CA8D0C-40CA-4829-B186-973A146E4C0C}" type="sibTrans" cxnId="{C76EBB0A-BF1E-4E29-A500-232F385ACC7C}">
      <dgm:prSet/>
      <dgm:spPr/>
      <dgm:t>
        <a:bodyPr/>
        <a:lstStyle/>
        <a:p>
          <a:endParaRPr lang="pt-BR" sz="1500">
            <a:solidFill>
              <a:schemeClr val="tx1"/>
            </a:solidFill>
            <a:latin typeface="Arial" panose="020B0604020202020204" pitchFamily="34" charset="0"/>
            <a:cs typeface="Arial" panose="020B0604020202020204" pitchFamily="34" charset="0"/>
          </a:endParaRPr>
        </a:p>
      </dgm:t>
    </dgm:pt>
    <dgm:pt modelId="{284B2A4D-2C60-4C13-A0E7-8F14E69910C0}">
      <dgm:prSet phldrT="[Texto]" custT="1"/>
      <dgm:spPr/>
      <dgm:t>
        <a:bodyPr/>
        <a:lstStyle/>
        <a:p>
          <a:r>
            <a:rPr lang="pt-BR" sz="1500" b="1" dirty="0" smtClean="0">
              <a:solidFill>
                <a:schemeClr val="tx1"/>
              </a:solidFill>
              <a:latin typeface="Arial" panose="020B0604020202020204" pitchFamily="34" charset="0"/>
              <a:cs typeface="Arial" panose="020B0604020202020204" pitchFamily="34" charset="0"/>
            </a:rPr>
            <a:t>Ficha de Visita Domiciliar e Territorial</a:t>
          </a:r>
          <a:endParaRPr lang="pt-BR" sz="1500" b="1" dirty="0">
            <a:solidFill>
              <a:schemeClr val="tx1"/>
            </a:solidFill>
            <a:latin typeface="Arial" panose="020B0604020202020204" pitchFamily="34" charset="0"/>
            <a:cs typeface="Arial" panose="020B0604020202020204" pitchFamily="34" charset="0"/>
          </a:endParaRPr>
        </a:p>
      </dgm:t>
    </dgm:pt>
    <dgm:pt modelId="{AD9839C0-E4B2-442C-B0E4-3289C50F6008}" type="parTrans" cxnId="{8D7E9A4F-6E6C-4DC6-8761-7D9881E23D2E}">
      <dgm:prSet custT="1"/>
      <dgm:spPr/>
      <dgm:t>
        <a:bodyPr/>
        <a:lstStyle/>
        <a:p>
          <a:endParaRPr lang="pt-BR" sz="1500">
            <a:solidFill>
              <a:schemeClr val="tx1"/>
            </a:solidFill>
            <a:latin typeface="Arial" panose="020B0604020202020204" pitchFamily="34" charset="0"/>
            <a:cs typeface="Arial" panose="020B0604020202020204" pitchFamily="34" charset="0"/>
          </a:endParaRPr>
        </a:p>
      </dgm:t>
    </dgm:pt>
    <dgm:pt modelId="{2D011246-7DB8-43A8-AF68-C97412383DAE}" type="sibTrans" cxnId="{8D7E9A4F-6E6C-4DC6-8761-7D9881E23D2E}">
      <dgm:prSet/>
      <dgm:spPr/>
      <dgm:t>
        <a:bodyPr/>
        <a:lstStyle/>
        <a:p>
          <a:endParaRPr lang="pt-BR" sz="1500">
            <a:solidFill>
              <a:schemeClr val="tx1"/>
            </a:solidFill>
            <a:latin typeface="Arial" panose="020B0604020202020204" pitchFamily="34" charset="0"/>
            <a:cs typeface="Arial" panose="020B0604020202020204" pitchFamily="34" charset="0"/>
          </a:endParaRPr>
        </a:p>
      </dgm:t>
    </dgm:pt>
    <dgm:pt modelId="{B45AB1A0-BB7F-41BF-9ACC-92C424E8DD08}">
      <dgm:prSet phldrT="[Texto]" custT="1"/>
      <dgm:spPr/>
      <dgm:t>
        <a:bodyPr/>
        <a:lstStyle/>
        <a:p>
          <a:r>
            <a:rPr lang="pt-BR" sz="1500" dirty="0" smtClean="0">
              <a:solidFill>
                <a:schemeClr val="tx1"/>
              </a:solidFill>
              <a:latin typeface="Arial" panose="020B0604020202020204" pitchFamily="34" charset="0"/>
              <a:cs typeface="Arial" panose="020B0604020202020204" pitchFamily="34" charset="0"/>
            </a:rPr>
            <a:t>Mulheres não gestantes</a:t>
          </a:r>
          <a:endParaRPr lang="pt-BR" sz="1500" dirty="0">
            <a:solidFill>
              <a:schemeClr val="tx1"/>
            </a:solidFill>
            <a:latin typeface="Arial" panose="020B0604020202020204" pitchFamily="34" charset="0"/>
            <a:cs typeface="Arial" panose="020B0604020202020204" pitchFamily="34" charset="0"/>
          </a:endParaRPr>
        </a:p>
      </dgm:t>
    </dgm:pt>
    <dgm:pt modelId="{B6761055-2926-49AD-8F5A-0E200260EEDD}" type="parTrans" cxnId="{290FB45F-B0B5-484B-A0FB-F5573EBB7135}">
      <dgm:prSet custT="1"/>
      <dgm:spPr/>
      <dgm:t>
        <a:bodyPr/>
        <a:lstStyle/>
        <a:p>
          <a:endParaRPr lang="pt-BR" sz="1500">
            <a:solidFill>
              <a:schemeClr val="tx1"/>
            </a:solidFill>
            <a:latin typeface="Arial" panose="020B0604020202020204" pitchFamily="34" charset="0"/>
            <a:cs typeface="Arial" panose="020B0604020202020204" pitchFamily="34" charset="0"/>
          </a:endParaRPr>
        </a:p>
      </dgm:t>
    </dgm:pt>
    <dgm:pt modelId="{88A383E8-B18C-4289-9E69-CEDC65E54A35}" type="sibTrans" cxnId="{290FB45F-B0B5-484B-A0FB-F5573EBB7135}">
      <dgm:prSet/>
      <dgm:spPr/>
      <dgm:t>
        <a:bodyPr/>
        <a:lstStyle/>
        <a:p>
          <a:endParaRPr lang="pt-BR" sz="1500">
            <a:solidFill>
              <a:schemeClr val="tx1"/>
            </a:solidFill>
            <a:latin typeface="Arial" panose="020B0604020202020204" pitchFamily="34" charset="0"/>
            <a:cs typeface="Arial" panose="020B0604020202020204" pitchFamily="34" charset="0"/>
          </a:endParaRPr>
        </a:p>
      </dgm:t>
    </dgm:pt>
    <dgm:pt modelId="{546BE5D4-19CD-4572-9933-824B220D01EF}">
      <dgm:prSet phldrT="[Texto]" custT="1"/>
      <dgm:spPr/>
      <dgm:t>
        <a:bodyPr/>
        <a:lstStyle/>
        <a:p>
          <a:r>
            <a:rPr lang="pt-BR" sz="1500" dirty="0" smtClean="0">
              <a:solidFill>
                <a:schemeClr val="tx1"/>
              </a:solidFill>
              <a:latin typeface="Arial" panose="020B0604020202020204" pitchFamily="34" charset="0"/>
              <a:cs typeface="Arial" panose="020B0604020202020204" pitchFamily="34" charset="0"/>
            </a:rPr>
            <a:t>Mulheres gestantes com DUM e pré-natal em dia</a:t>
          </a:r>
          <a:endParaRPr lang="pt-BR" sz="1500" dirty="0">
            <a:solidFill>
              <a:schemeClr val="tx1"/>
            </a:solidFill>
            <a:latin typeface="Arial" panose="020B0604020202020204" pitchFamily="34" charset="0"/>
            <a:cs typeface="Arial" panose="020B0604020202020204" pitchFamily="34" charset="0"/>
          </a:endParaRPr>
        </a:p>
      </dgm:t>
    </dgm:pt>
    <dgm:pt modelId="{95D200B9-E207-4CBB-9F35-2D16F48B7868}" type="parTrans" cxnId="{F189728A-FE41-433F-8257-65CD18E35F61}">
      <dgm:prSet/>
      <dgm:spPr/>
      <dgm:t>
        <a:bodyPr/>
        <a:lstStyle/>
        <a:p>
          <a:endParaRPr lang="pt-BR">
            <a:latin typeface="Arial" panose="020B0604020202020204" pitchFamily="34" charset="0"/>
            <a:cs typeface="Arial" panose="020B0604020202020204" pitchFamily="34" charset="0"/>
          </a:endParaRPr>
        </a:p>
      </dgm:t>
    </dgm:pt>
    <dgm:pt modelId="{58BBC612-766F-46F0-8BFB-2EB9847067B5}" type="sibTrans" cxnId="{F189728A-FE41-433F-8257-65CD18E35F61}">
      <dgm:prSet/>
      <dgm:spPr/>
      <dgm:t>
        <a:bodyPr/>
        <a:lstStyle/>
        <a:p>
          <a:endParaRPr lang="pt-BR">
            <a:latin typeface="Arial" panose="020B0604020202020204" pitchFamily="34" charset="0"/>
            <a:cs typeface="Arial" panose="020B0604020202020204" pitchFamily="34" charset="0"/>
          </a:endParaRPr>
        </a:p>
      </dgm:t>
    </dgm:pt>
    <dgm:pt modelId="{85253B30-989B-4171-A0E0-E7904995131F}" type="pres">
      <dgm:prSet presAssocID="{344ABAC3-9FDB-4D83-A0AD-8CE75F924C2E}" presName="diagram" presStyleCnt="0">
        <dgm:presLayoutVars>
          <dgm:chPref val="1"/>
          <dgm:dir/>
          <dgm:animOne val="branch"/>
          <dgm:animLvl val="lvl"/>
          <dgm:resizeHandles val="exact"/>
        </dgm:presLayoutVars>
      </dgm:prSet>
      <dgm:spPr/>
      <dgm:t>
        <a:bodyPr/>
        <a:lstStyle/>
        <a:p>
          <a:endParaRPr lang="pt-BR"/>
        </a:p>
      </dgm:t>
    </dgm:pt>
    <dgm:pt modelId="{28755BD4-03B1-44E8-A292-B51D55CB77CC}" type="pres">
      <dgm:prSet presAssocID="{90A29FB0-0B09-489E-ADED-092889DCDA38}" presName="root1" presStyleCnt="0"/>
      <dgm:spPr/>
    </dgm:pt>
    <dgm:pt modelId="{0B47C3B7-87D0-4A41-AFF7-EA2BB08E619A}" type="pres">
      <dgm:prSet presAssocID="{90A29FB0-0B09-489E-ADED-092889DCDA38}" presName="LevelOneTextNode" presStyleLbl="node0" presStyleIdx="0" presStyleCnt="1" custScaleY="362332">
        <dgm:presLayoutVars>
          <dgm:chPref val="3"/>
        </dgm:presLayoutVars>
      </dgm:prSet>
      <dgm:spPr/>
      <dgm:t>
        <a:bodyPr/>
        <a:lstStyle/>
        <a:p>
          <a:endParaRPr lang="pt-BR"/>
        </a:p>
      </dgm:t>
    </dgm:pt>
    <dgm:pt modelId="{A541CEB1-193E-4B11-AED2-BC9449991216}" type="pres">
      <dgm:prSet presAssocID="{90A29FB0-0B09-489E-ADED-092889DCDA38}" presName="level2hierChild" presStyleCnt="0"/>
      <dgm:spPr/>
    </dgm:pt>
    <dgm:pt modelId="{4A333B1D-7CF6-4CCD-9174-77DB221864F3}" type="pres">
      <dgm:prSet presAssocID="{33E53F39-D994-4F38-B71B-3CD5456F52AF}" presName="conn2-1" presStyleLbl="parChTrans1D2" presStyleIdx="0" presStyleCnt="2"/>
      <dgm:spPr/>
      <dgm:t>
        <a:bodyPr/>
        <a:lstStyle/>
        <a:p>
          <a:endParaRPr lang="pt-BR"/>
        </a:p>
      </dgm:t>
    </dgm:pt>
    <dgm:pt modelId="{BAEA5C35-D006-4DF1-AC07-85CE7B394C5C}" type="pres">
      <dgm:prSet presAssocID="{33E53F39-D994-4F38-B71B-3CD5456F52AF}" presName="connTx" presStyleLbl="parChTrans1D2" presStyleIdx="0" presStyleCnt="2"/>
      <dgm:spPr/>
      <dgm:t>
        <a:bodyPr/>
        <a:lstStyle/>
        <a:p>
          <a:endParaRPr lang="pt-BR"/>
        </a:p>
      </dgm:t>
    </dgm:pt>
    <dgm:pt modelId="{AB45525E-1562-427F-8B32-FEE25D6A6012}" type="pres">
      <dgm:prSet presAssocID="{4EF4758E-5EF9-4102-837B-F8AE807E23F0}" presName="root2" presStyleCnt="0"/>
      <dgm:spPr/>
    </dgm:pt>
    <dgm:pt modelId="{7D8D4B42-7E7D-41A1-A791-091CF9ED3E89}" type="pres">
      <dgm:prSet presAssocID="{4EF4758E-5EF9-4102-837B-F8AE807E23F0}" presName="LevelTwoTextNode" presStyleLbl="node2" presStyleIdx="0" presStyleCnt="2">
        <dgm:presLayoutVars>
          <dgm:chPref val="3"/>
        </dgm:presLayoutVars>
      </dgm:prSet>
      <dgm:spPr/>
      <dgm:t>
        <a:bodyPr/>
        <a:lstStyle/>
        <a:p>
          <a:endParaRPr lang="pt-BR"/>
        </a:p>
      </dgm:t>
    </dgm:pt>
    <dgm:pt modelId="{B1B7C8F3-EFAA-4F1C-BBE8-B04818D4C203}" type="pres">
      <dgm:prSet presAssocID="{4EF4758E-5EF9-4102-837B-F8AE807E23F0}" presName="level3hierChild" presStyleCnt="0"/>
      <dgm:spPr/>
    </dgm:pt>
    <dgm:pt modelId="{70536C53-C36F-4ADC-97A1-7B9E63BE55F4}" type="pres">
      <dgm:prSet presAssocID="{A8973E16-9163-4D6A-97C5-4CBABFB230A0}" presName="conn2-1" presStyleLbl="parChTrans1D3" presStyleIdx="0" presStyleCnt="4"/>
      <dgm:spPr/>
      <dgm:t>
        <a:bodyPr/>
        <a:lstStyle/>
        <a:p>
          <a:endParaRPr lang="pt-BR"/>
        </a:p>
      </dgm:t>
    </dgm:pt>
    <dgm:pt modelId="{0BC1FC77-61C6-48D8-AF40-92807BB03B24}" type="pres">
      <dgm:prSet presAssocID="{A8973E16-9163-4D6A-97C5-4CBABFB230A0}" presName="connTx" presStyleLbl="parChTrans1D3" presStyleIdx="0" presStyleCnt="4"/>
      <dgm:spPr/>
      <dgm:t>
        <a:bodyPr/>
        <a:lstStyle/>
        <a:p>
          <a:endParaRPr lang="pt-BR"/>
        </a:p>
      </dgm:t>
    </dgm:pt>
    <dgm:pt modelId="{93F8638A-1145-47CB-891A-BC3D219C87EF}" type="pres">
      <dgm:prSet presAssocID="{9BB955EE-30ED-41DA-ABBA-ECC21286C3B4}" presName="root2" presStyleCnt="0"/>
      <dgm:spPr/>
    </dgm:pt>
    <dgm:pt modelId="{33AB3E0E-ABC5-47A1-8739-B58E34192210}" type="pres">
      <dgm:prSet presAssocID="{9BB955EE-30ED-41DA-ABBA-ECC21286C3B4}" presName="LevelTwoTextNode" presStyleLbl="node3" presStyleIdx="0" presStyleCnt="4">
        <dgm:presLayoutVars>
          <dgm:chPref val="3"/>
        </dgm:presLayoutVars>
      </dgm:prSet>
      <dgm:spPr/>
      <dgm:t>
        <a:bodyPr/>
        <a:lstStyle/>
        <a:p>
          <a:endParaRPr lang="pt-BR"/>
        </a:p>
      </dgm:t>
    </dgm:pt>
    <dgm:pt modelId="{F210E3D8-DE85-4B5A-B362-C1436B98B35C}" type="pres">
      <dgm:prSet presAssocID="{9BB955EE-30ED-41DA-ABBA-ECC21286C3B4}" presName="level3hierChild" presStyleCnt="0"/>
      <dgm:spPr/>
    </dgm:pt>
    <dgm:pt modelId="{3B2075BB-D9B2-449B-856E-19DF9FD6B7D9}" type="pres">
      <dgm:prSet presAssocID="{A380FE5D-0F5D-42FE-9959-07D8598C3BC2}" presName="conn2-1" presStyleLbl="parChTrans1D3" presStyleIdx="1" presStyleCnt="4"/>
      <dgm:spPr/>
      <dgm:t>
        <a:bodyPr/>
        <a:lstStyle/>
        <a:p>
          <a:endParaRPr lang="pt-BR"/>
        </a:p>
      </dgm:t>
    </dgm:pt>
    <dgm:pt modelId="{583CC5D7-3634-46FF-88DC-18BCF36E5C00}" type="pres">
      <dgm:prSet presAssocID="{A380FE5D-0F5D-42FE-9959-07D8598C3BC2}" presName="connTx" presStyleLbl="parChTrans1D3" presStyleIdx="1" presStyleCnt="4"/>
      <dgm:spPr/>
      <dgm:t>
        <a:bodyPr/>
        <a:lstStyle/>
        <a:p>
          <a:endParaRPr lang="pt-BR"/>
        </a:p>
      </dgm:t>
    </dgm:pt>
    <dgm:pt modelId="{414C60C4-F777-4A4E-988F-166D06EDA36E}" type="pres">
      <dgm:prSet presAssocID="{267E4603-CA85-4347-8BAE-61886D304439}" presName="root2" presStyleCnt="0"/>
      <dgm:spPr/>
    </dgm:pt>
    <dgm:pt modelId="{8C9F0118-773F-48FD-A504-E0993CB229C2}" type="pres">
      <dgm:prSet presAssocID="{267E4603-CA85-4347-8BAE-61886D304439}" presName="LevelTwoTextNode" presStyleLbl="node3" presStyleIdx="1" presStyleCnt="4">
        <dgm:presLayoutVars>
          <dgm:chPref val="3"/>
        </dgm:presLayoutVars>
      </dgm:prSet>
      <dgm:spPr/>
      <dgm:t>
        <a:bodyPr/>
        <a:lstStyle/>
        <a:p>
          <a:endParaRPr lang="pt-BR"/>
        </a:p>
      </dgm:t>
    </dgm:pt>
    <dgm:pt modelId="{A8E68E7D-C65C-4680-AA20-B0B50E606A07}" type="pres">
      <dgm:prSet presAssocID="{267E4603-CA85-4347-8BAE-61886D304439}" presName="level3hierChild" presStyleCnt="0"/>
      <dgm:spPr/>
    </dgm:pt>
    <dgm:pt modelId="{05A94A67-50F3-4193-AF7A-03745E0A0AEE}" type="pres">
      <dgm:prSet presAssocID="{95D200B9-E207-4CBB-9F35-2D16F48B7868}" presName="conn2-1" presStyleLbl="parChTrans1D3" presStyleIdx="2" presStyleCnt="4"/>
      <dgm:spPr/>
      <dgm:t>
        <a:bodyPr/>
        <a:lstStyle/>
        <a:p>
          <a:endParaRPr lang="pt-BR"/>
        </a:p>
      </dgm:t>
    </dgm:pt>
    <dgm:pt modelId="{634079B3-EA94-48F3-B829-E559DD05CB96}" type="pres">
      <dgm:prSet presAssocID="{95D200B9-E207-4CBB-9F35-2D16F48B7868}" presName="connTx" presStyleLbl="parChTrans1D3" presStyleIdx="2" presStyleCnt="4"/>
      <dgm:spPr/>
      <dgm:t>
        <a:bodyPr/>
        <a:lstStyle/>
        <a:p>
          <a:endParaRPr lang="pt-BR"/>
        </a:p>
      </dgm:t>
    </dgm:pt>
    <dgm:pt modelId="{2844BF91-3904-43D5-9C86-4FEF861EA0A0}" type="pres">
      <dgm:prSet presAssocID="{546BE5D4-19CD-4572-9933-824B220D01EF}" presName="root2" presStyleCnt="0"/>
      <dgm:spPr/>
    </dgm:pt>
    <dgm:pt modelId="{D499A39E-FC46-47C7-95F4-6956A26D9BB9}" type="pres">
      <dgm:prSet presAssocID="{546BE5D4-19CD-4572-9933-824B220D01EF}" presName="LevelTwoTextNode" presStyleLbl="node3" presStyleIdx="2" presStyleCnt="4">
        <dgm:presLayoutVars>
          <dgm:chPref val="3"/>
        </dgm:presLayoutVars>
      </dgm:prSet>
      <dgm:spPr/>
      <dgm:t>
        <a:bodyPr/>
        <a:lstStyle/>
        <a:p>
          <a:endParaRPr lang="pt-BR"/>
        </a:p>
      </dgm:t>
    </dgm:pt>
    <dgm:pt modelId="{E062F9FB-F820-4E1B-B580-FE362B9B603F}" type="pres">
      <dgm:prSet presAssocID="{546BE5D4-19CD-4572-9933-824B220D01EF}" presName="level3hierChild" presStyleCnt="0"/>
      <dgm:spPr/>
    </dgm:pt>
    <dgm:pt modelId="{370C9DF2-18E6-4965-8EA6-176E40DE53AD}" type="pres">
      <dgm:prSet presAssocID="{AD9839C0-E4B2-442C-B0E4-3289C50F6008}" presName="conn2-1" presStyleLbl="parChTrans1D2" presStyleIdx="1" presStyleCnt="2"/>
      <dgm:spPr/>
      <dgm:t>
        <a:bodyPr/>
        <a:lstStyle/>
        <a:p>
          <a:endParaRPr lang="pt-BR"/>
        </a:p>
      </dgm:t>
    </dgm:pt>
    <dgm:pt modelId="{B8571E2A-2592-41C5-8376-593E19D10C45}" type="pres">
      <dgm:prSet presAssocID="{AD9839C0-E4B2-442C-B0E4-3289C50F6008}" presName="connTx" presStyleLbl="parChTrans1D2" presStyleIdx="1" presStyleCnt="2"/>
      <dgm:spPr/>
      <dgm:t>
        <a:bodyPr/>
        <a:lstStyle/>
        <a:p>
          <a:endParaRPr lang="pt-BR"/>
        </a:p>
      </dgm:t>
    </dgm:pt>
    <dgm:pt modelId="{516EC097-FED3-4F5A-A4B3-4109A72EF3D4}" type="pres">
      <dgm:prSet presAssocID="{284B2A4D-2C60-4C13-A0E7-8F14E69910C0}" presName="root2" presStyleCnt="0"/>
      <dgm:spPr/>
    </dgm:pt>
    <dgm:pt modelId="{E15264A3-5C7C-4388-B0E6-A88724CDC33C}" type="pres">
      <dgm:prSet presAssocID="{284B2A4D-2C60-4C13-A0E7-8F14E69910C0}" presName="LevelTwoTextNode" presStyleLbl="node2" presStyleIdx="1" presStyleCnt="2">
        <dgm:presLayoutVars>
          <dgm:chPref val="3"/>
        </dgm:presLayoutVars>
      </dgm:prSet>
      <dgm:spPr/>
      <dgm:t>
        <a:bodyPr/>
        <a:lstStyle/>
        <a:p>
          <a:endParaRPr lang="pt-BR"/>
        </a:p>
      </dgm:t>
    </dgm:pt>
    <dgm:pt modelId="{185B496F-9EE0-443D-8150-C814153C8E46}" type="pres">
      <dgm:prSet presAssocID="{284B2A4D-2C60-4C13-A0E7-8F14E69910C0}" presName="level3hierChild" presStyleCnt="0"/>
      <dgm:spPr/>
    </dgm:pt>
    <dgm:pt modelId="{0BDFB76F-358B-4936-9A15-6FDEFD627281}" type="pres">
      <dgm:prSet presAssocID="{B6761055-2926-49AD-8F5A-0E200260EEDD}" presName="conn2-1" presStyleLbl="parChTrans1D3" presStyleIdx="3" presStyleCnt="4"/>
      <dgm:spPr/>
      <dgm:t>
        <a:bodyPr/>
        <a:lstStyle/>
        <a:p>
          <a:endParaRPr lang="pt-BR"/>
        </a:p>
      </dgm:t>
    </dgm:pt>
    <dgm:pt modelId="{030E70C9-061F-45E2-A588-21908AAE3C4D}" type="pres">
      <dgm:prSet presAssocID="{B6761055-2926-49AD-8F5A-0E200260EEDD}" presName="connTx" presStyleLbl="parChTrans1D3" presStyleIdx="3" presStyleCnt="4"/>
      <dgm:spPr/>
      <dgm:t>
        <a:bodyPr/>
        <a:lstStyle/>
        <a:p>
          <a:endParaRPr lang="pt-BR"/>
        </a:p>
      </dgm:t>
    </dgm:pt>
    <dgm:pt modelId="{A08C2891-9FDC-4E71-AD14-7BD95270EDCB}" type="pres">
      <dgm:prSet presAssocID="{B45AB1A0-BB7F-41BF-9ACC-92C424E8DD08}" presName="root2" presStyleCnt="0"/>
      <dgm:spPr/>
    </dgm:pt>
    <dgm:pt modelId="{85911D08-149C-4924-8C54-8BC5117B50D0}" type="pres">
      <dgm:prSet presAssocID="{B45AB1A0-BB7F-41BF-9ACC-92C424E8DD08}" presName="LevelTwoTextNode" presStyleLbl="node3" presStyleIdx="3" presStyleCnt="4">
        <dgm:presLayoutVars>
          <dgm:chPref val="3"/>
        </dgm:presLayoutVars>
      </dgm:prSet>
      <dgm:spPr/>
      <dgm:t>
        <a:bodyPr/>
        <a:lstStyle/>
        <a:p>
          <a:endParaRPr lang="pt-BR"/>
        </a:p>
      </dgm:t>
    </dgm:pt>
    <dgm:pt modelId="{8134ACF9-359D-41DD-A41C-0D9D79FB24AD}" type="pres">
      <dgm:prSet presAssocID="{B45AB1A0-BB7F-41BF-9ACC-92C424E8DD08}" presName="level3hierChild" presStyleCnt="0"/>
      <dgm:spPr/>
    </dgm:pt>
  </dgm:ptLst>
  <dgm:cxnLst>
    <dgm:cxn modelId="{C68F3C5F-3845-4612-A611-4AB4AF61264F}" srcId="{90A29FB0-0B09-489E-ADED-092889DCDA38}" destId="{4EF4758E-5EF9-4102-837B-F8AE807E23F0}" srcOrd="0" destOrd="0" parTransId="{33E53F39-D994-4F38-B71B-3CD5456F52AF}" sibTransId="{47260799-D595-498C-9E26-472AFF9D3C66}"/>
    <dgm:cxn modelId="{9A8FBF49-1B39-475C-BBF9-C7EF00EB0D90}" type="presOf" srcId="{A8973E16-9163-4D6A-97C5-4CBABFB230A0}" destId="{70536C53-C36F-4ADC-97A1-7B9E63BE55F4}" srcOrd="0" destOrd="0" presId="urn:microsoft.com/office/officeart/2005/8/layout/hierarchy2"/>
    <dgm:cxn modelId="{C220E508-35ED-4D75-AC2E-0D51B6D969DC}" type="presOf" srcId="{B45AB1A0-BB7F-41BF-9ACC-92C424E8DD08}" destId="{85911D08-149C-4924-8C54-8BC5117B50D0}" srcOrd="0" destOrd="0" presId="urn:microsoft.com/office/officeart/2005/8/layout/hierarchy2"/>
    <dgm:cxn modelId="{F15452FA-8E9F-4D0F-9892-BB17A68D9B86}" srcId="{344ABAC3-9FDB-4D83-A0AD-8CE75F924C2E}" destId="{90A29FB0-0B09-489E-ADED-092889DCDA38}" srcOrd="0" destOrd="0" parTransId="{DAD34BAD-5B0A-4776-8B8B-426BAB2F5A51}" sibTransId="{C30E8B8F-8790-4A0C-A1EC-F73CC16E6273}"/>
    <dgm:cxn modelId="{4EF6B968-59CA-41A6-BA24-83E734D890FE}" type="presOf" srcId="{B6761055-2926-49AD-8F5A-0E200260EEDD}" destId="{030E70C9-061F-45E2-A588-21908AAE3C4D}" srcOrd="1" destOrd="0" presId="urn:microsoft.com/office/officeart/2005/8/layout/hierarchy2"/>
    <dgm:cxn modelId="{3F0172B7-D4D5-4CC4-94EA-43EA8D589D2A}" type="presOf" srcId="{284B2A4D-2C60-4C13-A0E7-8F14E69910C0}" destId="{E15264A3-5C7C-4388-B0E6-A88724CDC33C}" srcOrd="0" destOrd="0" presId="urn:microsoft.com/office/officeart/2005/8/layout/hierarchy2"/>
    <dgm:cxn modelId="{A7D37A20-6B8E-432E-A335-559DD8B67FD5}" type="presOf" srcId="{546BE5D4-19CD-4572-9933-824B220D01EF}" destId="{D499A39E-FC46-47C7-95F4-6956A26D9BB9}" srcOrd="0" destOrd="0" presId="urn:microsoft.com/office/officeart/2005/8/layout/hierarchy2"/>
    <dgm:cxn modelId="{E5A80A92-BD71-4CDD-80A9-821BBE4C9030}" type="presOf" srcId="{95D200B9-E207-4CBB-9F35-2D16F48B7868}" destId="{634079B3-EA94-48F3-B829-E559DD05CB96}" srcOrd="1" destOrd="0" presId="urn:microsoft.com/office/officeart/2005/8/layout/hierarchy2"/>
    <dgm:cxn modelId="{3FA0C9F4-3756-4364-8539-C1F833E2427F}" type="presOf" srcId="{A380FE5D-0F5D-42FE-9959-07D8598C3BC2}" destId="{3B2075BB-D9B2-449B-856E-19DF9FD6B7D9}" srcOrd="0" destOrd="0" presId="urn:microsoft.com/office/officeart/2005/8/layout/hierarchy2"/>
    <dgm:cxn modelId="{91C75DC0-0ED3-4B5D-A2FC-270861B57FB6}" type="presOf" srcId="{9BB955EE-30ED-41DA-ABBA-ECC21286C3B4}" destId="{33AB3E0E-ABC5-47A1-8739-B58E34192210}" srcOrd="0" destOrd="0" presId="urn:microsoft.com/office/officeart/2005/8/layout/hierarchy2"/>
    <dgm:cxn modelId="{F2B38D76-46B3-4ECF-A00E-7A84E6564D93}" type="presOf" srcId="{267E4603-CA85-4347-8BAE-61886D304439}" destId="{8C9F0118-773F-48FD-A504-E0993CB229C2}" srcOrd="0" destOrd="0" presId="urn:microsoft.com/office/officeart/2005/8/layout/hierarchy2"/>
    <dgm:cxn modelId="{C76EBB0A-BF1E-4E29-A500-232F385ACC7C}" srcId="{4EF4758E-5EF9-4102-837B-F8AE807E23F0}" destId="{267E4603-CA85-4347-8BAE-61886D304439}" srcOrd="1" destOrd="0" parTransId="{A380FE5D-0F5D-42FE-9959-07D8598C3BC2}" sibTransId="{64CA8D0C-40CA-4829-B186-973A146E4C0C}"/>
    <dgm:cxn modelId="{F189728A-FE41-433F-8257-65CD18E35F61}" srcId="{4EF4758E-5EF9-4102-837B-F8AE807E23F0}" destId="{546BE5D4-19CD-4572-9933-824B220D01EF}" srcOrd="2" destOrd="0" parTransId="{95D200B9-E207-4CBB-9F35-2D16F48B7868}" sibTransId="{58BBC612-766F-46F0-8BFB-2EB9847067B5}"/>
    <dgm:cxn modelId="{56ECA4E7-A7B8-41F6-B8A6-4CFBFB224271}" type="presOf" srcId="{95D200B9-E207-4CBB-9F35-2D16F48B7868}" destId="{05A94A67-50F3-4193-AF7A-03745E0A0AEE}" srcOrd="0" destOrd="0" presId="urn:microsoft.com/office/officeart/2005/8/layout/hierarchy2"/>
    <dgm:cxn modelId="{D5216D68-F493-4D1F-854D-97C83D7D457E}" type="presOf" srcId="{B6761055-2926-49AD-8F5A-0E200260EEDD}" destId="{0BDFB76F-358B-4936-9A15-6FDEFD627281}" srcOrd="0" destOrd="0" presId="urn:microsoft.com/office/officeart/2005/8/layout/hierarchy2"/>
    <dgm:cxn modelId="{1B7B1A08-9174-4F06-819C-00F6399AEC25}" type="presOf" srcId="{344ABAC3-9FDB-4D83-A0AD-8CE75F924C2E}" destId="{85253B30-989B-4171-A0E0-E7904995131F}" srcOrd="0" destOrd="0" presId="urn:microsoft.com/office/officeart/2005/8/layout/hierarchy2"/>
    <dgm:cxn modelId="{630B8599-B762-4727-B9FE-CB2D53A76824}" type="presOf" srcId="{AD9839C0-E4B2-442C-B0E4-3289C50F6008}" destId="{B8571E2A-2592-41C5-8376-593E19D10C45}" srcOrd="1" destOrd="0" presId="urn:microsoft.com/office/officeart/2005/8/layout/hierarchy2"/>
    <dgm:cxn modelId="{77D34862-0822-4063-A748-F24DEA5C3F49}" type="presOf" srcId="{90A29FB0-0B09-489E-ADED-092889DCDA38}" destId="{0B47C3B7-87D0-4A41-AFF7-EA2BB08E619A}" srcOrd="0" destOrd="0" presId="urn:microsoft.com/office/officeart/2005/8/layout/hierarchy2"/>
    <dgm:cxn modelId="{5AE4B6ED-3794-4188-AB1B-12A94DA0A3BE}" type="presOf" srcId="{A380FE5D-0F5D-42FE-9959-07D8598C3BC2}" destId="{583CC5D7-3634-46FF-88DC-18BCF36E5C00}" srcOrd="1" destOrd="0" presId="urn:microsoft.com/office/officeart/2005/8/layout/hierarchy2"/>
    <dgm:cxn modelId="{C375A59A-E817-4937-8422-2D4368C71961}" type="presOf" srcId="{33E53F39-D994-4F38-B71B-3CD5456F52AF}" destId="{BAEA5C35-D006-4DF1-AC07-85CE7B394C5C}" srcOrd="1" destOrd="0" presId="urn:microsoft.com/office/officeart/2005/8/layout/hierarchy2"/>
    <dgm:cxn modelId="{3012DC08-9874-4AA9-96F3-8D9566EF558F}" srcId="{4EF4758E-5EF9-4102-837B-F8AE807E23F0}" destId="{9BB955EE-30ED-41DA-ABBA-ECC21286C3B4}" srcOrd="0" destOrd="0" parTransId="{A8973E16-9163-4D6A-97C5-4CBABFB230A0}" sibTransId="{B1906ACF-9461-45AF-9738-45BF028A12D7}"/>
    <dgm:cxn modelId="{FC820246-105B-4DB9-9ABC-03438F249712}" type="presOf" srcId="{A8973E16-9163-4D6A-97C5-4CBABFB230A0}" destId="{0BC1FC77-61C6-48D8-AF40-92807BB03B24}" srcOrd="1" destOrd="0" presId="urn:microsoft.com/office/officeart/2005/8/layout/hierarchy2"/>
    <dgm:cxn modelId="{290FB45F-B0B5-484B-A0FB-F5573EBB7135}" srcId="{284B2A4D-2C60-4C13-A0E7-8F14E69910C0}" destId="{B45AB1A0-BB7F-41BF-9ACC-92C424E8DD08}" srcOrd="0" destOrd="0" parTransId="{B6761055-2926-49AD-8F5A-0E200260EEDD}" sibTransId="{88A383E8-B18C-4289-9E69-CEDC65E54A35}"/>
    <dgm:cxn modelId="{8D7E9A4F-6E6C-4DC6-8761-7D9881E23D2E}" srcId="{90A29FB0-0B09-489E-ADED-092889DCDA38}" destId="{284B2A4D-2C60-4C13-A0E7-8F14E69910C0}" srcOrd="1" destOrd="0" parTransId="{AD9839C0-E4B2-442C-B0E4-3289C50F6008}" sibTransId="{2D011246-7DB8-43A8-AF68-C97412383DAE}"/>
    <dgm:cxn modelId="{CCC69FA2-EAC4-4ECA-9682-9309B7FABAE0}" type="presOf" srcId="{33E53F39-D994-4F38-B71B-3CD5456F52AF}" destId="{4A333B1D-7CF6-4CCD-9174-77DB221864F3}" srcOrd="0" destOrd="0" presId="urn:microsoft.com/office/officeart/2005/8/layout/hierarchy2"/>
    <dgm:cxn modelId="{B98F8C7E-A2C1-4F32-B27E-13BE56AAAD4A}" type="presOf" srcId="{AD9839C0-E4B2-442C-B0E4-3289C50F6008}" destId="{370C9DF2-18E6-4965-8EA6-176E40DE53AD}" srcOrd="0" destOrd="0" presId="urn:microsoft.com/office/officeart/2005/8/layout/hierarchy2"/>
    <dgm:cxn modelId="{4981EB94-93D4-456E-ADEF-805B4799AE7D}" type="presOf" srcId="{4EF4758E-5EF9-4102-837B-F8AE807E23F0}" destId="{7D8D4B42-7E7D-41A1-A791-091CF9ED3E89}" srcOrd="0" destOrd="0" presId="urn:microsoft.com/office/officeart/2005/8/layout/hierarchy2"/>
    <dgm:cxn modelId="{DC28D2C3-7B1E-4A59-A2AC-B5BDE5B56841}" type="presParOf" srcId="{85253B30-989B-4171-A0E0-E7904995131F}" destId="{28755BD4-03B1-44E8-A292-B51D55CB77CC}" srcOrd="0" destOrd="0" presId="urn:microsoft.com/office/officeart/2005/8/layout/hierarchy2"/>
    <dgm:cxn modelId="{294DE9E6-70C0-4505-BE1F-1C6EAA78C457}" type="presParOf" srcId="{28755BD4-03B1-44E8-A292-B51D55CB77CC}" destId="{0B47C3B7-87D0-4A41-AFF7-EA2BB08E619A}" srcOrd="0" destOrd="0" presId="urn:microsoft.com/office/officeart/2005/8/layout/hierarchy2"/>
    <dgm:cxn modelId="{89FC7B6E-7A0E-4E29-A19D-07F29DDC53F1}" type="presParOf" srcId="{28755BD4-03B1-44E8-A292-B51D55CB77CC}" destId="{A541CEB1-193E-4B11-AED2-BC9449991216}" srcOrd="1" destOrd="0" presId="urn:microsoft.com/office/officeart/2005/8/layout/hierarchy2"/>
    <dgm:cxn modelId="{4706F032-8508-4E88-936B-A0BFA4D66343}" type="presParOf" srcId="{A541CEB1-193E-4B11-AED2-BC9449991216}" destId="{4A333B1D-7CF6-4CCD-9174-77DB221864F3}" srcOrd="0" destOrd="0" presId="urn:microsoft.com/office/officeart/2005/8/layout/hierarchy2"/>
    <dgm:cxn modelId="{C0CC184F-4A2E-4B3F-BFF3-5D1CDBD942A5}" type="presParOf" srcId="{4A333B1D-7CF6-4CCD-9174-77DB221864F3}" destId="{BAEA5C35-D006-4DF1-AC07-85CE7B394C5C}" srcOrd="0" destOrd="0" presId="urn:microsoft.com/office/officeart/2005/8/layout/hierarchy2"/>
    <dgm:cxn modelId="{742E03CD-E30F-4C16-9B3D-468BAC3F5456}" type="presParOf" srcId="{A541CEB1-193E-4B11-AED2-BC9449991216}" destId="{AB45525E-1562-427F-8B32-FEE25D6A6012}" srcOrd="1" destOrd="0" presId="urn:microsoft.com/office/officeart/2005/8/layout/hierarchy2"/>
    <dgm:cxn modelId="{956C4F79-F12A-4E81-8069-38BDB08EA0F3}" type="presParOf" srcId="{AB45525E-1562-427F-8B32-FEE25D6A6012}" destId="{7D8D4B42-7E7D-41A1-A791-091CF9ED3E89}" srcOrd="0" destOrd="0" presId="urn:microsoft.com/office/officeart/2005/8/layout/hierarchy2"/>
    <dgm:cxn modelId="{9DF8CC60-856C-497C-8C70-2CAD1A7A0AC1}" type="presParOf" srcId="{AB45525E-1562-427F-8B32-FEE25D6A6012}" destId="{B1B7C8F3-EFAA-4F1C-BBE8-B04818D4C203}" srcOrd="1" destOrd="0" presId="urn:microsoft.com/office/officeart/2005/8/layout/hierarchy2"/>
    <dgm:cxn modelId="{0194BE91-85F8-42B6-A62B-68CAF6A1284A}" type="presParOf" srcId="{B1B7C8F3-EFAA-4F1C-BBE8-B04818D4C203}" destId="{70536C53-C36F-4ADC-97A1-7B9E63BE55F4}" srcOrd="0" destOrd="0" presId="urn:microsoft.com/office/officeart/2005/8/layout/hierarchy2"/>
    <dgm:cxn modelId="{7BD1EB4F-766D-49E4-B102-8B340150F645}" type="presParOf" srcId="{70536C53-C36F-4ADC-97A1-7B9E63BE55F4}" destId="{0BC1FC77-61C6-48D8-AF40-92807BB03B24}" srcOrd="0" destOrd="0" presId="urn:microsoft.com/office/officeart/2005/8/layout/hierarchy2"/>
    <dgm:cxn modelId="{BBAB6244-9870-430B-830D-833F42DC7A59}" type="presParOf" srcId="{B1B7C8F3-EFAA-4F1C-BBE8-B04818D4C203}" destId="{93F8638A-1145-47CB-891A-BC3D219C87EF}" srcOrd="1" destOrd="0" presId="urn:microsoft.com/office/officeart/2005/8/layout/hierarchy2"/>
    <dgm:cxn modelId="{EAADEA7A-BF28-41EB-AFFD-0FCDE8CA7016}" type="presParOf" srcId="{93F8638A-1145-47CB-891A-BC3D219C87EF}" destId="{33AB3E0E-ABC5-47A1-8739-B58E34192210}" srcOrd="0" destOrd="0" presId="urn:microsoft.com/office/officeart/2005/8/layout/hierarchy2"/>
    <dgm:cxn modelId="{3FB91315-45D8-4F39-AF67-5F2F0786069A}" type="presParOf" srcId="{93F8638A-1145-47CB-891A-BC3D219C87EF}" destId="{F210E3D8-DE85-4B5A-B362-C1436B98B35C}" srcOrd="1" destOrd="0" presId="urn:microsoft.com/office/officeart/2005/8/layout/hierarchy2"/>
    <dgm:cxn modelId="{2BDD8A35-FC0E-46D7-9A9B-33CF7857ECD1}" type="presParOf" srcId="{B1B7C8F3-EFAA-4F1C-BBE8-B04818D4C203}" destId="{3B2075BB-D9B2-449B-856E-19DF9FD6B7D9}" srcOrd="2" destOrd="0" presId="urn:microsoft.com/office/officeart/2005/8/layout/hierarchy2"/>
    <dgm:cxn modelId="{90858C87-B84F-4FCD-AFA5-3271933478DB}" type="presParOf" srcId="{3B2075BB-D9B2-449B-856E-19DF9FD6B7D9}" destId="{583CC5D7-3634-46FF-88DC-18BCF36E5C00}" srcOrd="0" destOrd="0" presId="urn:microsoft.com/office/officeart/2005/8/layout/hierarchy2"/>
    <dgm:cxn modelId="{BB91B91E-10F4-4648-8DB5-CC61E1BD078A}" type="presParOf" srcId="{B1B7C8F3-EFAA-4F1C-BBE8-B04818D4C203}" destId="{414C60C4-F777-4A4E-988F-166D06EDA36E}" srcOrd="3" destOrd="0" presId="urn:microsoft.com/office/officeart/2005/8/layout/hierarchy2"/>
    <dgm:cxn modelId="{48289A6E-FD14-4BF2-9951-8140A3C2A3AC}" type="presParOf" srcId="{414C60C4-F777-4A4E-988F-166D06EDA36E}" destId="{8C9F0118-773F-48FD-A504-E0993CB229C2}" srcOrd="0" destOrd="0" presId="urn:microsoft.com/office/officeart/2005/8/layout/hierarchy2"/>
    <dgm:cxn modelId="{B8B36939-E951-4D6A-BB5B-640899E3DA70}" type="presParOf" srcId="{414C60C4-F777-4A4E-988F-166D06EDA36E}" destId="{A8E68E7D-C65C-4680-AA20-B0B50E606A07}" srcOrd="1" destOrd="0" presId="urn:microsoft.com/office/officeart/2005/8/layout/hierarchy2"/>
    <dgm:cxn modelId="{338E6454-3BF4-4C16-A2F8-E32F003AD211}" type="presParOf" srcId="{B1B7C8F3-EFAA-4F1C-BBE8-B04818D4C203}" destId="{05A94A67-50F3-4193-AF7A-03745E0A0AEE}" srcOrd="4" destOrd="0" presId="urn:microsoft.com/office/officeart/2005/8/layout/hierarchy2"/>
    <dgm:cxn modelId="{2FDFFADE-E7A1-41A7-88EB-D13C74E7B704}" type="presParOf" srcId="{05A94A67-50F3-4193-AF7A-03745E0A0AEE}" destId="{634079B3-EA94-48F3-B829-E559DD05CB96}" srcOrd="0" destOrd="0" presId="urn:microsoft.com/office/officeart/2005/8/layout/hierarchy2"/>
    <dgm:cxn modelId="{B8616EB2-3583-4404-BBC2-A3DFE82448FE}" type="presParOf" srcId="{B1B7C8F3-EFAA-4F1C-BBE8-B04818D4C203}" destId="{2844BF91-3904-43D5-9C86-4FEF861EA0A0}" srcOrd="5" destOrd="0" presId="urn:microsoft.com/office/officeart/2005/8/layout/hierarchy2"/>
    <dgm:cxn modelId="{4A9A4F96-6750-43E3-AF09-D875757BBD4F}" type="presParOf" srcId="{2844BF91-3904-43D5-9C86-4FEF861EA0A0}" destId="{D499A39E-FC46-47C7-95F4-6956A26D9BB9}" srcOrd="0" destOrd="0" presId="urn:microsoft.com/office/officeart/2005/8/layout/hierarchy2"/>
    <dgm:cxn modelId="{C54F459A-5B9C-4A4F-900A-A7A9E809C36E}" type="presParOf" srcId="{2844BF91-3904-43D5-9C86-4FEF861EA0A0}" destId="{E062F9FB-F820-4E1B-B580-FE362B9B603F}" srcOrd="1" destOrd="0" presId="urn:microsoft.com/office/officeart/2005/8/layout/hierarchy2"/>
    <dgm:cxn modelId="{70FE9DFD-F5A7-4CFB-B642-73107B568951}" type="presParOf" srcId="{A541CEB1-193E-4B11-AED2-BC9449991216}" destId="{370C9DF2-18E6-4965-8EA6-176E40DE53AD}" srcOrd="2" destOrd="0" presId="urn:microsoft.com/office/officeart/2005/8/layout/hierarchy2"/>
    <dgm:cxn modelId="{ECDC280E-21DF-4183-A594-4D746A9F3527}" type="presParOf" srcId="{370C9DF2-18E6-4965-8EA6-176E40DE53AD}" destId="{B8571E2A-2592-41C5-8376-593E19D10C45}" srcOrd="0" destOrd="0" presId="urn:microsoft.com/office/officeart/2005/8/layout/hierarchy2"/>
    <dgm:cxn modelId="{BBC079BF-828E-48BF-BBB3-7AE75905F32D}" type="presParOf" srcId="{A541CEB1-193E-4B11-AED2-BC9449991216}" destId="{516EC097-FED3-4F5A-A4B3-4109A72EF3D4}" srcOrd="3" destOrd="0" presId="urn:microsoft.com/office/officeart/2005/8/layout/hierarchy2"/>
    <dgm:cxn modelId="{01BF5586-4414-4F40-BFE8-28ABE04EA466}" type="presParOf" srcId="{516EC097-FED3-4F5A-A4B3-4109A72EF3D4}" destId="{E15264A3-5C7C-4388-B0E6-A88724CDC33C}" srcOrd="0" destOrd="0" presId="urn:microsoft.com/office/officeart/2005/8/layout/hierarchy2"/>
    <dgm:cxn modelId="{3554E20C-5E3F-4B5A-B106-7BAEC9B6E714}" type="presParOf" srcId="{516EC097-FED3-4F5A-A4B3-4109A72EF3D4}" destId="{185B496F-9EE0-443D-8150-C814153C8E46}" srcOrd="1" destOrd="0" presId="urn:microsoft.com/office/officeart/2005/8/layout/hierarchy2"/>
    <dgm:cxn modelId="{6355AA4E-7454-441A-8B4F-46EB2A367B63}" type="presParOf" srcId="{185B496F-9EE0-443D-8150-C814153C8E46}" destId="{0BDFB76F-358B-4936-9A15-6FDEFD627281}" srcOrd="0" destOrd="0" presId="urn:microsoft.com/office/officeart/2005/8/layout/hierarchy2"/>
    <dgm:cxn modelId="{F83792BD-1609-4B04-83A2-B6238CFE0BFD}" type="presParOf" srcId="{0BDFB76F-358B-4936-9A15-6FDEFD627281}" destId="{030E70C9-061F-45E2-A588-21908AAE3C4D}" srcOrd="0" destOrd="0" presId="urn:microsoft.com/office/officeart/2005/8/layout/hierarchy2"/>
    <dgm:cxn modelId="{924C202E-E994-4EFF-BA8D-096B44E33722}" type="presParOf" srcId="{185B496F-9EE0-443D-8150-C814153C8E46}" destId="{A08C2891-9FDC-4E71-AD14-7BD95270EDCB}" srcOrd="1" destOrd="0" presId="urn:microsoft.com/office/officeart/2005/8/layout/hierarchy2"/>
    <dgm:cxn modelId="{7A6EC1F3-160B-4E8C-B434-618E431DB2E2}" type="presParOf" srcId="{A08C2891-9FDC-4E71-AD14-7BD95270EDCB}" destId="{85911D08-149C-4924-8C54-8BC5117B50D0}" srcOrd="0" destOrd="0" presId="urn:microsoft.com/office/officeart/2005/8/layout/hierarchy2"/>
    <dgm:cxn modelId="{23EDB8FF-5503-457D-A8D9-2550757CCEC5}" type="presParOf" srcId="{A08C2891-9FDC-4E71-AD14-7BD95270EDCB}" destId="{8134ACF9-359D-41DD-A41C-0D9D79FB24AD}"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9C9242A1-4217-442C-A973-076DE2CA6067}" type="doc">
      <dgm:prSet loTypeId="urn:microsoft.com/office/officeart/2009/3/layout/HorizontalOrganizationChart" loCatId="hierarchy" qsTypeId="urn:microsoft.com/office/officeart/2005/8/quickstyle/3d1" qsCatId="3D" csTypeId="urn:microsoft.com/office/officeart/2005/8/colors/colorful4" csCatId="colorful" phldr="1"/>
      <dgm:spPr/>
      <dgm:t>
        <a:bodyPr/>
        <a:lstStyle/>
        <a:p>
          <a:endParaRPr lang="pt-BR"/>
        </a:p>
      </dgm:t>
    </dgm:pt>
    <dgm:pt modelId="{FC95A177-5399-4814-8411-79195E847D30}">
      <dgm:prSet phldrT="[Texto]" custT="1"/>
      <dgm:spPr/>
      <dgm:t>
        <a:bodyPr/>
        <a:lstStyle/>
        <a:p>
          <a:pPr algn="just"/>
          <a:r>
            <a:rPr lang="pt-BR" sz="1600" dirty="0" smtClean="0">
              <a:solidFill>
                <a:schemeClr val="tx1"/>
              </a:solidFill>
              <a:latin typeface="Arial" panose="020B0604020202020204" pitchFamily="34" charset="0"/>
              <a:cs typeface="Arial" panose="020B0604020202020204" pitchFamily="34" charset="0"/>
            </a:rPr>
            <a:t>O SISPRENATAL Web é um sistema que permite cadastrar a gestante, monitorar e avaliar a atenção ao pré-natal e ao puerpério prestadas pelos serviços de saúde a cada gestante e recém-nascido. </a:t>
          </a:r>
          <a:endParaRPr lang="pt-BR" sz="1600" dirty="0">
            <a:solidFill>
              <a:schemeClr val="tx1"/>
            </a:solidFill>
            <a:latin typeface="Arial" panose="020B0604020202020204" pitchFamily="34" charset="0"/>
            <a:cs typeface="Arial" panose="020B0604020202020204" pitchFamily="34" charset="0"/>
          </a:endParaRPr>
        </a:p>
      </dgm:t>
    </dgm:pt>
    <dgm:pt modelId="{1FD9D3BD-F02D-41AD-B12D-80A71517879F}" type="parTrans" cxnId="{5753A24A-7445-47B0-802C-762DDA238EA9}">
      <dgm:prSet/>
      <dgm:spPr/>
      <dgm:t>
        <a:bodyPr/>
        <a:lstStyle/>
        <a:p>
          <a:endParaRPr lang="pt-BR" sz="1600">
            <a:solidFill>
              <a:schemeClr val="tx1"/>
            </a:solidFill>
            <a:latin typeface="Arial" panose="020B0604020202020204" pitchFamily="34" charset="0"/>
            <a:cs typeface="Arial" panose="020B0604020202020204" pitchFamily="34" charset="0"/>
          </a:endParaRPr>
        </a:p>
      </dgm:t>
    </dgm:pt>
    <dgm:pt modelId="{16CAB4E9-C143-437F-91BB-C62FEED0010B}" type="sibTrans" cxnId="{5753A24A-7445-47B0-802C-762DDA238EA9}">
      <dgm:prSet/>
      <dgm:spPr/>
      <dgm:t>
        <a:bodyPr/>
        <a:lstStyle/>
        <a:p>
          <a:endParaRPr lang="pt-BR" sz="1600">
            <a:solidFill>
              <a:schemeClr val="tx1"/>
            </a:solidFill>
            <a:latin typeface="Arial" panose="020B0604020202020204" pitchFamily="34" charset="0"/>
            <a:cs typeface="Arial" panose="020B0604020202020204" pitchFamily="34" charset="0"/>
          </a:endParaRPr>
        </a:p>
      </dgm:t>
    </dgm:pt>
    <dgm:pt modelId="{4D165CDE-800A-4F69-AD5D-566D4A500797}" type="asst">
      <dgm:prSet phldrT="[Texto]" custT="1"/>
      <dgm:spPr/>
      <dgm:t>
        <a:bodyPr/>
        <a:lstStyle/>
        <a:p>
          <a:pPr algn="ctr"/>
          <a:r>
            <a:rPr lang="pt-BR" sz="1600" dirty="0" smtClean="0">
              <a:solidFill>
                <a:schemeClr val="tx1"/>
              </a:solidFill>
              <a:latin typeface="Arial" panose="020B0604020202020204" pitchFamily="34" charset="0"/>
              <a:cs typeface="Arial" panose="020B0604020202020204" pitchFamily="34" charset="0"/>
            </a:rPr>
            <a:t>Migração de informações da assistência ao pré-natal de gestantes beneficiárias do Programa Bolsa Família.</a:t>
          </a:r>
          <a:endParaRPr lang="pt-BR" sz="1600" dirty="0">
            <a:solidFill>
              <a:schemeClr val="tx1"/>
            </a:solidFill>
            <a:latin typeface="Arial" panose="020B0604020202020204" pitchFamily="34" charset="0"/>
            <a:cs typeface="Arial" panose="020B0604020202020204" pitchFamily="34" charset="0"/>
          </a:endParaRPr>
        </a:p>
      </dgm:t>
    </dgm:pt>
    <dgm:pt modelId="{59A4BB87-FD96-4417-ACAF-CFE2062047FC}" type="parTrans" cxnId="{8A0FDF6E-B795-48E6-8778-DFCA0E79FC0A}">
      <dgm:prSet/>
      <dgm:spPr/>
      <dgm:t>
        <a:bodyPr/>
        <a:lstStyle/>
        <a:p>
          <a:endParaRPr lang="pt-BR" sz="1600">
            <a:solidFill>
              <a:schemeClr val="tx1"/>
            </a:solidFill>
            <a:latin typeface="Arial" panose="020B0604020202020204" pitchFamily="34" charset="0"/>
            <a:cs typeface="Arial" panose="020B0604020202020204" pitchFamily="34" charset="0"/>
          </a:endParaRPr>
        </a:p>
      </dgm:t>
    </dgm:pt>
    <dgm:pt modelId="{1D441C1F-94CA-49C1-884B-171C05E47F01}" type="sibTrans" cxnId="{8A0FDF6E-B795-48E6-8778-DFCA0E79FC0A}">
      <dgm:prSet/>
      <dgm:spPr/>
      <dgm:t>
        <a:bodyPr/>
        <a:lstStyle/>
        <a:p>
          <a:endParaRPr lang="pt-BR" sz="1600">
            <a:solidFill>
              <a:schemeClr val="tx1"/>
            </a:solidFill>
            <a:latin typeface="Arial" panose="020B0604020202020204" pitchFamily="34" charset="0"/>
            <a:cs typeface="Arial" panose="020B0604020202020204" pitchFamily="34" charset="0"/>
          </a:endParaRPr>
        </a:p>
      </dgm:t>
    </dgm:pt>
    <dgm:pt modelId="{2FFCBCD4-0488-4E0A-8280-154442409E1C}">
      <dgm:prSet phldrT="[Texto]" custT="1"/>
      <dgm:spPr/>
      <dgm:t>
        <a:bodyPr/>
        <a:lstStyle/>
        <a:p>
          <a:r>
            <a:rPr lang="pt-BR" sz="2000" dirty="0" smtClean="0">
              <a:solidFill>
                <a:schemeClr val="tx1"/>
              </a:solidFill>
              <a:latin typeface="Arial" panose="020B0604020202020204" pitchFamily="34" charset="0"/>
              <a:cs typeface="Arial" panose="020B0604020202020204" pitchFamily="34" charset="0"/>
            </a:rPr>
            <a:t>DUM</a:t>
          </a:r>
          <a:endParaRPr lang="pt-BR" sz="2000" dirty="0">
            <a:solidFill>
              <a:schemeClr val="tx1"/>
            </a:solidFill>
            <a:latin typeface="Arial" panose="020B0604020202020204" pitchFamily="34" charset="0"/>
            <a:cs typeface="Arial" panose="020B0604020202020204" pitchFamily="34" charset="0"/>
          </a:endParaRPr>
        </a:p>
      </dgm:t>
    </dgm:pt>
    <dgm:pt modelId="{7F24EFF9-3DF2-48F6-95B1-824FB90FA26B}" type="parTrans" cxnId="{54365BB2-5009-4AF9-9621-F7DAE80873EC}">
      <dgm:prSet/>
      <dgm:spPr/>
      <dgm:t>
        <a:bodyPr/>
        <a:lstStyle/>
        <a:p>
          <a:endParaRPr lang="pt-BR" sz="1600">
            <a:solidFill>
              <a:schemeClr val="tx1"/>
            </a:solidFill>
            <a:latin typeface="Arial" panose="020B0604020202020204" pitchFamily="34" charset="0"/>
            <a:cs typeface="Arial" panose="020B0604020202020204" pitchFamily="34" charset="0"/>
          </a:endParaRPr>
        </a:p>
      </dgm:t>
    </dgm:pt>
    <dgm:pt modelId="{C764FAFB-A19B-4A79-A4DF-20E031D34F36}" type="sibTrans" cxnId="{54365BB2-5009-4AF9-9621-F7DAE80873EC}">
      <dgm:prSet/>
      <dgm:spPr/>
      <dgm:t>
        <a:bodyPr/>
        <a:lstStyle/>
        <a:p>
          <a:endParaRPr lang="pt-BR" sz="1600">
            <a:solidFill>
              <a:schemeClr val="tx1"/>
            </a:solidFill>
            <a:latin typeface="Arial" panose="020B0604020202020204" pitchFamily="34" charset="0"/>
            <a:cs typeface="Arial" panose="020B0604020202020204" pitchFamily="34" charset="0"/>
          </a:endParaRPr>
        </a:p>
      </dgm:t>
    </dgm:pt>
    <dgm:pt modelId="{E425E4D1-3862-4A94-B3DD-9EFAE403B202}">
      <dgm:prSet phldrT="[Texto]" custT="1"/>
      <dgm:spPr/>
      <dgm:t>
        <a:bodyPr/>
        <a:lstStyle/>
        <a:p>
          <a:r>
            <a:rPr lang="pt-BR" sz="2000" dirty="0" smtClean="0">
              <a:solidFill>
                <a:schemeClr val="tx1"/>
              </a:solidFill>
              <a:latin typeface="Arial" panose="020B0604020202020204" pitchFamily="34" charset="0"/>
              <a:cs typeface="Arial" panose="020B0604020202020204" pitchFamily="34" charset="0"/>
            </a:rPr>
            <a:t>Pré-natal em dia</a:t>
          </a:r>
          <a:endParaRPr lang="pt-BR" sz="2000" dirty="0">
            <a:solidFill>
              <a:schemeClr val="tx1"/>
            </a:solidFill>
            <a:latin typeface="Arial" panose="020B0604020202020204" pitchFamily="34" charset="0"/>
            <a:cs typeface="Arial" panose="020B0604020202020204" pitchFamily="34" charset="0"/>
          </a:endParaRPr>
        </a:p>
      </dgm:t>
    </dgm:pt>
    <dgm:pt modelId="{446B66E1-C390-41D2-B2E7-BD30E5950B87}" type="parTrans" cxnId="{D38A8D02-82A6-4DBE-8BDE-D1AD2D016A55}">
      <dgm:prSet/>
      <dgm:spPr/>
      <dgm:t>
        <a:bodyPr/>
        <a:lstStyle/>
        <a:p>
          <a:endParaRPr lang="pt-BR" sz="1600">
            <a:solidFill>
              <a:schemeClr val="tx1"/>
            </a:solidFill>
            <a:latin typeface="Arial" panose="020B0604020202020204" pitchFamily="34" charset="0"/>
            <a:cs typeface="Arial" panose="020B0604020202020204" pitchFamily="34" charset="0"/>
          </a:endParaRPr>
        </a:p>
      </dgm:t>
    </dgm:pt>
    <dgm:pt modelId="{A328C770-1CE0-46A3-9414-D5C2DA6BEE35}" type="sibTrans" cxnId="{D38A8D02-82A6-4DBE-8BDE-D1AD2D016A55}">
      <dgm:prSet/>
      <dgm:spPr/>
      <dgm:t>
        <a:bodyPr/>
        <a:lstStyle/>
        <a:p>
          <a:endParaRPr lang="pt-BR" sz="1600">
            <a:solidFill>
              <a:schemeClr val="tx1"/>
            </a:solidFill>
            <a:latin typeface="Arial" panose="020B0604020202020204" pitchFamily="34" charset="0"/>
            <a:cs typeface="Arial" panose="020B0604020202020204" pitchFamily="34" charset="0"/>
          </a:endParaRPr>
        </a:p>
      </dgm:t>
    </dgm:pt>
    <dgm:pt modelId="{C19FD062-98BB-4F34-A36A-F67E1F1FC465}">
      <dgm:prSet phldrT="[Texto]" custT="1"/>
      <dgm:spPr/>
      <dgm:t>
        <a:bodyPr/>
        <a:lstStyle/>
        <a:p>
          <a:r>
            <a:rPr lang="pt-BR" sz="2000" dirty="0" smtClean="0">
              <a:solidFill>
                <a:schemeClr val="tx1"/>
              </a:solidFill>
              <a:latin typeface="Arial" panose="020B0604020202020204" pitchFamily="34" charset="0"/>
              <a:cs typeface="Arial" panose="020B0604020202020204" pitchFamily="34" charset="0"/>
            </a:rPr>
            <a:t>Dados Nutricionais (não obrigatório)</a:t>
          </a:r>
          <a:endParaRPr lang="pt-BR" sz="2000" dirty="0">
            <a:solidFill>
              <a:schemeClr val="tx1"/>
            </a:solidFill>
            <a:latin typeface="Arial" panose="020B0604020202020204" pitchFamily="34" charset="0"/>
            <a:cs typeface="Arial" panose="020B0604020202020204" pitchFamily="34" charset="0"/>
          </a:endParaRPr>
        </a:p>
      </dgm:t>
    </dgm:pt>
    <dgm:pt modelId="{A9F373D2-E311-4CBC-AB49-4F2FC58E6628}" type="parTrans" cxnId="{1883F9D5-4395-41CF-AF22-0399E45BB40C}">
      <dgm:prSet/>
      <dgm:spPr/>
      <dgm:t>
        <a:bodyPr/>
        <a:lstStyle/>
        <a:p>
          <a:endParaRPr lang="pt-BR" sz="1600">
            <a:solidFill>
              <a:schemeClr val="tx1"/>
            </a:solidFill>
            <a:latin typeface="Arial" panose="020B0604020202020204" pitchFamily="34" charset="0"/>
            <a:cs typeface="Arial" panose="020B0604020202020204" pitchFamily="34" charset="0"/>
          </a:endParaRPr>
        </a:p>
      </dgm:t>
    </dgm:pt>
    <dgm:pt modelId="{23F531F0-0174-448B-A418-D23641CBA80C}" type="sibTrans" cxnId="{1883F9D5-4395-41CF-AF22-0399E45BB40C}">
      <dgm:prSet/>
      <dgm:spPr/>
      <dgm:t>
        <a:bodyPr/>
        <a:lstStyle/>
        <a:p>
          <a:endParaRPr lang="pt-BR" sz="1600">
            <a:solidFill>
              <a:schemeClr val="tx1"/>
            </a:solidFill>
            <a:latin typeface="Arial" panose="020B0604020202020204" pitchFamily="34" charset="0"/>
            <a:cs typeface="Arial" panose="020B0604020202020204" pitchFamily="34" charset="0"/>
          </a:endParaRPr>
        </a:p>
      </dgm:t>
    </dgm:pt>
    <dgm:pt modelId="{E18A36EC-12BC-497E-8268-5BC2D34E20E9}" type="pres">
      <dgm:prSet presAssocID="{9C9242A1-4217-442C-A973-076DE2CA6067}" presName="hierChild1" presStyleCnt="0">
        <dgm:presLayoutVars>
          <dgm:orgChart val="1"/>
          <dgm:chPref val="1"/>
          <dgm:dir/>
          <dgm:animOne val="branch"/>
          <dgm:animLvl val="lvl"/>
          <dgm:resizeHandles/>
        </dgm:presLayoutVars>
      </dgm:prSet>
      <dgm:spPr/>
      <dgm:t>
        <a:bodyPr/>
        <a:lstStyle/>
        <a:p>
          <a:endParaRPr lang="pt-BR"/>
        </a:p>
      </dgm:t>
    </dgm:pt>
    <dgm:pt modelId="{4472146E-83FC-4173-8ADB-576DB50E6A2C}" type="pres">
      <dgm:prSet presAssocID="{FC95A177-5399-4814-8411-79195E847D30}" presName="hierRoot1" presStyleCnt="0">
        <dgm:presLayoutVars>
          <dgm:hierBranch val="init"/>
        </dgm:presLayoutVars>
      </dgm:prSet>
      <dgm:spPr/>
    </dgm:pt>
    <dgm:pt modelId="{3FAA8988-E828-4BE6-B516-70CF296A719F}" type="pres">
      <dgm:prSet presAssocID="{FC95A177-5399-4814-8411-79195E847D30}" presName="rootComposite1" presStyleCnt="0"/>
      <dgm:spPr/>
    </dgm:pt>
    <dgm:pt modelId="{B2B776F2-D9BA-4352-A9BE-1E3A8BBCAD3A}" type="pres">
      <dgm:prSet presAssocID="{FC95A177-5399-4814-8411-79195E847D30}" presName="rootText1" presStyleLbl="node0" presStyleIdx="0" presStyleCnt="1" custScaleY="427980">
        <dgm:presLayoutVars>
          <dgm:chPref val="3"/>
        </dgm:presLayoutVars>
      </dgm:prSet>
      <dgm:spPr/>
      <dgm:t>
        <a:bodyPr/>
        <a:lstStyle/>
        <a:p>
          <a:endParaRPr lang="pt-BR"/>
        </a:p>
      </dgm:t>
    </dgm:pt>
    <dgm:pt modelId="{D561D683-36F1-4672-9BC6-8A7FEA5828B2}" type="pres">
      <dgm:prSet presAssocID="{FC95A177-5399-4814-8411-79195E847D30}" presName="rootConnector1" presStyleLbl="node1" presStyleIdx="0" presStyleCnt="0"/>
      <dgm:spPr/>
      <dgm:t>
        <a:bodyPr/>
        <a:lstStyle/>
        <a:p>
          <a:endParaRPr lang="pt-BR"/>
        </a:p>
      </dgm:t>
    </dgm:pt>
    <dgm:pt modelId="{1C6A645A-8B23-4F54-B174-99BC5C833174}" type="pres">
      <dgm:prSet presAssocID="{FC95A177-5399-4814-8411-79195E847D30}" presName="hierChild2" presStyleCnt="0"/>
      <dgm:spPr/>
    </dgm:pt>
    <dgm:pt modelId="{F9281752-A4F5-4BD9-91F5-839CDBA5934B}" type="pres">
      <dgm:prSet presAssocID="{7F24EFF9-3DF2-48F6-95B1-824FB90FA26B}" presName="Name64" presStyleLbl="parChTrans1D2" presStyleIdx="0" presStyleCnt="4"/>
      <dgm:spPr/>
      <dgm:t>
        <a:bodyPr/>
        <a:lstStyle/>
        <a:p>
          <a:endParaRPr lang="pt-BR"/>
        </a:p>
      </dgm:t>
    </dgm:pt>
    <dgm:pt modelId="{ADDFD1B7-CFD2-42B4-AC69-A5F4FC53660D}" type="pres">
      <dgm:prSet presAssocID="{2FFCBCD4-0488-4E0A-8280-154442409E1C}" presName="hierRoot2" presStyleCnt="0">
        <dgm:presLayoutVars>
          <dgm:hierBranch val="init"/>
        </dgm:presLayoutVars>
      </dgm:prSet>
      <dgm:spPr/>
    </dgm:pt>
    <dgm:pt modelId="{F30F84D9-606C-4E4A-BB95-E312BA749FD0}" type="pres">
      <dgm:prSet presAssocID="{2FFCBCD4-0488-4E0A-8280-154442409E1C}" presName="rootComposite" presStyleCnt="0"/>
      <dgm:spPr/>
    </dgm:pt>
    <dgm:pt modelId="{B283D191-63F4-4154-8EF9-991D4A5B9ED1}" type="pres">
      <dgm:prSet presAssocID="{2FFCBCD4-0488-4E0A-8280-154442409E1C}" presName="rootText" presStyleLbl="node2" presStyleIdx="0" presStyleCnt="3">
        <dgm:presLayoutVars>
          <dgm:chPref val="3"/>
        </dgm:presLayoutVars>
      </dgm:prSet>
      <dgm:spPr/>
      <dgm:t>
        <a:bodyPr/>
        <a:lstStyle/>
        <a:p>
          <a:endParaRPr lang="pt-BR"/>
        </a:p>
      </dgm:t>
    </dgm:pt>
    <dgm:pt modelId="{D86C3D5C-0CF8-4826-B33C-61941DEE4F6D}" type="pres">
      <dgm:prSet presAssocID="{2FFCBCD4-0488-4E0A-8280-154442409E1C}" presName="rootConnector" presStyleLbl="node2" presStyleIdx="0" presStyleCnt="3"/>
      <dgm:spPr/>
      <dgm:t>
        <a:bodyPr/>
        <a:lstStyle/>
        <a:p>
          <a:endParaRPr lang="pt-BR"/>
        </a:p>
      </dgm:t>
    </dgm:pt>
    <dgm:pt modelId="{8716DEB9-4DAB-4463-87A3-7F192FB309C4}" type="pres">
      <dgm:prSet presAssocID="{2FFCBCD4-0488-4E0A-8280-154442409E1C}" presName="hierChild4" presStyleCnt="0"/>
      <dgm:spPr/>
    </dgm:pt>
    <dgm:pt modelId="{586B8906-9A25-43EF-BA4C-8479669301F3}" type="pres">
      <dgm:prSet presAssocID="{2FFCBCD4-0488-4E0A-8280-154442409E1C}" presName="hierChild5" presStyleCnt="0"/>
      <dgm:spPr/>
    </dgm:pt>
    <dgm:pt modelId="{52E21B51-7E72-40D2-82B0-F28073346E09}" type="pres">
      <dgm:prSet presAssocID="{446B66E1-C390-41D2-B2E7-BD30E5950B87}" presName="Name64" presStyleLbl="parChTrans1D2" presStyleIdx="1" presStyleCnt="4"/>
      <dgm:spPr/>
      <dgm:t>
        <a:bodyPr/>
        <a:lstStyle/>
        <a:p>
          <a:endParaRPr lang="pt-BR"/>
        </a:p>
      </dgm:t>
    </dgm:pt>
    <dgm:pt modelId="{2DC63F1E-FF69-4413-999D-6AB31AE80F1A}" type="pres">
      <dgm:prSet presAssocID="{E425E4D1-3862-4A94-B3DD-9EFAE403B202}" presName="hierRoot2" presStyleCnt="0">
        <dgm:presLayoutVars>
          <dgm:hierBranch val="init"/>
        </dgm:presLayoutVars>
      </dgm:prSet>
      <dgm:spPr/>
    </dgm:pt>
    <dgm:pt modelId="{8BDD7ABD-FEE2-4D2B-97A8-7170480D7767}" type="pres">
      <dgm:prSet presAssocID="{E425E4D1-3862-4A94-B3DD-9EFAE403B202}" presName="rootComposite" presStyleCnt="0"/>
      <dgm:spPr/>
    </dgm:pt>
    <dgm:pt modelId="{2C6C4B68-918F-464B-9E7E-38545C6C0E49}" type="pres">
      <dgm:prSet presAssocID="{E425E4D1-3862-4A94-B3DD-9EFAE403B202}" presName="rootText" presStyleLbl="node2" presStyleIdx="1" presStyleCnt="3">
        <dgm:presLayoutVars>
          <dgm:chPref val="3"/>
        </dgm:presLayoutVars>
      </dgm:prSet>
      <dgm:spPr/>
      <dgm:t>
        <a:bodyPr/>
        <a:lstStyle/>
        <a:p>
          <a:endParaRPr lang="pt-BR"/>
        </a:p>
      </dgm:t>
    </dgm:pt>
    <dgm:pt modelId="{0EAD247B-0A2D-4EEF-99E1-448E9EBA9071}" type="pres">
      <dgm:prSet presAssocID="{E425E4D1-3862-4A94-B3DD-9EFAE403B202}" presName="rootConnector" presStyleLbl="node2" presStyleIdx="1" presStyleCnt="3"/>
      <dgm:spPr/>
      <dgm:t>
        <a:bodyPr/>
        <a:lstStyle/>
        <a:p>
          <a:endParaRPr lang="pt-BR"/>
        </a:p>
      </dgm:t>
    </dgm:pt>
    <dgm:pt modelId="{4C53ADBA-537A-4297-AA39-86E69D3C76E2}" type="pres">
      <dgm:prSet presAssocID="{E425E4D1-3862-4A94-B3DD-9EFAE403B202}" presName="hierChild4" presStyleCnt="0"/>
      <dgm:spPr/>
    </dgm:pt>
    <dgm:pt modelId="{251982DB-3486-4A5A-BC51-415014D68154}" type="pres">
      <dgm:prSet presAssocID="{E425E4D1-3862-4A94-B3DD-9EFAE403B202}" presName="hierChild5" presStyleCnt="0"/>
      <dgm:spPr/>
    </dgm:pt>
    <dgm:pt modelId="{55A1971A-F27A-4819-8B95-5A6CCD0FEC56}" type="pres">
      <dgm:prSet presAssocID="{A9F373D2-E311-4CBC-AB49-4F2FC58E6628}" presName="Name64" presStyleLbl="parChTrans1D2" presStyleIdx="2" presStyleCnt="4"/>
      <dgm:spPr/>
      <dgm:t>
        <a:bodyPr/>
        <a:lstStyle/>
        <a:p>
          <a:endParaRPr lang="pt-BR"/>
        </a:p>
      </dgm:t>
    </dgm:pt>
    <dgm:pt modelId="{3BE075CF-492A-4474-B421-D0C04C82BD7F}" type="pres">
      <dgm:prSet presAssocID="{C19FD062-98BB-4F34-A36A-F67E1F1FC465}" presName="hierRoot2" presStyleCnt="0">
        <dgm:presLayoutVars>
          <dgm:hierBranch val="init"/>
        </dgm:presLayoutVars>
      </dgm:prSet>
      <dgm:spPr/>
    </dgm:pt>
    <dgm:pt modelId="{709E7F42-6D27-4EFC-830F-32505FDE0B71}" type="pres">
      <dgm:prSet presAssocID="{C19FD062-98BB-4F34-A36A-F67E1F1FC465}" presName="rootComposite" presStyleCnt="0"/>
      <dgm:spPr/>
    </dgm:pt>
    <dgm:pt modelId="{4065DE67-9ADB-4E6E-B316-5CCFBE6AC452}" type="pres">
      <dgm:prSet presAssocID="{C19FD062-98BB-4F34-A36A-F67E1F1FC465}" presName="rootText" presStyleLbl="node2" presStyleIdx="2" presStyleCnt="3">
        <dgm:presLayoutVars>
          <dgm:chPref val="3"/>
        </dgm:presLayoutVars>
      </dgm:prSet>
      <dgm:spPr/>
      <dgm:t>
        <a:bodyPr/>
        <a:lstStyle/>
        <a:p>
          <a:endParaRPr lang="pt-BR"/>
        </a:p>
      </dgm:t>
    </dgm:pt>
    <dgm:pt modelId="{C18BD254-40C6-4021-B369-2CE374781BAD}" type="pres">
      <dgm:prSet presAssocID="{C19FD062-98BB-4F34-A36A-F67E1F1FC465}" presName="rootConnector" presStyleLbl="node2" presStyleIdx="2" presStyleCnt="3"/>
      <dgm:spPr/>
      <dgm:t>
        <a:bodyPr/>
        <a:lstStyle/>
        <a:p>
          <a:endParaRPr lang="pt-BR"/>
        </a:p>
      </dgm:t>
    </dgm:pt>
    <dgm:pt modelId="{EF65877C-5E8F-4F28-8CE3-0171F5C693EC}" type="pres">
      <dgm:prSet presAssocID="{C19FD062-98BB-4F34-A36A-F67E1F1FC465}" presName="hierChild4" presStyleCnt="0"/>
      <dgm:spPr/>
    </dgm:pt>
    <dgm:pt modelId="{FE063CDE-2850-4038-910B-013FB2BF86CC}" type="pres">
      <dgm:prSet presAssocID="{C19FD062-98BB-4F34-A36A-F67E1F1FC465}" presName="hierChild5" presStyleCnt="0"/>
      <dgm:spPr/>
    </dgm:pt>
    <dgm:pt modelId="{6F972048-B112-4E21-BFD0-051BAC81E6DE}" type="pres">
      <dgm:prSet presAssocID="{FC95A177-5399-4814-8411-79195E847D30}" presName="hierChild3" presStyleCnt="0"/>
      <dgm:spPr/>
    </dgm:pt>
    <dgm:pt modelId="{6FC1B399-A1CE-4987-82BB-EAA756DDC5AD}" type="pres">
      <dgm:prSet presAssocID="{59A4BB87-FD96-4417-ACAF-CFE2062047FC}" presName="Name115" presStyleLbl="parChTrans1D2" presStyleIdx="3" presStyleCnt="4"/>
      <dgm:spPr/>
      <dgm:t>
        <a:bodyPr/>
        <a:lstStyle/>
        <a:p>
          <a:endParaRPr lang="pt-BR"/>
        </a:p>
      </dgm:t>
    </dgm:pt>
    <dgm:pt modelId="{46CFDA1B-17C9-4FCF-81A3-4BC9E757E53A}" type="pres">
      <dgm:prSet presAssocID="{4D165CDE-800A-4F69-AD5D-566D4A500797}" presName="hierRoot3" presStyleCnt="0">
        <dgm:presLayoutVars>
          <dgm:hierBranch val="init"/>
        </dgm:presLayoutVars>
      </dgm:prSet>
      <dgm:spPr/>
    </dgm:pt>
    <dgm:pt modelId="{98F4EBFA-49BE-467A-899B-C0CF9E908BE1}" type="pres">
      <dgm:prSet presAssocID="{4D165CDE-800A-4F69-AD5D-566D4A500797}" presName="rootComposite3" presStyleCnt="0"/>
      <dgm:spPr/>
    </dgm:pt>
    <dgm:pt modelId="{19B73881-B27F-4977-9537-7B5ED36E47B3}" type="pres">
      <dgm:prSet presAssocID="{4D165CDE-800A-4F69-AD5D-566D4A500797}" presName="rootText3" presStyleLbl="asst1" presStyleIdx="0" presStyleCnt="1" custScaleY="262763">
        <dgm:presLayoutVars>
          <dgm:chPref val="3"/>
        </dgm:presLayoutVars>
      </dgm:prSet>
      <dgm:spPr/>
      <dgm:t>
        <a:bodyPr/>
        <a:lstStyle/>
        <a:p>
          <a:endParaRPr lang="pt-BR"/>
        </a:p>
      </dgm:t>
    </dgm:pt>
    <dgm:pt modelId="{A7D45E35-3F40-40AA-BF54-450D91C5C338}" type="pres">
      <dgm:prSet presAssocID="{4D165CDE-800A-4F69-AD5D-566D4A500797}" presName="rootConnector3" presStyleLbl="asst1" presStyleIdx="0" presStyleCnt="1"/>
      <dgm:spPr/>
      <dgm:t>
        <a:bodyPr/>
        <a:lstStyle/>
        <a:p>
          <a:endParaRPr lang="pt-BR"/>
        </a:p>
      </dgm:t>
    </dgm:pt>
    <dgm:pt modelId="{AE3805D3-CE88-49DC-83E8-12618F4A8DDE}" type="pres">
      <dgm:prSet presAssocID="{4D165CDE-800A-4F69-AD5D-566D4A500797}" presName="hierChild6" presStyleCnt="0"/>
      <dgm:spPr/>
    </dgm:pt>
    <dgm:pt modelId="{507B6E52-1075-4E2A-BE68-ECBFF948F31C}" type="pres">
      <dgm:prSet presAssocID="{4D165CDE-800A-4F69-AD5D-566D4A500797}" presName="hierChild7" presStyleCnt="0"/>
      <dgm:spPr/>
    </dgm:pt>
  </dgm:ptLst>
  <dgm:cxnLst>
    <dgm:cxn modelId="{5B8E746E-E690-464E-ABA8-14FA032D57BB}" type="presOf" srcId="{7F24EFF9-3DF2-48F6-95B1-824FB90FA26B}" destId="{F9281752-A4F5-4BD9-91F5-839CDBA5934B}" srcOrd="0" destOrd="0" presId="urn:microsoft.com/office/officeart/2009/3/layout/HorizontalOrganizationChart"/>
    <dgm:cxn modelId="{7BF4D0AD-9271-4760-BF7F-681DA428B83F}" type="presOf" srcId="{FC95A177-5399-4814-8411-79195E847D30}" destId="{B2B776F2-D9BA-4352-A9BE-1E3A8BBCAD3A}" srcOrd="0" destOrd="0" presId="urn:microsoft.com/office/officeart/2009/3/layout/HorizontalOrganizationChart"/>
    <dgm:cxn modelId="{2D5CAA32-FCFC-4629-A02B-E70779A1C5E2}" type="presOf" srcId="{9C9242A1-4217-442C-A973-076DE2CA6067}" destId="{E18A36EC-12BC-497E-8268-5BC2D34E20E9}" srcOrd="0" destOrd="0" presId="urn:microsoft.com/office/officeart/2009/3/layout/HorizontalOrganizationChart"/>
    <dgm:cxn modelId="{A1BD55A9-585B-4635-9110-90D455409BF4}" type="presOf" srcId="{E425E4D1-3862-4A94-B3DD-9EFAE403B202}" destId="{0EAD247B-0A2D-4EEF-99E1-448E9EBA9071}" srcOrd="1" destOrd="0" presId="urn:microsoft.com/office/officeart/2009/3/layout/HorizontalOrganizationChart"/>
    <dgm:cxn modelId="{2BE08E39-3409-4EBD-A7CF-4C6A1376FB36}" type="presOf" srcId="{4D165CDE-800A-4F69-AD5D-566D4A500797}" destId="{A7D45E35-3F40-40AA-BF54-450D91C5C338}" srcOrd="1" destOrd="0" presId="urn:microsoft.com/office/officeart/2009/3/layout/HorizontalOrganizationChart"/>
    <dgm:cxn modelId="{0214E0A6-EB9A-4638-8F22-7A6B67A5CA8E}" type="presOf" srcId="{FC95A177-5399-4814-8411-79195E847D30}" destId="{D561D683-36F1-4672-9BC6-8A7FEA5828B2}" srcOrd="1" destOrd="0" presId="urn:microsoft.com/office/officeart/2009/3/layout/HorizontalOrganizationChart"/>
    <dgm:cxn modelId="{E1C1EA3B-27CA-47EA-BB10-88F081551755}" type="presOf" srcId="{4D165CDE-800A-4F69-AD5D-566D4A500797}" destId="{19B73881-B27F-4977-9537-7B5ED36E47B3}" srcOrd="0" destOrd="0" presId="urn:microsoft.com/office/officeart/2009/3/layout/HorizontalOrganizationChart"/>
    <dgm:cxn modelId="{241EE817-3838-45B5-ADCE-06FB79339D75}" type="presOf" srcId="{2FFCBCD4-0488-4E0A-8280-154442409E1C}" destId="{D86C3D5C-0CF8-4826-B33C-61941DEE4F6D}" srcOrd="1" destOrd="0" presId="urn:microsoft.com/office/officeart/2009/3/layout/HorizontalOrganizationChart"/>
    <dgm:cxn modelId="{54365BB2-5009-4AF9-9621-F7DAE80873EC}" srcId="{FC95A177-5399-4814-8411-79195E847D30}" destId="{2FFCBCD4-0488-4E0A-8280-154442409E1C}" srcOrd="1" destOrd="0" parTransId="{7F24EFF9-3DF2-48F6-95B1-824FB90FA26B}" sibTransId="{C764FAFB-A19B-4A79-A4DF-20E031D34F36}"/>
    <dgm:cxn modelId="{222D59D1-9483-4824-80FD-8841B067FB6E}" type="presOf" srcId="{C19FD062-98BB-4F34-A36A-F67E1F1FC465}" destId="{4065DE67-9ADB-4E6E-B316-5CCFBE6AC452}" srcOrd="0" destOrd="0" presId="urn:microsoft.com/office/officeart/2009/3/layout/HorizontalOrganizationChart"/>
    <dgm:cxn modelId="{D3EE19D3-174A-43BD-9821-E31751C4B6D4}" type="presOf" srcId="{59A4BB87-FD96-4417-ACAF-CFE2062047FC}" destId="{6FC1B399-A1CE-4987-82BB-EAA756DDC5AD}" srcOrd="0" destOrd="0" presId="urn:microsoft.com/office/officeart/2009/3/layout/HorizontalOrganizationChart"/>
    <dgm:cxn modelId="{E48DF6EF-6643-4CBD-8233-A915FCE9B610}" type="presOf" srcId="{E425E4D1-3862-4A94-B3DD-9EFAE403B202}" destId="{2C6C4B68-918F-464B-9E7E-38545C6C0E49}" srcOrd="0" destOrd="0" presId="urn:microsoft.com/office/officeart/2009/3/layout/HorizontalOrganizationChart"/>
    <dgm:cxn modelId="{D38A8D02-82A6-4DBE-8BDE-D1AD2D016A55}" srcId="{FC95A177-5399-4814-8411-79195E847D30}" destId="{E425E4D1-3862-4A94-B3DD-9EFAE403B202}" srcOrd="2" destOrd="0" parTransId="{446B66E1-C390-41D2-B2E7-BD30E5950B87}" sibTransId="{A328C770-1CE0-46A3-9414-D5C2DA6BEE35}"/>
    <dgm:cxn modelId="{0C0AC814-581B-4853-B7A2-EF01A6B9A6ED}" type="presOf" srcId="{2FFCBCD4-0488-4E0A-8280-154442409E1C}" destId="{B283D191-63F4-4154-8EF9-991D4A5B9ED1}" srcOrd="0" destOrd="0" presId="urn:microsoft.com/office/officeart/2009/3/layout/HorizontalOrganizationChart"/>
    <dgm:cxn modelId="{27AD66C4-B19C-455B-9760-2CC43986D935}" type="presOf" srcId="{A9F373D2-E311-4CBC-AB49-4F2FC58E6628}" destId="{55A1971A-F27A-4819-8B95-5A6CCD0FEC56}" srcOrd="0" destOrd="0" presId="urn:microsoft.com/office/officeart/2009/3/layout/HorizontalOrganizationChart"/>
    <dgm:cxn modelId="{5753A24A-7445-47B0-802C-762DDA238EA9}" srcId="{9C9242A1-4217-442C-A973-076DE2CA6067}" destId="{FC95A177-5399-4814-8411-79195E847D30}" srcOrd="0" destOrd="0" parTransId="{1FD9D3BD-F02D-41AD-B12D-80A71517879F}" sibTransId="{16CAB4E9-C143-437F-91BB-C62FEED0010B}"/>
    <dgm:cxn modelId="{1CD58DFE-FC9A-4C28-A0FA-979BDFACC217}" type="presOf" srcId="{446B66E1-C390-41D2-B2E7-BD30E5950B87}" destId="{52E21B51-7E72-40D2-82B0-F28073346E09}" srcOrd="0" destOrd="0" presId="urn:microsoft.com/office/officeart/2009/3/layout/HorizontalOrganizationChart"/>
    <dgm:cxn modelId="{0A7D19A4-EF89-47BA-8BB2-0B61C559A716}" type="presOf" srcId="{C19FD062-98BB-4F34-A36A-F67E1F1FC465}" destId="{C18BD254-40C6-4021-B369-2CE374781BAD}" srcOrd="1" destOrd="0" presId="urn:microsoft.com/office/officeart/2009/3/layout/HorizontalOrganizationChart"/>
    <dgm:cxn modelId="{1883F9D5-4395-41CF-AF22-0399E45BB40C}" srcId="{FC95A177-5399-4814-8411-79195E847D30}" destId="{C19FD062-98BB-4F34-A36A-F67E1F1FC465}" srcOrd="3" destOrd="0" parTransId="{A9F373D2-E311-4CBC-AB49-4F2FC58E6628}" sibTransId="{23F531F0-0174-448B-A418-D23641CBA80C}"/>
    <dgm:cxn modelId="{8A0FDF6E-B795-48E6-8778-DFCA0E79FC0A}" srcId="{FC95A177-5399-4814-8411-79195E847D30}" destId="{4D165CDE-800A-4F69-AD5D-566D4A500797}" srcOrd="0" destOrd="0" parTransId="{59A4BB87-FD96-4417-ACAF-CFE2062047FC}" sibTransId="{1D441C1F-94CA-49C1-884B-171C05E47F01}"/>
    <dgm:cxn modelId="{42412D90-B811-40B3-AB83-6281EFBF95AA}" type="presParOf" srcId="{E18A36EC-12BC-497E-8268-5BC2D34E20E9}" destId="{4472146E-83FC-4173-8ADB-576DB50E6A2C}" srcOrd="0" destOrd="0" presId="urn:microsoft.com/office/officeart/2009/3/layout/HorizontalOrganizationChart"/>
    <dgm:cxn modelId="{2A2F2F44-B2B8-452D-8C1D-40459D87A3DA}" type="presParOf" srcId="{4472146E-83FC-4173-8ADB-576DB50E6A2C}" destId="{3FAA8988-E828-4BE6-B516-70CF296A719F}" srcOrd="0" destOrd="0" presId="urn:microsoft.com/office/officeart/2009/3/layout/HorizontalOrganizationChart"/>
    <dgm:cxn modelId="{E1021493-10B4-4678-A670-A6F40786D6EA}" type="presParOf" srcId="{3FAA8988-E828-4BE6-B516-70CF296A719F}" destId="{B2B776F2-D9BA-4352-A9BE-1E3A8BBCAD3A}" srcOrd="0" destOrd="0" presId="urn:microsoft.com/office/officeart/2009/3/layout/HorizontalOrganizationChart"/>
    <dgm:cxn modelId="{AC35ED40-066E-42F4-A975-50F75A2004FC}" type="presParOf" srcId="{3FAA8988-E828-4BE6-B516-70CF296A719F}" destId="{D561D683-36F1-4672-9BC6-8A7FEA5828B2}" srcOrd="1" destOrd="0" presId="urn:microsoft.com/office/officeart/2009/3/layout/HorizontalOrganizationChart"/>
    <dgm:cxn modelId="{2CC9941D-C163-4A0A-80EF-74EB5529E22A}" type="presParOf" srcId="{4472146E-83FC-4173-8ADB-576DB50E6A2C}" destId="{1C6A645A-8B23-4F54-B174-99BC5C833174}" srcOrd="1" destOrd="0" presId="urn:microsoft.com/office/officeart/2009/3/layout/HorizontalOrganizationChart"/>
    <dgm:cxn modelId="{1A9CA6A4-3E6E-451C-91C5-8EE822C9FFAB}" type="presParOf" srcId="{1C6A645A-8B23-4F54-B174-99BC5C833174}" destId="{F9281752-A4F5-4BD9-91F5-839CDBA5934B}" srcOrd="0" destOrd="0" presId="urn:microsoft.com/office/officeart/2009/3/layout/HorizontalOrganizationChart"/>
    <dgm:cxn modelId="{61720629-8574-4443-97AD-8349F99D1B28}" type="presParOf" srcId="{1C6A645A-8B23-4F54-B174-99BC5C833174}" destId="{ADDFD1B7-CFD2-42B4-AC69-A5F4FC53660D}" srcOrd="1" destOrd="0" presId="urn:microsoft.com/office/officeart/2009/3/layout/HorizontalOrganizationChart"/>
    <dgm:cxn modelId="{3219989F-4CB1-4946-8BAA-CCE6512933EC}" type="presParOf" srcId="{ADDFD1B7-CFD2-42B4-AC69-A5F4FC53660D}" destId="{F30F84D9-606C-4E4A-BB95-E312BA749FD0}" srcOrd="0" destOrd="0" presId="urn:microsoft.com/office/officeart/2009/3/layout/HorizontalOrganizationChart"/>
    <dgm:cxn modelId="{13693EF1-0CA1-402D-8210-EA37A280465C}" type="presParOf" srcId="{F30F84D9-606C-4E4A-BB95-E312BA749FD0}" destId="{B283D191-63F4-4154-8EF9-991D4A5B9ED1}" srcOrd="0" destOrd="0" presId="urn:microsoft.com/office/officeart/2009/3/layout/HorizontalOrganizationChart"/>
    <dgm:cxn modelId="{0DA6F26F-5DA0-457A-B62D-20E4B82C6C55}" type="presParOf" srcId="{F30F84D9-606C-4E4A-BB95-E312BA749FD0}" destId="{D86C3D5C-0CF8-4826-B33C-61941DEE4F6D}" srcOrd="1" destOrd="0" presId="urn:microsoft.com/office/officeart/2009/3/layout/HorizontalOrganizationChart"/>
    <dgm:cxn modelId="{75CBFDDA-BBA0-481E-9A60-A27900AFB7C5}" type="presParOf" srcId="{ADDFD1B7-CFD2-42B4-AC69-A5F4FC53660D}" destId="{8716DEB9-4DAB-4463-87A3-7F192FB309C4}" srcOrd="1" destOrd="0" presId="urn:microsoft.com/office/officeart/2009/3/layout/HorizontalOrganizationChart"/>
    <dgm:cxn modelId="{A0B3E81B-8AF0-4F91-A345-455C818C8075}" type="presParOf" srcId="{ADDFD1B7-CFD2-42B4-AC69-A5F4FC53660D}" destId="{586B8906-9A25-43EF-BA4C-8479669301F3}" srcOrd="2" destOrd="0" presId="urn:microsoft.com/office/officeart/2009/3/layout/HorizontalOrganizationChart"/>
    <dgm:cxn modelId="{DADE022A-F996-4FA6-81BC-D54C6BA1864A}" type="presParOf" srcId="{1C6A645A-8B23-4F54-B174-99BC5C833174}" destId="{52E21B51-7E72-40D2-82B0-F28073346E09}" srcOrd="2" destOrd="0" presId="urn:microsoft.com/office/officeart/2009/3/layout/HorizontalOrganizationChart"/>
    <dgm:cxn modelId="{24ACA610-76DB-4DF5-8DEC-2F0AECE6EC2C}" type="presParOf" srcId="{1C6A645A-8B23-4F54-B174-99BC5C833174}" destId="{2DC63F1E-FF69-4413-999D-6AB31AE80F1A}" srcOrd="3" destOrd="0" presId="urn:microsoft.com/office/officeart/2009/3/layout/HorizontalOrganizationChart"/>
    <dgm:cxn modelId="{C93F168C-C1C8-4079-9CD8-B075839A1F67}" type="presParOf" srcId="{2DC63F1E-FF69-4413-999D-6AB31AE80F1A}" destId="{8BDD7ABD-FEE2-4D2B-97A8-7170480D7767}" srcOrd="0" destOrd="0" presId="urn:microsoft.com/office/officeart/2009/3/layout/HorizontalOrganizationChart"/>
    <dgm:cxn modelId="{020C2B3F-0B18-40A4-9C30-78F41ED96A24}" type="presParOf" srcId="{8BDD7ABD-FEE2-4D2B-97A8-7170480D7767}" destId="{2C6C4B68-918F-464B-9E7E-38545C6C0E49}" srcOrd="0" destOrd="0" presId="urn:microsoft.com/office/officeart/2009/3/layout/HorizontalOrganizationChart"/>
    <dgm:cxn modelId="{D4F0CFD2-934B-4F48-B70B-012AAD83BA25}" type="presParOf" srcId="{8BDD7ABD-FEE2-4D2B-97A8-7170480D7767}" destId="{0EAD247B-0A2D-4EEF-99E1-448E9EBA9071}" srcOrd="1" destOrd="0" presId="urn:microsoft.com/office/officeart/2009/3/layout/HorizontalOrganizationChart"/>
    <dgm:cxn modelId="{4813DE2D-1266-44AE-B11B-DED50AA74184}" type="presParOf" srcId="{2DC63F1E-FF69-4413-999D-6AB31AE80F1A}" destId="{4C53ADBA-537A-4297-AA39-86E69D3C76E2}" srcOrd="1" destOrd="0" presId="urn:microsoft.com/office/officeart/2009/3/layout/HorizontalOrganizationChart"/>
    <dgm:cxn modelId="{E8D8C9D3-DCA4-4AAC-BE99-B73988F5B701}" type="presParOf" srcId="{2DC63F1E-FF69-4413-999D-6AB31AE80F1A}" destId="{251982DB-3486-4A5A-BC51-415014D68154}" srcOrd="2" destOrd="0" presId="urn:microsoft.com/office/officeart/2009/3/layout/HorizontalOrganizationChart"/>
    <dgm:cxn modelId="{C1EBB9B4-F9D7-4AF8-93C8-7E67EFA8F2C0}" type="presParOf" srcId="{1C6A645A-8B23-4F54-B174-99BC5C833174}" destId="{55A1971A-F27A-4819-8B95-5A6CCD0FEC56}" srcOrd="4" destOrd="0" presId="urn:microsoft.com/office/officeart/2009/3/layout/HorizontalOrganizationChart"/>
    <dgm:cxn modelId="{0327AAA0-28FB-4C20-BB89-39902E25D0B5}" type="presParOf" srcId="{1C6A645A-8B23-4F54-B174-99BC5C833174}" destId="{3BE075CF-492A-4474-B421-D0C04C82BD7F}" srcOrd="5" destOrd="0" presId="urn:microsoft.com/office/officeart/2009/3/layout/HorizontalOrganizationChart"/>
    <dgm:cxn modelId="{0FF633B1-4506-427E-B15E-8F728AE90480}" type="presParOf" srcId="{3BE075CF-492A-4474-B421-D0C04C82BD7F}" destId="{709E7F42-6D27-4EFC-830F-32505FDE0B71}" srcOrd="0" destOrd="0" presId="urn:microsoft.com/office/officeart/2009/3/layout/HorizontalOrganizationChart"/>
    <dgm:cxn modelId="{6480DED0-99A1-4A45-A068-24B1AD332B00}" type="presParOf" srcId="{709E7F42-6D27-4EFC-830F-32505FDE0B71}" destId="{4065DE67-9ADB-4E6E-B316-5CCFBE6AC452}" srcOrd="0" destOrd="0" presId="urn:microsoft.com/office/officeart/2009/3/layout/HorizontalOrganizationChart"/>
    <dgm:cxn modelId="{6ED3D90E-4379-4577-A461-0484AEB1E29B}" type="presParOf" srcId="{709E7F42-6D27-4EFC-830F-32505FDE0B71}" destId="{C18BD254-40C6-4021-B369-2CE374781BAD}" srcOrd="1" destOrd="0" presId="urn:microsoft.com/office/officeart/2009/3/layout/HorizontalOrganizationChart"/>
    <dgm:cxn modelId="{380245A3-CCA9-4BCA-BC63-1FE265099791}" type="presParOf" srcId="{3BE075CF-492A-4474-B421-D0C04C82BD7F}" destId="{EF65877C-5E8F-4F28-8CE3-0171F5C693EC}" srcOrd="1" destOrd="0" presId="urn:microsoft.com/office/officeart/2009/3/layout/HorizontalOrganizationChart"/>
    <dgm:cxn modelId="{0D9993B5-2166-49E3-BEA2-CE2A28F187B1}" type="presParOf" srcId="{3BE075CF-492A-4474-B421-D0C04C82BD7F}" destId="{FE063CDE-2850-4038-910B-013FB2BF86CC}" srcOrd="2" destOrd="0" presId="urn:microsoft.com/office/officeart/2009/3/layout/HorizontalOrganizationChart"/>
    <dgm:cxn modelId="{48803B25-8DFD-43A8-BE3B-09EF0F12B658}" type="presParOf" srcId="{4472146E-83FC-4173-8ADB-576DB50E6A2C}" destId="{6F972048-B112-4E21-BFD0-051BAC81E6DE}" srcOrd="2" destOrd="0" presId="urn:microsoft.com/office/officeart/2009/3/layout/HorizontalOrganizationChart"/>
    <dgm:cxn modelId="{F83537AC-9BDD-47C5-8F3D-C1935A2BFEBD}" type="presParOf" srcId="{6F972048-B112-4E21-BFD0-051BAC81E6DE}" destId="{6FC1B399-A1CE-4987-82BB-EAA756DDC5AD}" srcOrd="0" destOrd="0" presId="urn:microsoft.com/office/officeart/2009/3/layout/HorizontalOrganizationChart"/>
    <dgm:cxn modelId="{1B5F0204-573F-43F8-97C9-E29A6C547FF1}" type="presParOf" srcId="{6F972048-B112-4E21-BFD0-051BAC81E6DE}" destId="{46CFDA1B-17C9-4FCF-81A3-4BC9E757E53A}" srcOrd="1" destOrd="0" presId="urn:microsoft.com/office/officeart/2009/3/layout/HorizontalOrganizationChart"/>
    <dgm:cxn modelId="{A8460124-809C-48C7-AB30-6D525465D584}" type="presParOf" srcId="{46CFDA1B-17C9-4FCF-81A3-4BC9E757E53A}" destId="{98F4EBFA-49BE-467A-899B-C0CF9E908BE1}" srcOrd="0" destOrd="0" presId="urn:microsoft.com/office/officeart/2009/3/layout/HorizontalOrganizationChart"/>
    <dgm:cxn modelId="{7508C502-CA21-45B7-BCA0-43D53F55A56B}" type="presParOf" srcId="{98F4EBFA-49BE-467A-899B-C0CF9E908BE1}" destId="{19B73881-B27F-4977-9537-7B5ED36E47B3}" srcOrd="0" destOrd="0" presId="urn:microsoft.com/office/officeart/2009/3/layout/HorizontalOrganizationChart"/>
    <dgm:cxn modelId="{ABB5ABE3-022B-46C0-A9E2-63875EEACAB9}" type="presParOf" srcId="{98F4EBFA-49BE-467A-899B-C0CF9E908BE1}" destId="{A7D45E35-3F40-40AA-BF54-450D91C5C338}" srcOrd="1" destOrd="0" presId="urn:microsoft.com/office/officeart/2009/3/layout/HorizontalOrganizationChart"/>
    <dgm:cxn modelId="{87F6095C-5E6F-498D-A6CB-743C6314C3DC}" type="presParOf" srcId="{46CFDA1B-17C9-4FCF-81A3-4BC9E757E53A}" destId="{AE3805D3-CE88-49DC-83E8-12618F4A8DDE}" srcOrd="1" destOrd="0" presId="urn:microsoft.com/office/officeart/2009/3/layout/HorizontalOrganizationChart"/>
    <dgm:cxn modelId="{2DE01FA2-4BAD-463C-A686-991B49D797C1}" type="presParOf" srcId="{46CFDA1B-17C9-4FCF-81A3-4BC9E757E53A}" destId="{507B6E52-1075-4E2A-BE68-ECBFF948F31C}" srcOrd="2" destOrd="0" presId="urn:microsoft.com/office/officeart/2009/3/layout/Horizontal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944FBAD-AEC0-4145-A7A8-DFBE9531F5AE}" type="doc">
      <dgm:prSet loTypeId="urn:microsoft.com/office/officeart/2005/8/layout/venn3" loCatId="relationship" qsTypeId="urn:microsoft.com/office/officeart/2005/8/quickstyle/3d1" qsCatId="3D" csTypeId="urn:microsoft.com/office/officeart/2005/8/colors/colorful3" csCatId="colorful" phldr="1"/>
      <dgm:spPr/>
    </dgm:pt>
    <dgm:pt modelId="{739433D2-FDCB-43AF-A69E-64BE37673665}">
      <dgm:prSet phldrT="[Texto]"/>
      <dgm:spPr/>
      <dgm:t>
        <a:bodyPr/>
        <a:lstStyle/>
        <a:p>
          <a:r>
            <a:rPr lang="pt-BR" b="1" dirty="0" smtClean="0">
              <a:latin typeface="Arial" panose="020B0604020202020204" pitchFamily="34" charset="0"/>
              <a:cs typeface="Arial" panose="020B0604020202020204" pitchFamily="34" charset="0"/>
            </a:rPr>
            <a:t>Programa Bolsa Família na Saúde</a:t>
          </a:r>
        </a:p>
        <a:p>
          <a:r>
            <a:rPr lang="pt-BR" b="1" dirty="0" smtClean="0">
              <a:latin typeface="Arial" panose="020B0604020202020204" pitchFamily="34" charset="0"/>
              <a:cs typeface="Arial" panose="020B0604020202020204" pitchFamily="34" charset="0"/>
            </a:rPr>
            <a:t>28,3</a:t>
          </a:r>
          <a:r>
            <a:rPr lang="pt-BR" dirty="0" smtClean="0">
              <a:latin typeface="Arial" panose="020B0604020202020204" pitchFamily="34" charset="0"/>
              <a:cs typeface="Arial" panose="020B0604020202020204" pitchFamily="34" charset="0"/>
            </a:rPr>
            <a:t> milhões de indivíduos</a:t>
          </a:r>
          <a:endParaRPr lang="pt-BR" dirty="0">
            <a:latin typeface="Arial" panose="020B0604020202020204" pitchFamily="34" charset="0"/>
            <a:cs typeface="Arial" panose="020B0604020202020204" pitchFamily="34" charset="0"/>
          </a:endParaRPr>
        </a:p>
      </dgm:t>
    </dgm:pt>
    <dgm:pt modelId="{95A71F0D-9CD3-41E2-94ED-21F50B802F9F}" type="parTrans" cxnId="{A7704B50-CA4E-47FE-8AD1-0458E1C86AE3}">
      <dgm:prSet/>
      <dgm:spPr/>
      <dgm:t>
        <a:bodyPr/>
        <a:lstStyle/>
        <a:p>
          <a:endParaRPr lang="pt-BR">
            <a:latin typeface="Arial" panose="020B0604020202020204" pitchFamily="34" charset="0"/>
            <a:cs typeface="Arial" panose="020B0604020202020204" pitchFamily="34" charset="0"/>
          </a:endParaRPr>
        </a:p>
      </dgm:t>
    </dgm:pt>
    <dgm:pt modelId="{09FB1FFF-AF83-4EBC-8B92-63C41B432488}" type="sibTrans" cxnId="{A7704B50-CA4E-47FE-8AD1-0458E1C86AE3}">
      <dgm:prSet/>
      <dgm:spPr/>
      <dgm:t>
        <a:bodyPr/>
        <a:lstStyle/>
        <a:p>
          <a:endParaRPr lang="pt-BR">
            <a:latin typeface="Arial" panose="020B0604020202020204" pitchFamily="34" charset="0"/>
            <a:cs typeface="Arial" panose="020B0604020202020204" pitchFamily="34" charset="0"/>
          </a:endParaRPr>
        </a:p>
      </dgm:t>
    </dgm:pt>
    <dgm:pt modelId="{2EDB7260-B124-406F-8C32-E2E48E1CCF78}">
      <dgm:prSet phldrT="[Texto]"/>
      <dgm:spPr/>
      <dgm:t>
        <a:bodyPr/>
        <a:lstStyle/>
        <a:p>
          <a:r>
            <a:rPr lang="pt-BR" b="1" dirty="0" smtClean="0">
              <a:latin typeface="Arial" panose="020B0604020202020204" pitchFamily="34" charset="0"/>
              <a:cs typeface="Arial" panose="020B0604020202020204" pitchFamily="34" charset="0"/>
            </a:rPr>
            <a:t>Programa Bolsa Família</a:t>
          </a:r>
          <a:r>
            <a:rPr lang="pt-BR" dirty="0" smtClean="0">
              <a:latin typeface="Arial" panose="020B0604020202020204" pitchFamily="34" charset="0"/>
              <a:cs typeface="Arial" panose="020B0604020202020204" pitchFamily="34" charset="0"/>
            </a:rPr>
            <a:t> </a:t>
          </a:r>
        </a:p>
        <a:p>
          <a:r>
            <a:rPr lang="pt-BR" b="1" dirty="0" smtClean="0">
              <a:latin typeface="Arial" panose="020B0604020202020204" pitchFamily="34" charset="0"/>
              <a:cs typeface="Arial" panose="020B0604020202020204" pitchFamily="34" charset="0"/>
            </a:rPr>
            <a:t>14,1</a:t>
          </a:r>
          <a:r>
            <a:rPr lang="pt-BR" dirty="0" smtClean="0">
              <a:latin typeface="Arial" panose="020B0604020202020204" pitchFamily="34" charset="0"/>
              <a:cs typeface="Arial" panose="020B0604020202020204" pitchFamily="34" charset="0"/>
            </a:rPr>
            <a:t> milhões de famílias</a:t>
          </a:r>
        </a:p>
        <a:p>
          <a:r>
            <a:rPr lang="pt-BR" b="1" dirty="0" smtClean="0">
              <a:latin typeface="Arial" panose="020B0604020202020204" pitchFamily="34" charset="0"/>
              <a:cs typeface="Arial" panose="020B0604020202020204" pitchFamily="34" charset="0"/>
            </a:rPr>
            <a:t>43,6</a:t>
          </a:r>
          <a:r>
            <a:rPr lang="pt-BR" dirty="0" smtClean="0">
              <a:latin typeface="Arial" panose="020B0604020202020204" pitchFamily="34" charset="0"/>
              <a:cs typeface="Arial" panose="020B0604020202020204" pitchFamily="34" charset="0"/>
            </a:rPr>
            <a:t> milhões de indivíduos</a:t>
          </a:r>
          <a:endParaRPr lang="pt-BR" dirty="0">
            <a:latin typeface="Arial" panose="020B0604020202020204" pitchFamily="34" charset="0"/>
            <a:cs typeface="Arial" panose="020B0604020202020204" pitchFamily="34" charset="0"/>
          </a:endParaRPr>
        </a:p>
      </dgm:t>
    </dgm:pt>
    <dgm:pt modelId="{F03A5837-228A-47A8-973F-B0CAFDDA012C}" type="parTrans" cxnId="{81E0DC57-8B26-48B0-9870-AFEDCCF3F0C6}">
      <dgm:prSet/>
      <dgm:spPr/>
      <dgm:t>
        <a:bodyPr/>
        <a:lstStyle/>
        <a:p>
          <a:endParaRPr lang="pt-BR">
            <a:latin typeface="Arial" panose="020B0604020202020204" pitchFamily="34" charset="0"/>
            <a:cs typeface="Arial" panose="020B0604020202020204" pitchFamily="34" charset="0"/>
          </a:endParaRPr>
        </a:p>
      </dgm:t>
    </dgm:pt>
    <dgm:pt modelId="{A9570646-1AC6-43FB-9CD7-91DBEC0FF197}" type="sibTrans" cxnId="{81E0DC57-8B26-48B0-9870-AFEDCCF3F0C6}">
      <dgm:prSet/>
      <dgm:spPr/>
      <dgm:t>
        <a:bodyPr/>
        <a:lstStyle/>
        <a:p>
          <a:endParaRPr lang="pt-BR">
            <a:latin typeface="Arial" panose="020B0604020202020204" pitchFamily="34" charset="0"/>
            <a:cs typeface="Arial" panose="020B0604020202020204" pitchFamily="34" charset="0"/>
          </a:endParaRPr>
        </a:p>
      </dgm:t>
    </dgm:pt>
    <dgm:pt modelId="{2CB44E3F-54EA-4ADF-B6F7-72F4FEB15E0B}">
      <dgm:prSet phldrT="[Texto]"/>
      <dgm:spPr/>
      <dgm:t>
        <a:bodyPr/>
        <a:lstStyle/>
        <a:p>
          <a:r>
            <a:rPr lang="pt-BR" b="1" dirty="0" smtClean="0">
              <a:latin typeface="Arial" panose="020B0604020202020204" pitchFamily="34" charset="0"/>
              <a:cs typeface="Arial" panose="020B0604020202020204" pitchFamily="34" charset="0"/>
            </a:rPr>
            <a:t>Cadastro Único</a:t>
          </a:r>
        </a:p>
        <a:p>
          <a:r>
            <a:rPr lang="pt-BR" b="1" dirty="0" smtClean="0">
              <a:latin typeface="Arial" panose="020B0604020202020204" pitchFamily="34" charset="0"/>
              <a:cs typeface="Arial" panose="020B0604020202020204" pitchFamily="34" charset="0"/>
            </a:rPr>
            <a:t>27,7</a:t>
          </a:r>
          <a:r>
            <a:rPr lang="pt-BR" dirty="0" smtClean="0">
              <a:latin typeface="Arial" panose="020B0604020202020204" pitchFamily="34" charset="0"/>
              <a:cs typeface="Arial" panose="020B0604020202020204" pitchFamily="34" charset="0"/>
            </a:rPr>
            <a:t> milhões de famílias</a:t>
          </a:r>
        </a:p>
        <a:p>
          <a:r>
            <a:rPr lang="pt-BR" b="1" dirty="0" smtClean="0">
              <a:latin typeface="Arial" panose="020B0604020202020204" pitchFamily="34" charset="0"/>
              <a:cs typeface="Arial" panose="020B0604020202020204" pitchFamily="34" charset="0"/>
            </a:rPr>
            <a:t>76,1</a:t>
          </a:r>
          <a:r>
            <a:rPr lang="pt-BR" dirty="0" smtClean="0">
              <a:latin typeface="Arial" panose="020B0604020202020204" pitchFamily="34" charset="0"/>
              <a:cs typeface="Arial" panose="020B0604020202020204" pitchFamily="34" charset="0"/>
            </a:rPr>
            <a:t> milhões de pessoas</a:t>
          </a:r>
        </a:p>
      </dgm:t>
    </dgm:pt>
    <dgm:pt modelId="{83BE1AAE-0821-4AC8-AF55-322D3A935F4D}" type="parTrans" cxnId="{FF7B50F8-9AEA-4758-BFB3-BBA165E37C62}">
      <dgm:prSet/>
      <dgm:spPr/>
      <dgm:t>
        <a:bodyPr/>
        <a:lstStyle/>
        <a:p>
          <a:endParaRPr lang="pt-BR">
            <a:latin typeface="Arial" panose="020B0604020202020204" pitchFamily="34" charset="0"/>
            <a:cs typeface="Arial" panose="020B0604020202020204" pitchFamily="34" charset="0"/>
          </a:endParaRPr>
        </a:p>
      </dgm:t>
    </dgm:pt>
    <dgm:pt modelId="{71871A62-6B58-4AA2-BBAD-9687168A6DF2}" type="sibTrans" cxnId="{FF7B50F8-9AEA-4758-BFB3-BBA165E37C62}">
      <dgm:prSet/>
      <dgm:spPr/>
      <dgm:t>
        <a:bodyPr/>
        <a:lstStyle/>
        <a:p>
          <a:endParaRPr lang="pt-BR">
            <a:latin typeface="Arial" panose="020B0604020202020204" pitchFamily="34" charset="0"/>
            <a:cs typeface="Arial" panose="020B0604020202020204" pitchFamily="34" charset="0"/>
          </a:endParaRPr>
        </a:p>
      </dgm:t>
    </dgm:pt>
    <dgm:pt modelId="{7DEB15FF-788A-4FFF-9FF5-BBEFBF86DA69}" type="pres">
      <dgm:prSet presAssocID="{6944FBAD-AEC0-4145-A7A8-DFBE9531F5AE}" presName="Name0" presStyleCnt="0">
        <dgm:presLayoutVars>
          <dgm:dir/>
          <dgm:resizeHandles val="exact"/>
        </dgm:presLayoutVars>
      </dgm:prSet>
      <dgm:spPr/>
    </dgm:pt>
    <dgm:pt modelId="{021722EF-57D0-434E-9BA4-4D8E35A4C669}" type="pres">
      <dgm:prSet presAssocID="{2CB44E3F-54EA-4ADF-B6F7-72F4FEB15E0B}" presName="Name5" presStyleLbl="vennNode1" presStyleIdx="0" presStyleCnt="3">
        <dgm:presLayoutVars>
          <dgm:bulletEnabled val="1"/>
        </dgm:presLayoutVars>
      </dgm:prSet>
      <dgm:spPr/>
      <dgm:t>
        <a:bodyPr/>
        <a:lstStyle/>
        <a:p>
          <a:endParaRPr lang="pt-BR"/>
        </a:p>
      </dgm:t>
    </dgm:pt>
    <dgm:pt modelId="{A3543A55-E15B-446D-B7E8-2479CF9CEC64}" type="pres">
      <dgm:prSet presAssocID="{71871A62-6B58-4AA2-BBAD-9687168A6DF2}" presName="space" presStyleCnt="0"/>
      <dgm:spPr/>
    </dgm:pt>
    <dgm:pt modelId="{C3042E88-B05C-4A91-A977-D7C96A521722}" type="pres">
      <dgm:prSet presAssocID="{2EDB7260-B124-406F-8C32-E2E48E1CCF78}" presName="Name5" presStyleLbl="vennNode1" presStyleIdx="1" presStyleCnt="3">
        <dgm:presLayoutVars>
          <dgm:bulletEnabled val="1"/>
        </dgm:presLayoutVars>
      </dgm:prSet>
      <dgm:spPr/>
      <dgm:t>
        <a:bodyPr/>
        <a:lstStyle/>
        <a:p>
          <a:endParaRPr lang="pt-BR"/>
        </a:p>
      </dgm:t>
    </dgm:pt>
    <dgm:pt modelId="{8472A7AF-CD02-4B65-98AE-236D4DB83C7B}" type="pres">
      <dgm:prSet presAssocID="{A9570646-1AC6-43FB-9CD7-91DBEC0FF197}" presName="space" presStyleCnt="0"/>
      <dgm:spPr/>
    </dgm:pt>
    <dgm:pt modelId="{FFD83729-1BE2-4339-BB03-514A7C340988}" type="pres">
      <dgm:prSet presAssocID="{739433D2-FDCB-43AF-A69E-64BE37673665}" presName="Name5" presStyleLbl="vennNode1" presStyleIdx="2" presStyleCnt="3">
        <dgm:presLayoutVars>
          <dgm:bulletEnabled val="1"/>
        </dgm:presLayoutVars>
      </dgm:prSet>
      <dgm:spPr/>
      <dgm:t>
        <a:bodyPr/>
        <a:lstStyle/>
        <a:p>
          <a:endParaRPr lang="pt-BR"/>
        </a:p>
      </dgm:t>
    </dgm:pt>
  </dgm:ptLst>
  <dgm:cxnLst>
    <dgm:cxn modelId="{81E0DC57-8B26-48B0-9870-AFEDCCF3F0C6}" srcId="{6944FBAD-AEC0-4145-A7A8-DFBE9531F5AE}" destId="{2EDB7260-B124-406F-8C32-E2E48E1CCF78}" srcOrd="1" destOrd="0" parTransId="{F03A5837-228A-47A8-973F-B0CAFDDA012C}" sibTransId="{A9570646-1AC6-43FB-9CD7-91DBEC0FF197}"/>
    <dgm:cxn modelId="{9B6D335B-B79A-4DF5-9AD7-74E6FD328C61}" type="presOf" srcId="{6944FBAD-AEC0-4145-A7A8-DFBE9531F5AE}" destId="{7DEB15FF-788A-4FFF-9FF5-BBEFBF86DA69}" srcOrd="0" destOrd="0" presId="urn:microsoft.com/office/officeart/2005/8/layout/venn3"/>
    <dgm:cxn modelId="{6FBCA520-FFAC-457B-B517-FE68196C1602}" type="presOf" srcId="{2CB44E3F-54EA-4ADF-B6F7-72F4FEB15E0B}" destId="{021722EF-57D0-434E-9BA4-4D8E35A4C669}" srcOrd="0" destOrd="0" presId="urn:microsoft.com/office/officeart/2005/8/layout/venn3"/>
    <dgm:cxn modelId="{2196C3E6-A6AB-4856-B398-6461A73CFD24}" type="presOf" srcId="{2EDB7260-B124-406F-8C32-E2E48E1CCF78}" destId="{C3042E88-B05C-4A91-A977-D7C96A521722}" srcOrd="0" destOrd="0" presId="urn:microsoft.com/office/officeart/2005/8/layout/venn3"/>
    <dgm:cxn modelId="{A7704B50-CA4E-47FE-8AD1-0458E1C86AE3}" srcId="{6944FBAD-AEC0-4145-A7A8-DFBE9531F5AE}" destId="{739433D2-FDCB-43AF-A69E-64BE37673665}" srcOrd="2" destOrd="0" parTransId="{95A71F0D-9CD3-41E2-94ED-21F50B802F9F}" sibTransId="{09FB1FFF-AF83-4EBC-8B92-63C41B432488}"/>
    <dgm:cxn modelId="{FF7B50F8-9AEA-4758-BFB3-BBA165E37C62}" srcId="{6944FBAD-AEC0-4145-A7A8-DFBE9531F5AE}" destId="{2CB44E3F-54EA-4ADF-B6F7-72F4FEB15E0B}" srcOrd="0" destOrd="0" parTransId="{83BE1AAE-0821-4AC8-AF55-322D3A935F4D}" sibTransId="{71871A62-6B58-4AA2-BBAD-9687168A6DF2}"/>
    <dgm:cxn modelId="{60C24851-3EF0-4FBD-AB91-2985FA7E7067}" type="presOf" srcId="{739433D2-FDCB-43AF-A69E-64BE37673665}" destId="{FFD83729-1BE2-4339-BB03-514A7C340988}" srcOrd="0" destOrd="0" presId="urn:microsoft.com/office/officeart/2005/8/layout/venn3"/>
    <dgm:cxn modelId="{9A3CB827-4A90-45A5-A324-31D0521A9E43}" type="presParOf" srcId="{7DEB15FF-788A-4FFF-9FF5-BBEFBF86DA69}" destId="{021722EF-57D0-434E-9BA4-4D8E35A4C669}" srcOrd="0" destOrd="0" presId="urn:microsoft.com/office/officeart/2005/8/layout/venn3"/>
    <dgm:cxn modelId="{931F9D21-AC0C-459B-89CD-AE774271AC0E}" type="presParOf" srcId="{7DEB15FF-788A-4FFF-9FF5-BBEFBF86DA69}" destId="{A3543A55-E15B-446D-B7E8-2479CF9CEC64}" srcOrd="1" destOrd="0" presId="urn:microsoft.com/office/officeart/2005/8/layout/venn3"/>
    <dgm:cxn modelId="{BB17FB8B-2EAF-401E-9F8E-3E5A06E61AB3}" type="presParOf" srcId="{7DEB15FF-788A-4FFF-9FF5-BBEFBF86DA69}" destId="{C3042E88-B05C-4A91-A977-D7C96A521722}" srcOrd="2" destOrd="0" presId="urn:microsoft.com/office/officeart/2005/8/layout/venn3"/>
    <dgm:cxn modelId="{98E4748C-2A26-41FE-88DD-06351A99222D}" type="presParOf" srcId="{7DEB15FF-788A-4FFF-9FF5-BBEFBF86DA69}" destId="{8472A7AF-CD02-4B65-98AE-236D4DB83C7B}" srcOrd="3" destOrd="0" presId="urn:microsoft.com/office/officeart/2005/8/layout/venn3"/>
    <dgm:cxn modelId="{EE309B1E-6BA2-43BB-BCD1-860CFF551026}" type="presParOf" srcId="{7DEB15FF-788A-4FFF-9FF5-BBEFBF86DA69}" destId="{FFD83729-1BE2-4339-BB03-514A7C340988}" srcOrd="4" destOrd="0" presId="urn:microsoft.com/office/officeart/2005/8/layout/venn3"/>
  </dgm:cxnLst>
  <dgm:bg/>
  <dgm:whole>
    <a:effectLst/>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C0BE158-0DDA-48B4-BF1E-1E6B7D1658D8}" type="doc">
      <dgm:prSet loTypeId="urn:microsoft.com/office/officeart/2008/layout/HorizontalMultiLevelHierarchy" loCatId="hierarchy" qsTypeId="urn:microsoft.com/office/officeart/2005/8/quickstyle/3d4" qsCatId="3D" csTypeId="urn:microsoft.com/office/officeart/2005/8/colors/colorful4" csCatId="colorful" phldr="1"/>
      <dgm:spPr/>
      <dgm:t>
        <a:bodyPr/>
        <a:lstStyle/>
        <a:p>
          <a:endParaRPr lang="pt-BR"/>
        </a:p>
      </dgm:t>
    </dgm:pt>
    <dgm:pt modelId="{048C9504-E14E-4259-8094-1CDED78EEA64}">
      <dgm:prSet phldrT="[Texto]" custT="1"/>
      <dgm:spPr/>
      <dgm:t>
        <a:bodyPr/>
        <a:lstStyle/>
        <a:p>
          <a:r>
            <a:rPr lang="pt-BR" sz="2600" b="1" dirty="0" smtClean="0">
              <a:solidFill>
                <a:schemeClr val="tx1"/>
              </a:solidFill>
              <a:latin typeface="Arial" panose="020B0604020202020204" pitchFamily="34" charset="0"/>
              <a:cs typeface="Arial" panose="020B0604020202020204" pitchFamily="34" charset="0"/>
            </a:rPr>
            <a:t>Indicador Universal n°18 </a:t>
          </a:r>
          <a:endParaRPr lang="pt-BR" sz="2600" b="1" dirty="0">
            <a:solidFill>
              <a:schemeClr val="tx1"/>
            </a:solidFill>
            <a:latin typeface="Arial" panose="020B0604020202020204" pitchFamily="34" charset="0"/>
            <a:cs typeface="Arial" panose="020B0604020202020204" pitchFamily="34" charset="0"/>
          </a:endParaRPr>
        </a:p>
      </dgm:t>
    </dgm:pt>
    <dgm:pt modelId="{0F10CC12-9E5C-466C-AC34-6C3F71473861}" type="parTrans" cxnId="{CB3791A6-930A-48DC-A193-803421153497}">
      <dgm:prSet/>
      <dgm:spPr/>
      <dgm:t>
        <a:bodyPr/>
        <a:lstStyle/>
        <a:p>
          <a:endParaRPr lang="pt-BR">
            <a:solidFill>
              <a:schemeClr val="tx1"/>
            </a:solidFill>
          </a:endParaRPr>
        </a:p>
      </dgm:t>
    </dgm:pt>
    <dgm:pt modelId="{9C0DDCEB-41EA-4B51-8A42-63E6FDF0E2BD}" type="sibTrans" cxnId="{CB3791A6-930A-48DC-A193-803421153497}">
      <dgm:prSet/>
      <dgm:spPr/>
      <dgm:t>
        <a:bodyPr/>
        <a:lstStyle/>
        <a:p>
          <a:endParaRPr lang="pt-BR">
            <a:solidFill>
              <a:schemeClr val="tx1"/>
            </a:solidFill>
          </a:endParaRPr>
        </a:p>
      </dgm:t>
    </dgm:pt>
    <dgm:pt modelId="{320CF752-6DB3-4A94-AF8E-68C7592158F3}">
      <dgm:prSet phldrT="[Texto]" custT="1"/>
      <dgm:spPr/>
      <dgm:t>
        <a:bodyPr/>
        <a:lstStyle/>
        <a:p>
          <a:r>
            <a:rPr lang="pt-BR" sz="1800" dirty="0" smtClean="0">
              <a:solidFill>
                <a:schemeClr val="tx1"/>
              </a:solidFill>
              <a:latin typeface="Arial" panose="020B0604020202020204" pitchFamily="34" charset="0"/>
              <a:cs typeface="Arial" panose="020B0604020202020204" pitchFamily="34" charset="0"/>
            </a:rPr>
            <a:t>Cobertura de acompanhamento das condicionalidades de Saúde do PBF</a:t>
          </a:r>
          <a:endParaRPr lang="pt-BR" sz="1800" dirty="0">
            <a:solidFill>
              <a:schemeClr val="tx1"/>
            </a:solidFill>
            <a:latin typeface="Arial" panose="020B0604020202020204" pitchFamily="34" charset="0"/>
            <a:cs typeface="Arial" panose="020B0604020202020204" pitchFamily="34" charset="0"/>
          </a:endParaRPr>
        </a:p>
      </dgm:t>
    </dgm:pt>
    <dgm:pt modelId="{C114E9F7-B2CB-4D60-AC54-D7179B5D4603}" type="parTrans" cxnId="{40F98F78-F755-40EE-8742-E5C1D958A939}">
      <dgm:prSet/>
      <dgm:spPr/>
      <dgm:t>
        <a:bodyPr/>
        <a:lstStyle/>
        <a:p>
          <a:endParaRPr lang="pt-BR">
            <a:solidFill>
              <a:schemeClr val="tx1"/>
            </a:solidFill>
          </a:endParaRPr>
        </a:p>
      </dgm:t>
    </dgm:pt>
    <dgm:pt modelId="{A36FC9FA-708C-48B3-ACF2-D0AF5666A290}" type="sibTrans" cxnId="{40F98F78-F755-40EE-8742-E5C1D958A939}">
      <dgm:prSet/>
      <dgm:spPr/>
      <dgm:t>
        <a:bodyPr/>
        <a:lstStyle/>
        <a:p>
          <a:endParaRPr lang="pt-BR">
            <a:solidFill>
              <a:schemeClr val="tx1"/>
            </a:solidFill>
          </a:endParaRPr>
        </a:p>
      </dgm:t>
    </dgm:pt>
    <dgm:pt modelId="{C8614FB3-5D58-4561-9F66-13F4672AA224}">
      <dgm:prSet phldrT="[Texto]" custT="1"/>
      <dgm:spPr/>
      <dgm:t>
        <a:bodyPr/>
        <a:lstStyle/>
        <a:p>
          <a:pPr algn="just"/>
          <a:r>
            <a:rPr lang="pt-BR" sz="1800" dirty="0" smtClean="0">
              <a:solidFill>
                <a:schemeClr val="tx1"/>
              </a:solidFill>
              <a:latin typeface="Arial" panose="020B0604020202020204" pitchFamily="34" charset="0"/>
              <a:cs typeface="Arial" panose="020B0604020202020204" pitchFamily="34" charset="0"/>
            </a:rPr>
            <a:t>Objetivo: Monitorar as famílias beneficiárias do PBF no que se refere às condicionalidades de Saúde com objetivo de ofertar ações básicas, potencializando a melhoria da qualidade de vida das famílias e contribuindo para a sua inclusão social.</a:t>
          </a:r>
          <a:endParaRPr lang="pt-BR" sz="1800" dirty="0">
            <a:solidFill>
              <a:schemeClr val="tx1"/>
            </a:solidFill>
            <a:latin typeface="Arial" panose="020B0604020202020204" pitchFamily="34" charset="0"/>
            <a:cs typeface="Arial" panose="020B0604020202020204" pitchFamily="34" charset="0"/>
          </a:endParaRPr>
        </a:p>
      </dgm:t>
    </dgm:pt>
    <dgm:pt modelId="{727280C7-C33F-43AB-9D85-831AE5183D4E}" type="parTrans" cxnId="{843035F6-E117-4589-9E4D-28C24BA2EAFC}">
      <dgm:prSet/>
      <dgm:spPr/>
      <dgm:t>
        <a:bodyPr/>
        <a:lstStyle/>
        <a:p>
          <a:endParaRPr lang="pt-BR">
            <a:solidFill>
              <a:schemeClr val="tx1"/>
            </a:solidFill>
          </a:endParaRPr>
        </a:p>
      </dgm:t>
    </dgm:pt>
    <dgm:pt modelId="{242C4384-0374-402F-86A7-86E81FDF8D18}" type="sibTrans" cxnId="{843035F6-E117-4589-9E4D-28C24BA2EAFC}">
      <dgm:prSet/>
      <dgm:spPr/>
      <dgm:t>
        <a:bodyPr/>
        <a:lstStyle/>
        <a:p>
          <a:endParaRPr lang="pt-BR">
            <a:solidFill>
              <a:schemeClr val="tx1"/>
            </a:solidFill>
          </a:endParaRPr>
        </a:p>
      </dgm:t>
    </dgm:pt>
    <dgm:pt modelId="{EA21FB83-434C-497C-AF50-32C50412CC0E}" type="pres">
      <dgm:prSet presAssocID="{EC0BE158-0DDA-48B4-BF1E-1E6B7D1658D8}" presName="Name0" presStyleCnt="0">
        <dgm:presLayoutVars>
          <dgm:chPref val="1"/>
          <dgm:dir/>
          <dgm:animOne val="branch"/>
          <dgm:animLvl val="lvl"/>
          <dgm:resizeHandles val="exact"/>
        </dgm:presLayoutVars>
      </dgm:prSet>
      <dgm:spPr/>
      <dgm:t>
        <a:bodyPr/>
        <a:lstStyle/>
        <a:p>
          <a:endParaRPr lang="pt-BR"/>
        </a:p>
      </dgm:t>
    </dgm:pt>
    <dgm:pt modelId="{14B9F076-5298-4FC8-9ACE-4C1D02AF763A}" type="pres">
      <dgm:prSet presAssocID="{048C9504-E14E-4259-8094-1CDED78EEA64}" presName="root1" presStyleCnt="0"/>
      <dgm:spPr/>
    </dgm:pt>
    <dgm:pt modelId="{165AF27C-E26C-444F-AACB-0C09558B26A6}" type="pres">
      <dgm:prSet presAssocID="{048C9504-E14E-4259-8094-1CDED78EEA64}" presName="LevelOneTextNode" presStyleLbl="node0" presStyleIdx="0" presStyleCnt="1" custLinFactNeighborY="-1768">
        <dgm:presLayoutVars>
          <dgm:chPref val="3"/>
        </dgm:presLayoutVars>
      </dgm:prSet>
      <dgm:spPr/>
      <dgm:t>
        <a:bodyPr/>
        <a:lstStyle/>
        <a:p>
          <a:endParaRPr lang="pt-BR"/>
        </a:p>
      </dgm:t>
    </dgm:pt>
    <dgm:pt modelId="{7135015A-A422-4926-A276-1A2786BC6793}" type="pres">
      <dgm:prSet presAssocID="{048C9504-E14E-4259-8094-1CDED78EEA64}" presName="level2hierChild" presStyleCnt="0"/>
      <dgm:spPr/>
    </dgm:pt>
    <dgm:pt modelId="{3E1D9103-DFF5-44D6-BD0C-6E1924408CE5}" type="pres">
      <dgm:prSet presAssocID="{C114E9F7-B2CB-4D60-AC54-D7179B5D4603}" presName="conn2-1" presStyleLbl="parChTrans1D2" presStyleIdx="0" presStyleCnt="2"/>
      <dgm:spPr/>
      <dgm:t>
        <a:bodyPr/>
        <a:lstStyle/>
        <a:p>
          <a:endParaRPr lang="pt-BR"/>
        </a:p>
      </dgm:t>
    </dgm:pt>
    <dgm:pt modelId="{B48F2968-8997-4914-8C5B-B50A16D20072}" type="pres">
      <dgm:prSet presAssocID="{C114E9F7-B2CB-4D60-AC54-D7179B5D4603}" presName="connTx" presStyleLbl="parChTrans1D2" presStyleIdx="0" presStyleCnt="2"/>
      <dgm:spPr/>
      <dgm:t>
        <a:bodyPr/>
        <a:lstStyle/>
        <a:p>
          <a:endParaRPr lang="pt-BR"/>
        </a:p>
      </dgm:t>
    </dgm:pt>
    <dgm:pt modelId="{4A92CF60-C379-4B2C-91E3-2D66F4AB5216}" type="pres">
      <dgm:prSet presAssocID="{320CF752-6DB3-4A94-AF8E-68C7592158F3}" presName="root2" presStyleCnt="0"/>
      <dgm:spPr/>
    </dgm:pt>
    <dgm:pt modelId="{29E46CC9-A91F-4172-8D50-137D22FABBE1}" type="pres">
      <dgm:prSet presAssocID="{320CF752-6DB3-4A94-AF8E-68C7592158F3}" presName="LevelTwoTextNode" presStyleLbl="node2" presStyleIdx="0" presStyleCnt="2" custScaleX="254997" custScaleY="135903" custLinFactNeighborY="-50840">
        <dgm:presLayoutVars>
          <dgm:chPref val="3"/>
        </dgm:presLayoutVars>
      </dgm:prSet>
      <dgm:spPr/>
      <dgm:t>
        <a:bodyPr/>
        <a:lstStyle/>
        <a:p>
          <a:endParaRPr lang="pt-BR"/>
        </a:p>
      </dgm:t>
    </dgm:pt>
    <dgm:pt modelId="{CD8F15BC-9BE8-4891-A14B-02663507895B}" type="pres">
      <dgm:prSet presAssocID="{320CF752-6DB3-4A94-AF8E-68C7592158F3}" presName="level3hierChild" presStyleCnt="0"/>
      <dgm:spPr/>
    </dgm:pt>
    <dgm:pt modelId="{52BEE208-525C-42D2-8C85-2566F6EB5A9A}" type="pres">
      <dgm:prSet presAssocID="{727280C7-C33F-43AB-9D85-831AE5183D4E}" presName="conn2-1" presStyleLbl="parChTrans1D2" presStyleIdx="1" presStyleCnt="2"/>
      <dgm:spPr/>
      <dgm:t>
        <a:bodyPr/>
        <a:lstStyle/>
        <a:p>
          <a:endParaRPr lang="pt-BR"/>
        </a:p>
      </dgm:t>
    </dgm:pt>
    <dgm:pt modelId="{AD33C763-932C-411B-9414-0B6CF121AEDF}" type="pres">
      <dgm:prSet presAssocID="{727280C7-C33F-43AB-9D85-831AE5183D4E}" presName="connTx" presStyleLbl="parChTrans1D2" presStyleIdx="1" presStyleCnt="2"/>
      <dgm:spPr/>
      <dgm:t>
        <a:bodyPr/>
        <a:lstStyle/>
        <a:p>
          <a:endParaRPr lang="pt-BR"/>
        </a:p>
      </dgm:t>
    </dgm:pt>
    <dgm:pt modelId="{9D968A7D-68C0-4A8C-A4DF-69EC2FDD45F1}" type="pres">
      <dgm:prSet presAssocID="{C8614FB3-5D58-4561-9F66-13F4672AA224}" presName="root2" presStyleCnt="0"/>
      <dgm:spPr/>
    </dgm:pt>
    <dgm:pt modelId="{E8F0AA68-CE9B-4401-B61F-C33040C15FB1}" type="pres">
      <dgm:prSet presAssocID="{C8614FB3-5D58-4561-9F66-13F4672AA224}" presName="LevelTwoTextNode" presStyleLbl="node2" presStyleIdx="1" presStyleCnt="2" custScaleX="254997" custScaleY="264762" custLinFactNeighborY="-50840">
        <dgm:presLayoutVars>
          <dgm:chPref val="3"/>
        </dgm:presLayoutVars>
      </dgm:prSet>
      <dgm:spPr/>
      <dgm:t>
        <a:bodyPr/>
        <a:lstStyle/>
        <a:p>
          <a:endParaRPr lang="pt-BR"/>
        </a:p>
      </dgm:t>
    </dgm:pt>
    <dgm:pt modelId="{203D2EAD-9D05-4D98-A59B-251A0CBE43A6}" type="pres">
      <dgm:prSet presAssocID="{C8614FB3-5D58-4561-9F66-13F4672AA224}" presName="level3hierChild" presStyleCnt="0"/>
      <dgm:spPr/>
    </dgm:pt>
  </dgm:ptLst>
  <dgm:cxnLst>
    <dgm:cxn modelId="{9800CBFA-AA85-4BAB-A367-A7E96126EA0F}" type="presOf" srcId="{C114E9F7-B2CB-4D60-AC54-D7179B5D4603}" destId="{3E1D9103-DFF5-44D6-BD0C-6E1924408CE5}" srcOrd="0" destOrd="0" presId="urn:microsoft.com/office/officeart/2008/layout/HorizontalMultiLevelHierarchy"/>
    <dgm:cxn modelId="{843035F6-E117-4589-9E4D-28C24BA2EAFC}" srcId="{048C9504-E14E-4259-8094-1CDED78EEA64}" destId="{C8614FB3-5D58-4561-9F66-13F4672AA224}" srcOrd="1" destOrd="0" parTransId="{727280C7-C33F-43AB-9D85-831AE5183D4E}" sibTransId="{242C4384-0374-402F-86A7-86E81FDF8D18}"/>
    <dgm:cxn modelId="{2E960585-2E33-47E2-96D8-A3B962E20166}" type="presOf" srcId="{048C9504-E14E-4259-8094-1CDED78EEA64}" destId="{165AF27C-E26C-444F-AACB-0C09558B26A6}" srcOrd="0" destOrd="0" presId="urn:microsoft.com/office/officeart/2008/layout/HorizontalMultiLevelHierarchy"/>
    <dgm:cxn modelId="{66E4AC05-13F6-435C-8856-12AE0A64FE40}" type="presOf" srcId="{EC0BE158-0DDA-48B4-BF1E-1E6B7D1658D8}" destId="{EA21FB83-434C-497C-AF50-32C50412CC0E}" srcOrd="0" destOrd="0" presId="urn:microsoft.com/office/officeart/2008/layout/HorizontalMultiLevelHierarchy"/>
    <dgm:cxn modelId="{14FC3DC1-E08D-4755-98E6-6E760A5522CD}" type="presOf" srcId="{727280C7-C33F-43AB-9D85-831AE5183D4E}" destId="{52BEE208-525C-42D2-8C85-2566F6EB5A9A}" srcOrd="0" destOrd="0" presId="urn:microsoft.com/office/officeart/2008/layout/HorizontalMultiLevelHierarchy"/>
    <dgm:cxn modelId="{40F98F78-F755-40EE-8742-E5C1D958A939}" srcId="{048C9504-E14E-4259-8094-1CDED78EEA64}" destId="{320CF752-6DB3-4A94-AF8E-68C7592158F3}" srcOrd="0" destOrd="0" parTransId="{C114E9F7-B2CB-4D60-AC54-D7179B5D4603}" sibTransId="{A36FC9FA-708C-48B3-ACF2-D0AF5666A290}"/>
    <dgm:cxn modelId="{CB3791A6-930A-48DC-A193-803421153497}" srcId="{EC0BE158-0DDA-48B4-BF1E-1E6B7D1658D8}" destId="{048C9504-E14E-4259-8094-1CDED78EEA64}" srcOrd="0" destOrd="0" parTransId="{0F10CC12-9E5C-466C-AC34-6C3F71473861}" sibTransId="{9C0DDCEB-41EA-4B51-8A42-63E6FDF0E2BD}"/>
    <dgm:cxn modelId="{B1353967-9191-47C0-9B8F-E0E8C5D8467F}" type="presOf" srcId="{320CF752-6DB3-4A94-AF8E-68C7592158F3}" destId="{29E46CC9-A91F-4172-8D50-137D22FABBE1}" srcOrd="0" destOrd="0" presId="urn:microsoft.com/office/officeart/2008/layout/HorizontalMultiLevelHierarchy"/>
    <dgm:cxn modelId="{D848CB49-B4CD-4966-80E3-7DE9E3811A95}" type="presOf" srcId="{C8614FB3-5D58-4561-9F66-13F4672AA224}" destId="{E8F0AA68-CE9B-4401-B61F-C33040C15FB1}" srcOrd="0" destOrd="0" presId="urn:microsoft.com/office/officeart/2008/layout/HorizontalMultiLevelHierarchy"/>
    <dgm:cxn modelId="{22D2AEF3-51B5-46FE-AB51-95F848A0CD14}" type="presOf" srcId="{727280C7-C33F-43AB-9D85-831AE5183D4E}" destId="{AD33C763-932C-411B-9414-0B6CF121AEDF}" srcOrd="1" destOrd="0" presId="urn:microsoft.com/office/officeart/2008/layout/HorizontalMultiLevelHierarchy"/>
    <dgm:cxn modelId="{04E58495-D3C3-4BC8-B35E-49147F62A3F6}" type="presOf" srcId="{C114E9F7-B2CB-4D60-AC54-D7179B5D4603}" destId="{B48F2968-8997-4914-8C5B-B50A16D20072}" srcOrd="1" destOrd="0" presId="urn:microsoft.com/office/officeart/2008/layout/HorizontalMultiLevelHierarchy"/>
    <dgm:cxn modelId="{E882731C-B27F-431D-B741-9E4B2B2D8F2E}" type="presParOf" srcId="{EA21FB83-434C-497C-AF50-32C50412CC0E}" destId="{14B9F076-5298-4FC8-9ACE-4C1D02AF763A}" srcOrd="0" destOrd="0" presId="urn:microsoft.com/office/officeart/2008/layout/HorizontalMultiLevelHierarchy"/>
    <dgm:cxn modelId="{2F9BBDDA-36BF-48EB-BE64-CBB6110A1279}" type="presParOf" srcId="{14B9F076-5298-4FC8-9ACE-4C1D02AF763A}" destId="{165AF27C-E26C-444F-AACB-0C09558B26A6}" srcOrd="0" destOrd="0" presId="urn:microsoft.com/office/officeart/2008/layout/HorizontalMultiLevelHierarchy"/>
    <dgm:cxn modelId="{B830EAED-B472-45F1-8745-D7B30ECF9C10}" type="presParOf" srcId="{14B9F076-5298-4FC8-9ACE-4C1D02AF763A}" destId="{7135015A-A422-4926-A276-1A2786BC6793}" srcOrd="1" destOrd="0" presId="urn:microsoft.com/office/officeart/2008/layout/HorizontalMultiLevelHierarchy"/>
    <dgm:cxn modelId="{0B782EF5-EE68-4847-897E-3F232A639C01}" type="presParOf" srcId="{7135015A-A422-4926-A276-1A2786BC6793}" destId="{3E1D9103-DFF5-44D6-BD0C-6E1924408CE5}" srcOrd="0" destOrd="0" presId="urn:microsoft.com/office/officeart/2008/layout/HorizontalMultiLevelHierarchy"/>
    <dgm:cxn modelId="{E1715FD6-674D-48EF-978C-0BEFDFDD9D27}" type="presParOf" srcId="{3E1D9103-DFF5-44D6-BD0C-6E1924408CE5}" destId="{B48F2968-8997-4914-8C5B-B50A16D20072}" srcOrd="0" destOrd="0" presId="urn:microsoft.com/office/officeart/2008/layout/HorizontalMultiLevelHierarchy"/>
    <dgm:cxn modelId="{3F8B767B-0EE9-4B5E-9478-76FF5E02C02C}" type="presParOf" srcId="{7135015A-A422-4926-A276-1A2786BC6793}" destId="{4A92CF60-C379-4B2C-91E3-2D66F4AB5216}" srcOrd="1" destOrd="0" presId="urn:microsoft.com/office/officeart/2008/layout/HorizontalMultiLevelHierarchy"/>
    <dgm:cxn modelId="{766DAAE4-56B9-4E98-BD15-EE16F32B4043}" type="presParOf" srcId="{4A92CF60-C379-4B2C-91E3-2D66F4AB5216}" destId="{29E46CC9-A91F-4172-8D50-137D22FABBE1}" srcOrd="0" destOrd="0" presId="urn:microsoft.com/office/officeart/2008/layout/HorizontalMultiLevelHierarchy"/>
    <dgm:cxn modelId="{B28AE72B-B497-4B70-A161-95E14B16A24E}" type="presParOf" srcId="{4A92CF60-C379-4B2C-91E3-2D66F4AB5216}" destId="{CD8F15BC-9BE8-4891-A14B-02663507895B}" srcOrd="1" destOrd="0" presId="urn:microsoft.com/office/officeart/2008/layout/HorizontalMultiLevelHierarchy"/>
    <dgm:cxn modelId="{421F10B1-7102-487A-89B6-6BAC5AC443C6}" type="presParOf" srcId="{7135015A-A422-4926-A276-1A2786BC6793}" destId="{52BEE208-525C-42D2-8C85-2566F6EB5A9A}" srcOrd="2" destOrd="0" presId="urn:microsoft.com/office/officeart/2008/layout/HorizontalMultiLevelHierarchy"/>
    <dgm:cxn modelId="{462FE26F-C820-4FF0-AC2E-16DFD12A02FB}" type="presParOf" srcId="{52BEE208-525C-42D2-8C85-2566F6EB5A9A}" destId="{AD33C763-932C-411B-9414-0B6CF121AEDF}" srcOrd="0" destOrd="0" presId="urn:microsoft.com/office/officeart/2008/layout/HorizontalMultiLevelHierarchy"/>
    <dgm:cxn modelId="{B0024A84-92EA-41BB-9354-220D0950E06D}" type="presParOf" srcId="{7135015A-A422-4926-A276-1A2786BC6793}" destId="{9D968A7D-68C0-4A8C-A4DF-69EC2FDD45F1}" srcOrd="3" destOrd="0" presId="urn:microsoft.com/office/officeart/2008/layout/HorizontalMultiLevelHierarchy"/>
    <dgm:cxn modelId="{261B4713-BBD5-4609-800B-C02CCCF0BD12}" type="presParOf" srcId="{9D968A7D-68C0-4A8C-A4DF-69EC2FDD45F1}" destId="{E8F0AA68-CE9B-4401-B61F-C33040C15FB1}" srcOrd="0" destOrd="0" presId="urn:microsoft.com/office/officeart/2008/layout/HorizontalMultiLevelHierarchy"/>
    <dgm:cxn modelId="{FD7C4C3E-C647-4125-8386-D5A384165A46}" type="presParOf" srcId="{9D968A7D-68C0-4A8C-A4DF-69EC2FDD45F1}" destId="{203D2EAD-9D05-4D98-A59B-251A0CBE43A6}"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DB0D457-F81F-4073-A826-42246BCE510D}" type="doc">
      <dgm:prSet loTypeId="urn:microsoft.com/office/officeart/2005/8/layout/list1" loCatId="list" qsTypeId="urn:microsoft.com/office/officeart/2005/8/quickstyle/3d4" qsCatId="3D" csTypeId="urn:microsoft.com/office/officeart/2005/8/colors/colorful1" csCatId="colorful" phldr="1"/>
      <dgm:spPr/>
      <dgm:t>
        <a:bodyPr/>
        <a:lstStyle/>
        <a:p>
          <a:endParaRPr lang="pt-BR"/>
        </a:p>
      </dgm:t>
    </dgm:pt>
    <dgm:pt modelId="{95FBA55A-EB10-4B47-9CB3-97272B8D6072}">
      <dgm:prSet/>
      <dgm:spPr/>
      <dgm:t>
        <a:bodyPr/>
        <a:lstStyle/>
        <a:p>
          <a:pPr rtl="0"/>
          <a:r>
            <a:rPr lang="pt-BR" b="1" dirty="0" smtClean="0">
              <a:solidFill>
                <a:schemeClr val="tx1"/>
              </a:solidFill>
              <a:latin typeface="Arial" panose="020B0604020202020204" pitchFamily="34" charset="0"/>
              <a:cs typeface="Arial" panose="020B0604020202020204" pitchFamily="34" charset="0"/>
            </a:rPr>
            <a:t>Crianças  menores de 7 anos </a:t>
          </a:r>
          <a:endParaRPr lang="pt-BR" dirty="0">
            <a:solidFill>
              <a:schemeClr val="tx1"/>
            </a:solidFill>
            <a:latin typeface="Arial" panose="020B0604020202020204" pitchFamily="34" charset="0"/>
            <a:cs typeface="Arial" panose="020B0604020202020204" pitchFamily="34" charset="0"/>
          </a:endParaRPr>
        </a:p>
      </dgm:t>
    </dgm:pt>
    <dgm:pt modelId="{50DF4740-BAAF-40C4-9C92-B55857CF584F}" type="parTrans" cxnId="{E4377DFC-DCCE-413F-BBB1-FD2300131B60}">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BE7027E1-617F-4BEF-82B8-17A71AF21063}" type="sibTrans" cxnId="{E4377DFC-DCCE-413F-BBB1-FD2300131B60}">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1FB55424-B424-482B-872B-E00177A5988E}">
      <dgm:prSet/>
      <dgm:spPr/>
      <dgm:t>
        <a:bodyPr/>
        <a:lstStyle/>
        <a:p>
          <a:pPr algn="l" rtl="0"/>
          <a:r>
            <a:rPr lang="pt-BR" b="0" dirty="0" smtClean="0">
              <a:solidFill>
                <a:schemeClr val="tx1"/>
              </a:solidFill>
              <a:latin typeface="Arial" panose="020B0604020202020204" pitchFamily="34" charset="0"/>
              <a:cs typeface="Arial" panose="020B0604020202020204" pitchFamily="34" charset="0"/>
            </a:rPr>
            <a:t>Vigilância Nutricional</a:t>
          </a:r>
          <a:endParaRPr lang="pt-BR" dirty="0">
            <a:solidFill>
              <a:schemeClr val="tx1"/>
            </a:solidFill>
            <a:latin typeface="Arial" panose="020B0604020202020204" pitchFamily="34" charset="0"/>
            <a:cs typeface="Arial" panose="020B0604020202020204" pitchFamily="34" charset="0"/>
          </a:endParaRPr>
        </a:p>
      </dgm:t>
    </dgm:pt>
    <dgm:pt modelId="{A73200BD-3DB0-4563-9325-02F3EEFCFF9A}" type="parTrans" cxnId="{12F5AF63-25E4-4CDE-8128-BC9673301F2C}">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BB9ABF5C-094C-4B6E-B26B-8B563F37E90B}" type="sibTrans" cxnId="{12F5AF63-25E4-4CDE-8128-BC9673301F2C}">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0BDDC5FE-2E46-4B8F-B095-1E40D1D65919}">
      <dgm:prSet/>
      <dgm:spPr/>
      <dgm:t>
        <a:bodyPr/>
        <a:lstStyle/>
        <a:p>
          <a:pPr rtl="0"/>
          <a:r>
            <a:rPr lang="pt-BR" b="1" dirty="0" smtClean="0">
              <a:solidFill>
                <a:schemeClr val="tx1"/>
              </a:solidFill>
              <a:latin typeface="Arial" panose="020B0604020202020204" pitchFamily="34" charset="0"/>
              <a:cs typeface="Arial" panose="020B0604020202020204" pitchFamily="34" charset="0"/>
            </a:rPr>
            <a:t>Mulheres entre 14 e 44 anos </a:t>
          </a:r>
          <a:endParaRPr lang="pt-BR" dirty="0">
            <a:solidFill>
              <a:schemeClr val="tx1"/>
            </a:solidFill>
            <a:latin typeface="Arial" panose="020B0604020202020204" pitchFamily="34" charset="0"/>
            <a:cs typeface="Arial" panose="020B0604020202020204" pitchFamily="34" charset="0"/>
          </a:endParaRPr>
        </a:p>
      </dgm:t>
    </dgm:pt>
    <dgm:pt modelId="{B93A2BBD-F55F-4B72-9925-A0FF330DC6BD}" type="parTrans" cxnId="{953CD2BB-B761-405C-AA71-F20F5C00ED6D}">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25283D1A-4036-408F-91F0-65525CCDF03A}" type="sibTrans" cxnId="{953CD2BB-B761-405C-AA71-F20F5C00ED6D}">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8BB2F8D8-81BC-412D-A401-F10437F54CE3}">
      <dgm:prSet/>
      <dgm:spPr/>
      <dgm:t>
        <a:bodyPr/>
        <a:lstStyle/>
        <a:p>
          <a:pPr rtl="0"/>
          <a:r>
            <a:rPr lang="pt-BR" b="0" smtClean="0">
              <a:solidFill>
                <a:schemeClr val="tx1"/>
              </a:solidFill>
              <a:latin typeface="Arial" panose="020B0604020202020204" pitchFamily="34" charset="0"/>
              <a:cs typeface="Arial" panose="020B0604020202020204" pitchFamily="34" charset="0"/>
            </a:rPr>
            <a:t>Cumprimento do calendário de pré-natal</a:t>
          </a:r>
          <a:endParaRPr lang="pt-BR">
            <a:solidFill>
              <a:schemeClr val="tx1"/>
            </a:solidFill>
            <a:latin typeface="Arial" panose="020B0604020202020204" pitchFamily="34" charset="0"/>
            <a:cs typeface="Arial" panose="020B0604020202020204" pitchFamily="34" charset="0"/>
          </a:endParaRPr>
        </a:p>
      </dgm:t>
    </dgm:pt>
    <dgm:pt modelId="{A73B0796-95FD-4FB6-BEAC-879578505168}" type="parTrans" cxnId="{107723C4-5D72-4ABC-AF1F-FB71B2079CB3}">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527AB0FE-1477-4086-B083-5B4AD26017A8}" type="sibTrans" cxnId="{107723C4-5D72-4ABC-AF1F-FB71B2079CB3}">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C7DD612F-5F89-4AE7-AB30-4D3017652ACA}">
      <dgm:prSet/>
      <dgm:spPr/>
      <dgm:t>
        <a:bodyPr/>
        <a:lstStyle/>
        <a:p>
          <a:pPr algn="l" rtl="0"/>
          <a:r>
            <a:rPr lang="pt-BR" b="0" dirty="0" smtClean="0">
              <a:solidFill>
                <a:schemeClr val="tx1"/>
              </a:solidFill>
              <a:latin typeface="Arial" panose="020B0604020202020204" pitchFamily="34" charset="0"/>
              <a:cs typeface="Arial" panose="020B0604020202020204" pitchFamily="34" charset="0"/>
            </a:rPr>
            <a:t>Calendário vacinal</a:t>
          </a:r>
          <a:endParaRPr lang="pt-BR" dirty="0">
            <a:solidFill>
              <a:schemeClr val="tx1"/>
            </a:solidFill>
            <a:latin typeface="Arial" panose="020B0604020202020204" pitchFamily="34" charset="0"/>
            <a:cs typeface="Arial" panose="020B0604020202020204" pitchFamily="34" charset="0"/>
          </a:endParaRPr>
        </a:p>
      </dgm:t>
    </dgm:pt>
    <dgm:pt modelId="{CC0249EB-57E6-4665-B760-84DB1571BE7E}" type="parTrans" cxnId="{72A61925-3347-4495-A380-949FEDA86B98}">
      <dgm:prSet/>
      <dgm:spPr/>
      <dgm:t>
        <a:bodyPr/>
        <a:lstStyle/>
        <a:p>
          <a:endParaRPr lang="pt-BR">
            <a:solidFill>
              <a:schemeClr val="tx1"/>
            </a:solidFill>
          </a:endParaRPr>
        </a:p>
      </dgm:t>
    </dgm:pt>
    <dgm:pt modelId="{0936AE71-E91E-41FB-BD76-088A7AEE95FF}" type="sibTrans" cxnId="{72A61925-3347-4495-A380-949FEDA86B98}">
      <dgm:prSet/>
      <dgm:spPr/>
      <dgm:t>
        <a:bodyPr/>
        <a:lstStyle/>
        <a:p>
          <a:endParaRPr lang="pt-BR">
            <a:solidFill>
              <a:schemeClr val="tx1"/>
            </a:solidFill>
          </a:endParaRPr>
        </a:p>
      </dgm:t>
    </dgm:pt>
    <dgm:pt modelId="{335845FD-FCF0-44F2-A2FF-A046E80D46E4}" type="pres">
      <dgm:prSet presAssocID="{9DB0D457-F81F-4073-A826-42246BCE510D}" presName="linear" presStyleCnt="0">
        <dgm:presLayoutVars>
          <dgm:dir/>
          <dgm:animLvl val="lvl"/>
          <dgm:resizeHandles val="exact"/>
        </dgm:presLayoutVars>
      </dgm:prSet>
      <dgm:spPr/>
      <dgm:t>
        <a:bodyPr/>
        <a:lstStyle/>
        <a:p>
          <a:endParaRPr lang="pt-BR"/>
        </a:p>
      </dgm:t>
    </dgm:pt>
    <dgm:pt modelId="{5BE250E2-7FA1-4251-A74C-9DF4D0A9DA40}" type="pres">
      <dgm:prSet presAssocID="{95FBA55A-EB10-4B47-9CB3-97272B8D6072}" presName="parentLin" presStyleCnt="0"/>
      <dgm:spPr/>
      <dgm:t>
        <a:bodyPr/>
        <a:lstStyle/>
        <a:p>
          <a:endParaRPr lang="pt-BR"/>
        </a:p>
      </dgm:t>
    </dgm:pt>
    <dgm:pt modelId="{14293958-F309-41A5-8A02-CCA88F4948A5}" type="pres">
      <dgm:prSet presAssocID="{95FBA55A-EB10-4B47-9CB3-97272B8D6072}" presName="parentLeftMargin" presStyleLbl="node1" presStyleIdx="0" presStyleCnt="2"/>
      <dgm:spPr/>
      <dgm:t>
        <a:bodyPr/>
        <a:lstStyle/>
        <a:p>
          <a:endParaRPr lang="pt-BR"/>
        </a:p>
      </dgm:t>
    </dgm:pt>
    <dgm:pt modelId="{ED77A590-2E3D-4FAE-B56E-5B81A8F49DBA}" type="pres">
      <dgm:prSet presAssocID="{95FBA55A-EB10-4B47-9CB3-97272B8D6072}" presName="parentText" presStyleLbl="node1" presStyleIdx="0" presStyleCnt="2">
        <dgm:presLayoutVars>
          <dgm:chMax val="0"/>
          <dgm:bulletEnabled val="1"/>
        </dgm:presLayoutVars>
      </dgm:prSet>
      <dgm:spPr/>
      <dgm:t>
        <a:bodyPr/>
        <a:lstStyle/>
        <a:p>
          <a:endParaRPr lang="pt-BR"/>
        </a:p>
      </dgm:t>
    </dgm:pt>
    <dgm:pt modelId="{01692584-DB4A-47F5-8555-4B95E49DEA8D}" type="pres">
      <dgm:prSet presAssocID="{95FBA55A-EB10-4B47-9CB3-97272B8D6072}" presName="negativeSpace" presStyleCnt="0"/>
      <dgm:spPr/>
      <dgm:t>
        <a:bodyPr/>
        <a:lstStyle/>
        <a:p>
          <a:endParaRPr lang="pt-BR"/>
        </a:p>
      </dgm:t>
    </dgm:pt>
    <dgm:pt modelId="{10B94CD6-362C-41B8-B2CF-49EF40553142}" type="pres">
      <dgm:prSet presAssocID="{95FBA55A-EB10-4B47-9CB3-97272B8D6072}" presName="childText" presStyleLbl="conFgAcc1" presStyleIdx="0" presStyleCnt="2">
        <dgm:presLayoutVars>
          <dgm:bulletEnabled val="1"/>
        </dgm:presLayoutVars>
      </dgm:prSet>
      <dgm:spPr/>
      <dgm:t>
        <a:bodyPr/>
        <a:lstStyle/>
        <a:p>
          <a:endParaRPr lang="pt-BR"/>
        </a:p>
      </dgm:t>
    </dgm:pt>
    <dgm:pt modelId="{AF33FAEA-AFDF-41D0-94E3-C039A0F513C7}" type="pres">
      <dgm:prSet presAssocID="{BE7027E1-617F-4BEF-82B8-17A71AF21063}" presName="spaceBetweenRectangles" presStyleCnt="0"/>
      <dgm:spPr/>
      <dgm:t>
        <a:bodyPr/>
        <a:lstStyle/>
        <a:p>
          <a:endParaRPr lang="pt-BR"/>
        </a:p>
      </dgm:t>
    </dgm:pt>
    <dgm:pt modelId="{734EED03-8BCB-4B15-85BB-BA1EAF4D932A}" type="pres">
      <dgm:prSet presAssocID="{0BDDC5FE-2E46-4B8F-B095-1E40D1D65919}" presName="parentLin" presStyleCnt="0"/>
      <dgm:spPr/>
      <dgm:t>
        <a:bodyPr/>
        <a:lstStyle/>
        <a:p>
          <a:endParaRPr lang="pt-BR"/>
        </a:p>
      </dgm:t>
    </dgm:pt>
    <dgm:pt modelId="{F152E2EA-ACB6-488F-828A-C1FFB663ADD6}" type="pres">
      <dgm:prSet presAssocID="{0BDDC5FE-2E46-4B8F-B095-1E40D1D65919}" presName="parentLeftMargin" presStyleLbl="node1" presStyleIdx="0" presStyleCnt="2"/>
      <dgm:spPr/>
      <dgm:t>
        <a:bodyPr/>
        <a:lstStyle/>
        <a:p>
          <a:endParaRPr lang="pt-BR"/>
        </a:p>
      </dgm:t>
    </dgm:pt>
    <dgm:pt modelId="{9414E94B-7112-479A-A776-A65F40C2ABF3}" type="pres">
      <dgm:prSet presAssocID="{0BDDC5FE-2E46-4B8F-B095-1E40D1D65919}" presName="parentText" presStyleLbl="node1" presStyleIdx="1" presStyleCnt="2">
        <dgm:presLayoutVars>
          <dgm:chMax val="0"/>
          <dgm:bulletEnabled val="1"/>
        </dgm:presLayoutVars>
      </dgm:prSet>
      <dgm:spPr/>
      <dgm:t>
        <a:bodyPr/>
        <a:lstStyle/>
        <a:p>
          <a:endParaRPr lang="pt-BR"/>
        </a:p>
      </dgm:t>
    </dgm:pt>
    <dgm:pt modelId="{91AA918F-CF12-4432-911E-39342E3FF76A}" type="pres">
      <dgm:prSet presAssocID="{0BDDC5FE-2E46-4B8F-B095-1E40D1D65919}" presName="negativeSpace" presStyleCnt="0"/>
      <dgm:spPr/>
      <dgm:t>
        <a:bodyPr/>
        <a:lstStyle/>
        <a:p>
          <a:endParaRPr lang="pt-BR"/>
        </a:p>
      </dgm:t>
    </dgm:pt>
    <dgm:pt modelId="{9E1D3BDC-DA2F-4F07-96D4-4F475057F2F9}" type="pres">
      <dgm:prSet presAssocID="{0BDDC5FE-2E46-4B8F-B095-1E40D1D65919}" presName="childText" presStyleLbl="conFgAcc1" presStyleIdx="1" presStyleCnt="2">
        <dgm:presLayoutVars>
          <dgm:bulletEnabled val="1"/>
        </dgm:presLayoutVars>
      </dgm:prSet>
      <dgm:spPr/>
      <dgm:t>
        <a:bodyPr/>
        <a:lstStyle/>
        <a:p>
          <a:endParaRPr lang="pt-BR"/>
        </a:p>
      </dgm:t>
    </dgm:pt>
  </dgm:ptLst>
  <dgm:cxnLst>
    <dgm:cxn modelId="{107723C4-5D72-4ABC-AF1F-FB71B2079CB3}" srcId="{0BDDC5FE-2E46-4B8F-B095-1E40D1D65919}" destId="{8BB2F8D8-81BC-412D-A401-F10437F54CE3}" srcOrd="0" destOrd="0" parTransId="{A73B0796-95FD-4FB6-BEAC-879578505168}" sibTransId="{527AB0FE-1477-4086-B083-5B4AD26017A8}"/>
    <dgm:cxn modelId="{2486AD3C-4878-471F-80CC-CD3D8B676CDE}" type="presOf" srcId="{8BB2F8D8-81BC-412D-A401-F10437F54CE3}" destId="{9E1D3BDC-DA2F-4F07-96D4-4F475057F2F9}" srcOrd="0" destOrd="0" presId="urn:microsoft.com/office/officeart/2005/8/layout/list1"/>
    <dgm:cxn modelId="{79CE2BF3-AA46-491B-9733-8442052D5272}" type="presOf" srcId="{C7DD612F-5F89-4AE7-AB30-4D3017652ACA}" destId="{10B94CD6-362C-41B8-B2CF-49EF40553142}" srcOrd="0" destOrd="1" presId="urn:microsoft.com/office/officeart/2005/8/layout/list1"/>
    <dgm:cxn modelId="{44121434-A074-4FBB-8DE8-40BF8ECBE561}" type="presOf" srcId="{9DB0D457-F81F-4073-A826-42246BCE510D}" destId="{335845FD-FCF0-44F2-A2FF-A046E80D46E4}" srcOrd="0" destOrd="0" presId="urn:microsoft.com/office/officeart/2005/8/layout/list1"/>
    <dgm:cxn modelId="{8306B318-3E88-43C4-B0D2-F92A166F1AB6}" type="presOf" srcId="{95FBA55A-EB10-4B47-9CB3-97272B8D6072}" destId="{14293958-F309-41A5-8A02-CCA88F4948A5}" srcOrd="0" destOrd="0" presId="urn:microsoft.com/office/officeart/2005/8/layout/list1"/>
    <dgm:cxn modelId="{953CD2BB-B761-405C-AA71-F20F5C00ED6D}" srcId="{9DB0D457-F81F-4073-A826-42246BCE510D}" destId="{0BDDC5FE-2E46-4B8F-B095-1E40D1D65919}" srcOrd="1" destOrd="0" parTransId="{B93A2BBD-F55F-4B72-9925-A0FF330DC6BD}" sibTransId="{25283D1A-4036-408F-91F0-65525CCDF03A}"/>
    <dgm:cxn modelId="{808B2ABA-B20E-46E3-8A07-82564D650E9C}" type="presOf" srcId="{0BDDC5FE-2E46-4B8F-B095-1E40D1D65919}" destId="{9414E94B-7112-479A-A776-A65F40C2ABF3}" srcOrd="1" destOrd="0" presId="urn:microsoft.com/office/officeart/2005/8/layout/list1"/>
    <dgm:cxn modelId="{CCE611A7-3C03-4E96-9FE7-8FBFB6C8DAE2}" type="presOf" srcId="{1FB55424-B424-482B-872B-E00177A5988E}" destId="{10B94CD6-362C-41B8-B2CF-49EF40553142}" srcOrd="0" destOrd="0" presId="urn:microsoft.com/office/officeart/2005/8/layout/list1"/>
    <dgm:cxn modelId="{12F5AF63-25E4-4CDE-8128-BC9673301F2C}" srcId="{95FBA55A-EB10-4B47-9CB3-97272B8D6072}" destId="{1FB55424-B424-482B-872B-E00177A5988E}" srcOrd="0" destOrd="0" parTransId="{A73200BD-3DB0-4563-9325-02F3EEFCFF9A}" sibTransId="{BB9ABF5C-094C-4B6E-B26B-8B563F37E90B}"/>
    <dgm:cxn modelId="{E5844D42-7793-49BF-A07B-27B56696EA66}" type="presOf" srcId="{0BDDC5FE-2E46-4B8F-B095-1E40D1D65919}" destId="{F152E2EA-ACB6-488F-828A-C1FFB663ADD6}" srcOrd="0" destOrd="0" presId="urn:microsoft.com/office/officeart/2005/8/layout/list1"/>
    <dgm:cxn modelId="{3A0C3624-7926-43AA-B99C-13D9810D3DB7}" type="presOf" srcId="{95FBA55A-EB10-4B47-9CB3-97272B8D6072}" destId="{ED77A590-2E3D-4FAE-B56E-5B81A8F49DBA}" srcOrd="1" destOrd="0" presId="urn:microsoft.com/office/officeart/2005/8/layout/list1"/>
    <dgm:cxn modelId="{E4377DFC-DCCE-413F-BBB1-FD2300131B60}" srcId="{9DB0D457-F81F-4073-A826-42246BCE510D}" destId="{95FBA55A-EB10-4B47-9CB3-97272B8D6072}" srcOrd="0" destOrd="0" parTransId="{50DF4740-BAAF-40C4-9C92-B55857CF584F}" sibTransId="{BE7027E1-617F-4BEF-82B8-17A71AF21063}"/>
    <dgm:cxn modelId="{72A61925-3347-4495-A380-949FEDA86B98}" srcId="{95FBA55A-EB10-4B47-9CB3-97272B8D6072}" destId="{C7DD612F-5F89-4AE7-AB30-4D3017652ACA}" srcOrd="1" destOrd="0" parTransId="{CC0249EB-57E6-4665-B760-84DB1571BE7E}" sibTransId="{0936AE71-E91E-41FB-BD76-088A7AEE95FF}"/>
    <dgm:cxn modelId="{6A2310D0-39D8-44B5-A8E5-3813DAA32CF7}" type="presParOf" srcId="{335845FD-FCF0-44F2-A2FF-A046E80D46E4}" destId="{5BE250E2-7FA1-4251-A74C-9DF4D0A9DA40}" srcOrd="0" destOrd="0" presId="urn:microsoft.com/office/officeart/2005/8/layout/list1"/>
    <dgm:cxn modelId="{A79195DC-DB82-4F33-BBB1-DDCF4FC6E26E}" type="presParOf" srcId="{5BE250E2-7FA1-4251-A74C-9DF4D0A9DA40}" destId="{14293958-F309-41A5-8A02-CCA88F4948A5}" srcOrd="0" destOrd="0" presId="urn:microsoft.com/office/officeart/2005/8/layout/list1"/>
    <dgm:cxn modelId="{FBB50CD0-6A0D-448E-B72C-CD7D565F2EE1}" type="presParOf" srcId="{5BE250E2-7FA1-4251-A74C-9DF4D0A9DA40}" destId="{ED77A590-2E3D-4FAE-B56E-5B81A8F49DBA}" srcOrd="1" destOrd="0" presId="urn:microsoft.com/office/officeart/2005/8/layout/list1"/>
    <dgm:cxn modelId="{0EB2180D-DE96-4105-8459-98884919D729}" type="presParOf" srcId="{335845FD-FCF0-44F2-A2FF-A046E80D46E4}" destId="{01692584-DB4A-47F5-8555-4B95E49DEA8D}" srcOrd="1" destOrd="0" presId="urn:microsoft.com/office/officeart/2005/8/layout/list1"/>
    <dgm:cxn modelId="{851B11A4-7F70-468F-B0A2-CC54E8AEF2BF}" type="presParOf" srcId="{335845FD-FCF0-44F2-A2FF-A046E80D46E4}" destId="{10B94CD6-362C-41B8-B2CF-49EF40553142}" srcOrd="2" destOrd="0" presId="urn:microsoft.com/office/officeart/2005/8/layout/list1"/>
    <dgm:cxn modelId="{50A79BD9-C641-46FC-A320-2253EC552DEA}" type="presParOf" srcId="{335845FD-FCF0-44F2-A2FF-A046E80D46E4}" destId="{AF33FAEA-AFDF-41D0-94E3-C039A0F513C7}" srcOrd="3" destOrd="0" presId="urn:microsoft.com/office/officeart/2005/8/layout/list1"/>
    <dgm:cxn modelId="{21FAD841-BA36-4A81-BCDF-09C17A90000D}" type="presParOf" srcId="{335845FD-FCF0-44F2-A2FF-A046E80D46E4}" destId="{734EED03-8BCB-4B15-85BB-BA1EAF4D932A}" srcOrd="4" destOrd="0" presId="urn:microsoft.com/office/officeart/2005/8/layout/list1"/>
    <dgm:cxn modelId="{E5B00CFA-E7C2-4BB4-A2F4-0B1199588AEB}" type="presParOf" srcId="{734EED03-8BCB-4B15-85BB-BA1EAF4D932A}" destId="{F152E2EA-ACB6-488F-828A-C1FFB663ADD6}" srcOrd="0" destOrd="0" presId="urn:microsoft.com/office/officeart/2005/8/layout/list1"/>
    <dgm:cxn modelId="{F36ED562-EDEE-403A-82BF-2DB620187684}" type="presParOf" srcId="{734EED03-8BCB-4B15-85BB-BA1EAF4D932A}" destId="{9414E94B-7112-479A-A776-A65F40C2ABF3}" srcOrd="1" destOrd="0" presId="urn:microsoft.com/office/officeart/2005/8/layout/list1"/>
    <dgm:cxn modelId="{10E543B3-C149-4AD0-9781-8AF221AA6448}" type="presParOf" srcId="{335845FD-FCF0-44F2-A2FF-A046E80D46E4}" destId="{91AA918F-CF12-4432-911E-39342E3FF76A}" srcOrd="5" destOrd="0" presId="urn:microsoft.com/office/officeart/2005/8/layout/list1"/>
    <dgm:cxn modelId="{AD2A182C-D33D-451A-980A-849E038EEFA9}" type="presParOf" srcId="{335845FD-FCF0-44F2-A2FF-A046E80D46E4}" destId="{9E1D3BDC-DA2F-4F07-96D4-4F475057F2F9}"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3392A5E-0C47-45D4-94C7-FA44D60D8FB3}" type="doc">
      <dgm:prSet loTypeId="urn:microsoft.com/office/officeart/2005/8/layout/vList2" loCatId="list" qsTypeId="urn:microsoft.com/office/officeart/2005/8/quickstyle/3d4" qsCatId="3D" csTypeId="urn:microsoft.com/office/officeart/2005/8/colors/colorful1" csCatId="colorful" phldr="1"/>
      <dgm:spPr/>
      <dgm:t>
        <a:bodyPr/>
        <a:lstStyle/>
        <a:p>
          <a:endParaRPr lang="pt-BR"/>
        </a:p>
      </dgm:t>
    </dgm:pt>
    <dgm:pt modelId="{761D1AE9-396C-476C-AD7A-DD31DB4C1653}">
      <dgm:prSet/>
      <dgm:spPr/>
      <dgm:t>
        <a:bodyPr/>
        <a:lstStyle/>
        <a:p>
          <a:pPr algn="just" rtl="0"/>
          <a:r>
            <a:rPr lang="pt-BR" b="0" dirty="0" smtClean="0">
              <a:solidFill>
                <a:schemeClr val="tx1"/>
              </a:solidFill>
              <a:latin typeface="Arial" panose="020B0604020202020204" pitchFamily="34" charset="0"/>
              <a:cs typeface="Arial" panose="020B0604020202020204" pitchFamily="34" charset="0"/>
            </a:rPr>
            <a:t>Mulheres com idade entre 7 e 14 anos</a:t>
          </a:r>
          <a:endParaRPr lang="pt-BR" dirty="0">
            <a:solidFill>
              <a:schemeClr val="tx1"/>
            </a:solidFill>
            <a:latin typeface="Arial" panose="020B0604020202020204" pitchFamily="34" charset="0"/>
            <a:cs typeface="Arial" panose="020B0604020202020204" pitchFamily="34" charset="0"/>
          </a:endParaRPr>
        </a:p>
      </dgm:t>
    </dgm:pt>
    <dgm:pt modelId="{73274E38-9B12-4554-B3D9-FA9788711D25}" type="parTrans" cxnId="{A6522C6F-5D4A-4C52-8E69-598C662AE25B}">
      <dgm:prSet/>
      <dgm:spPr/>
      <dgm:t>
        <a:bodyPr/>
        <a:lstStyle/>
        <a:p>
          <a:pPr algn="just"/>
          <a:endParaRPr lang="pt-BR">
            <a:solidFill>
              <a:schemeClr val="tx1"/>
            </a:solidFill>
            <a:latin typeface="Arial" panose="020B0604020202020204" pitchFamily="34" charset="0"/>
            <a:cs typeface="Arial" panose="020B0604020202020204" pitchFamily="34" charset="0"/>
          </a:endParaRPr>
        </a:p>
      </dgm:t>
    </dgm:pt>
    <dgm:pt modelId="{5EBEC7A1-345D-4B2C-923B-63138DEB0BF6}" type="sibTrans" cxnId="{A6522C6F-5D4A-4C52-8E69-598C662AE25B}">
      <dgm:prSet/>
      <dgm:spPr/>
      <dgm:t>
        <a:bodyPr/>
        <a:lstStyle/>
        <a:p>
          <a:pPr algn="just"/>
          <a:endParaRPr lang="pt-BR">
            <a:solidFill>
              <a:schemeClr val="tx1"/>
            </a:solidFill>
            <a:latin typeface="Arial" panose="020B0604020202020204" pitchFamily="34" charset="0"/>
            <a:cs typeface="Arial" panose="020B0604020202020204" pitchFamily="34" charset="0"/>
          </a:endParaRPr>
        </a:p>
      </dgm:t>
    </dgm:pt>
    <dgm:pt modelId="{B20892A9-477D-4CFA-A20F-117AD0E218EF}">
      <dgm:prSet/>
      <dgm:spPr/>
      <dgm:t>
        <a:bodyPr/>
        <a:lstStyle/>
        <a:p>
          <a:pPr algn="just" rtl="0"/>
          <a:r>
            <a:rPr lang="pt-BR" b="0" dirty="0" smtClean="0">
              <a:solidFill>
                <a:schemeClr val="tx1"/>
              </a:solidFill>
              <a:latin typeface="Arial" panose="020B0604020202020204" pitchFamily="34" charset="0"/>
              <a:cs typeface="Arial" panose="020B0604020202020204" pitchFamily="34" charset="0"/>
            </a:rPr>
            <a:t>Mulheres com idade acima de 44 anos</a:t>
          </a:r>
          <a:endParaRPr lang="pt-BR" dirty="0">
            <a:solidFill>
              <a:schemeClr val="tx1"/>
            </a:solidFill>
            <a:latin typeface="Arial" panose="020B0604020202020204" pitchFamily="34" charset="0"/>
            <a:cs typeface="Arial" panose="020B0604020202020204" pitchFamily="34" charset="0"/>
          </a:endParaRPr>
        </a:p>
      </dgm:t>
    </dgm:pt>
    <dgm:pt modelId="{2C555440-C518-4D57-BD6E-B452D8DC7218}" type="parTrans" cxnId="{E88AB186-EBE6-4776-852C-8EC08D1BAA88}">
      <dgm:prSet/>
      <dgm:spPr/>
      <dgm:t>
        <a:bodyPr/>
        <a:lstStyle/>
        <a:p>
          <a:pPr algn="just"/>
          <a:endParaRPr lang="pt-BR">
            <a:solidFill>
              <a:schemeClr val="tx1"/>
            </a:solidFill>
            <a:latin typeface="Arial" panose="020B0604020202020204" pitchFamily="34" charset="0"/>
            <a:cs typeface="Arial" panose="020B0604020202020204" pitchFamily="34" charset="0"/>
          </a:endParaRPr>
        </a:p>
      </dgm:t>
    </dgm:pt>
    <dgm:pt modelId="{4C609008-8092-400A-A511-B2525451BAC3}" type="sibTrans" cxnId="{E88AB186-EBE6-4776-852C-8EC08D1BAA88}">
      <dgm:prSet/>
      <dgm:spPr/>
      <dgm:t>
        <a:bodyPr/>
        <a:lstStyle/>
        <a:p>
          <a:pPr algn="just"/>
          <a:endParaRPr lang="pt-BR">
            <a:solidFill>
              <a:schemeClr val="tx1"/>
            </a:solidFill>
            <a:latin typeface="Arial" panose="020B0604020202020204" pitchFamily="34" charset="0"/>
            <a:cs typeface="Arial" panose="020B0604020202020204" pitchFamily="34" charset="0"/>
          </a:endParaRPr>
        </a:p>
      </dgm:t>
    </dgm:pt>
    <dgm:pt modelId="{B9558E41-C6B6-4ECA-AB2B-928DB8851E70}">
      <dgm:prSet/>
      <dgm:spPr/>
      <dgm:t>
        <a:bodyPr/>
        <a:lstStyle/>
        <a:p>
          <a:pPr algn="just" rtl="0"/>
          <a:r>
            <a:rPr lang="pt-BR" b="0" dirty="0" smtClean="0">
              <a:solidFill>
                <a:schemeClr val="tx1"/>
              </a:solidFill>
              <a:latin typeface="Arial" panose="020B0604020202020204" pitchFamily="34" charset="0"/>
              <a:cs typeface="Arial" panose="020B0604020202020204" pitchFamily="34" charset="0"/>
            </a:rPr>
            <a:t>Beneficiários com campo bairro em branco</a:t>
          </a:r>
          <a:endParaRPr lang="pt-BR" dirty="0">
            <a:solidFill>
              <a:schemeClr val="tx1"/>
            </a:solidFill>
            <a:latin typeface="Arial" panose="020B0604020202020204" pitchFamily="34" charset="0"/>
            <a:cs typeface="Arial" panose="020B0604020202020204" pitchFamily="34" charset="0"/>
          </a:endParaRPr>
        </a:p>
      </dgm:t>
    </dgm:pt>
    <dgm:pt modelId="{C82FABDB-666E-46D8-A9DD-129CBFFB84D0}" type="parTrans" cxnId="{E290E190-BAEC-471A-BCB1-DE1F65D50F83}">
      <dgm:prSet/>
      <dgm:spPr/>
      <dgm:t>
        <a:bodyPr/>
        <a:lstStyle/>
        <a:p>
          <a:pPr algn="just"/>
          <a:endParaRPr lang="pt-BR">
            <a:solidFill>
              <a:schemeClr val="tx1"/>
            </a:solidFill>
            <a:latin typeface="Arial" panose="020B0604020202020204" pitchFamily="34" charset="0"/>
            <a:cs typeface="Arial" panose="020B0604020202020204" pitchFamily="34" charset="0"/>
          </a:endParaRPr>
        </a:p>
      </dgm:t>
    </dgm:pt>
    <dgm:pt modelId="{00695FCA-AD85-45C0-80E0-EC03266620A0}" type="sibTrans" cxnId="{E290E190-BAEC-471A-BCB1-DE1F65D50F83}">
      <dgm:prSet/>
      <dgm:spPr/>
      <dgm:t>
        <a:bodyPr/>
        <a:lstStyle/>
        <a:p>
          <a:pPr algn="just"/>
          <a:endParaRPr lang="pt-BR">
            <a:solidFill>
              <a:schemeClr val="tx1"/>
            </a:solidFill>
            <a:latin typeface="Arial" panose="020B0604020202020204" pitchFamily="34" charset="0"/>
            <a:cs typeface="Arial" panose="020B0604020202020204" pitchFamily="34" charset="0"/>
          </a:endParaRPr>
        </a:p>
      </dgm:t>
    </dgm:pt>
    <dgm:pt modelId="{B3B33746-A4C5-4BBB-88E6-26F6C342B9A9}">
      <dgm:prSet/>
      <dgm:spPr/>
      <dgm:t>
        <a:bodyPr/>
        <a:lstStyle/>
        <a:p>
          <a:pPr algn="just" rtl="0"/>
          <a:r>
            <a:rPr lang="pt-BR" b="0" dirty="0" smtClean="0">
              <a:solidFill>
                <a:schemeClr val="tx1"/>
              </a:solidFill>
              <a:latin typeface="Arial" panose="020B0604020202020204" pitchFamily="34" charset="0"/>
              <a:cs typeface="Arial" panose="020B0604020202020204" pitchFamily="34" charset="0"/>
            </a:rPr>
            <a:t>Beneficiárias vindos no arquivo complementar</a:t>
          </a:r>
          <a:endParaRPr lang="pt-BR" dirty="0">
            <a:solidFill>
              <a:schemeClr val="tx1"/>
            </a:solidFill>
            <a:latin typeface="Arial" panose="020B0604020202020204" pitchFamily="34" charset="0"/>
            <a:cs typeface="Arial" panose="020B0604020202020204" pitchFamily="34" charset="0"/>
          </a:endParaRPr>
        </a:p>
      </dgm:t>
    </dgm:pt>
    <dgm:pt modelId="{6CFCF453-659B-4B14-B86D-26D7307181C2}" type="parTrans" cxnId="{F43B5779-8609-46F2-B3C7-7B884DEC3C54}">
      <dgm:prSet/>
      <dgm:spPr/>
      <dgm:t>
        <a:bodyPr/>
        <a:lstStyle/>
        <a:p>
          <a:pPr algn="just"/>
          <a:endParaRPr lang="pt-BR">
            <a:solidFill>
              <a:schemeClr val="tx1"/>
            </a:solidFill>
            <a:latin typeface="Arial" panose="020B0604020202020204" pitchFamily="34" charset="0"/>
            <a:cs typeface="Arial" panose="020B0604020202020204" pitchFamily="34" charset="0"/>
          </a:endParaRPr>
        </a:p>
      </dgm:t>
    </dgm:pt>
    <dgm:pt modelId="{6BAA1B39-379D-4A24-9612-E88218CF87EC}" type="sibTrans" cxnId="{F43B5779-8609-46F2-B3C7-7B884DEC3C54}">
      <dgm:prSet/>
      <dgm:spPr/>
      <dgm:t>
        <a:bodyPr/>
        <a:lstStyle/>
        <a:p>
          <a:pPr algn="just"/>
          <a:endParaRPr lang="pt-BR">
            <a:solidFill>
              <a:schemeClr val="tx1"/>
            </a:solidFill>
            <a:latin typeface="Arial" panose="020B0604020202020204" pitchFamily="34" charset="0"/>
            <a:cs typeface="Arial" panose="020B0604020202020204" pitchFamily="34" charset="0"/>
          </a:endParaRPr>
        </a:p>
      </dgm:t>
    </dgm:pt>
    <dgm:pt modelId="{CE632CCC-ACD7-4FE9-B84D-FB10C3FAC503}" type="pres">
      <dgm:prSet presAssocID="{43392A5E-0C47-45D4-94C7-FA44D60D8FB3}" presName="linear" presStyleCnt="0">
        <dgm:presLayoutVars>
          <dgm:animLvl val="lvl"/>
          <dgm:resizeHandles val="exact"/>
        </dgm:presLayoutVars>
      </dgm:prSet>
      <dgm:spPr/>
      <dgm:t>
        <a:bodyPr/>
        <a:lstStyle/>
        <a:p>
          <a:endParaRPr lang="pt-BR"/>
        </a:p>
      </dgm:t>
    </dgm:pt>
    <dgm:pt modelId="{0047AD70-5F89-41B9-8BD1-588B8881A7DC}" type="pres">
      <dgm:prSet presAssocID="{761D1AE9-396C-476C-AD7A-DD31DB4C1653}" presName="parentText" presStyleLbl="node1" presStyleIdx="0" presStyleCnt="4">
        <dgm:presLayoutVars>
          <dgm:chMax val="0"/>
          <dgm:bulletEnabled val="1"/>
        </dgm:presLayoutVars>
      </dgm:prSet>
      <dgm:spPr/>
      <dgm:t>
        <a:bodyPr/>
        <a:lstStyle/>
        <a:p>
          <a:endParaRPr lang="pt-BR"/>
        </a:p>
      </dgm:t>
    </dgm:pt>
    <dgm:pt modelId="{E74A9F22-A439-4D6E-A24A-42DB1A2DC8ED}" type="pres">
      <dgm:prSet presAssocID="{5EBEC7A1-345D-4B2C-923B-63138DEB0BF6}" presName="spacer" presStyleCnt="0"/>
      <dgm:spPr/>
      <dgm:t>
        <a:bodyPr/>
        <a:lstStyle/>
        <a:p>
          <a:endParaRPr lang="pt-BR"/>
        </a:p>
      </dgm:t>
    </dgm:pt>
    <dgm:pt modelId="{98E315C3-8732-4451-9A30-000B73F6636C}" type="pres">
      <dgm:prSet presAssocID="{B20892A9-477D-4CFA-A20F-117AD0E218EF}" presName="parentText" presStyleLbl="node1" presStyleIdx="1" presStyleCnt="4">
        <dgm:presLayoutVars>
          <dgm:chMax val="0"/>
          <dgm:bulletEnabled val="1"/>
        </dgm:presLayoutVars>
      </dgm:prSet>
      <dgm:spPr/>
      <dgm:t>
        <a:bodyPr/>
        <a:lstStyle/>
        <a:p>
          <a:endParaRPr lang="pt-BR"/>
        </a:p>
      </dgm:t>
    </dgm:pt>
    <dgm:pt modelId="{A111832D-87BF-4C08-B990-D5E0D13970B6}" type="pres">
      <dgm:prSet presAssocID="{4C609008-8092-400A-A511-B2525451BAC3}" presName="spacer" presStyleCnt="0"/>
      <dgm:spPr/>
      <dgm:t>
        <a:bodyPr/>
        <a:lstStyle/>
        <a:p>
          <a:endParaRPr lang="pt-BR"/>
        </a:p>
      </dgm:t>
    </dgm:pt>
    <dgm:pt modelId="{F626F8EB-6C85-4E43-B323-58F716431821}" type="pres">
      <dgm:prSet presAssocID="{B9558E41-C6B6-4ECA-AB2B-928DB8851E70}" presName="parentText" presStyleLbl="node1" presStyleIdx="2" presStyleCnt="4">
        <dgm:presLayoutVars>
          <dgm:chMax val="0"/>
          <dgm:bulletEnabled val="1"/>
        </dgm:presLayoutVars>
      </dgm:prSet>
      <dgm:spPr/>
      <dgm:t>
        <a:bodyPr/>
        <a:lstStyle/>
        <a:p>
          <a:endParaRPr lang="pt-BR"/>
        </a:p>
      </dgm:t>
    </dgm:pt>
    <dgm:pt modelId="{A3A5943A-1BF5-4048-AAC2-B209FDEED1CD}" type="pres">
      <dgm:prSet presAssocID="{00695FCA-AD85-45C0-80E0-EC03266620A0}" presName="spacer" presStyleCnt="0"/>
      <dgm:spPr/>
      <dgm:t>
        <a:bodyPr/>
        <a:lstStyle/>
        <a:p>
          <a:endParaRPr lang="pt-BR"/>
        </a:p>
      </dgm:t>
    </dgm:pt>
    <dgm:pt modelId="{F84C7128-0D53-4FC1-9038-172712314E2E}" type="pres">
      <dgm:prSet presAssocID="{B3B33746-A4C5-4BBB-88E6-26F6C342B9A9}" presName="parentText" presStyleLbl="node1" presStyleIdx="3" presStyleCnt="4">
        <dgm:presLayoutVars>
          <dgm:chMax val="0"/>
          <dgm:bulletEnabled val="1"/>
        </dgm:presLayoutVars>
      </dgm:prSet>
      <dgm:spPr/>
      <dgm:t>
        <a:bodyPr/>
        <a:lstStyle/>
        <a:p>
          <a:endParaRPr lang="pt-BR"/>
        </a:p>
      </dgm:t>
    </dgm:pt>
  </dgm:ptLst>
  <dgm:cxnLst>
    <dgm:cxn modelId="{E88AB186-EBE6-4776-852C-8EC08D1BAA88}" srcId="{43392A5E-0C47-45D4-94C7-FA44D60D8FB3}" destId="{B20892A9-477D-4CFA-A20F-117AD0E218EF}" srcOrd="1" destOrd="0" parTransId="{2C555440-C518-4D57-BD6E-B452D8DC7218}" sibTransId="{4C609008-8092-400A-A511-B2525451BAC3}"/>
    <dgm:cxn modelId="{2684BEE5-7719-4011-99C0-AB5F41BA925C}" type="presOf" srcId="{B20892A9-477D-4CFA-A20F-117AD0E218EF}" destId="{98E315C3-8732-4451-9A30-000B73F6636C}" srcOrd="0" destOrd="0" presId="urn:microsoft.com/office/officeart/2005/8/layout/vList2"/>
    <dgm:cxn modelId="{70CD7871-BEE8-4F70-A774-E4F6F0DB6027}" type="presOf" srcId="{B9558E41-C6B6-4ECA-AB2B-928DB8851E70}" destId="{F626F8EB-6C85-4E43-B323-58F716431821}" srcOrd="0" destOrd="0" presId="urn:microsoft.com/office/officeart/2005/8/layout/vList2"/>
    <dgm:cxn modelId="{E290E190-BAEC-471A-BCB1-DE1F65D50F83}" srcId="{43392A5E-0C47-45D4-94C7-FA44D60D8FB3}" destId="{B9558E41-C6B6-4ECA-AB2B-928DB8851E70}" srcOrd="2" destOrd="0" parTransId="{C82FABDB-666E-46D8-A9DD-129CBFFB84D0}" sibTransId="{00695FCA-AD85-45C0-80E0-EC03266620A0}"/>
    <dgm:cxn modelId="{98063DE1-E144-4E73-8A69-E12E7D17A2BC}" type="presOf" srcId="{B3B33746-A4C5-4BBB-88E6-26F6C342B9A9}" destId="{F84C7128-0D53-4FC1-9038-172712314E2E}" srcOrd="0" destOrd="0" presId="urn:microsoft.com/office/officeart/2005/8/layout/vList2"/>
    <dgm:cxn modelId="{F43B5779-8609-46F2-B3C7-7B884DEC3C54}" srcId="{43392A5E-0C47-45D4-94C7-FA44D60D8FB3}" destId="{B3B33746-A4C5-4BBB-88E6-26F6C342B9A9}" srcOrd="3" destOrd="0" parTransId="{6CFCF453-659B-4B14-B86D-26D7307181C2}" sibTransId="{6BAA1B39-379D-4A24-9612-E88218CF87EC}"/>
    <dgm:cxn modelId="{A6522C6F-5D4A-4C52-8E69-598C662AE25B}" srcId="{43392A5E-0C47-45D4-94C7-FA44D60D8FB3}" destId="{761D1AE9-396C-476C-AD7A-DD31DB4C1653}" srcOrd="0" destOrd="0" parTransId="{73274E38-9B12-4554-B3D9-FA9788711D25}" sibTransId="{5EBEC7A1-345D-4B2C-923B-63138DEB0BF6}"/>
    <dgm:cxn modelId="{10151F50-22BD-4424-85C3-6727B7B71CE8}" type="presOf" srcId="{43392A5E-0C47-45D4-94C7-FA44D60D8FB3}" destId="{CE632CCC-ACD7-4FE9-B84D-FB10C3FAC503}" srcOrd="0" destOrd="0" presId="urn:microsoft.com/office/officeart/2005/8/layout/vList2"/>
    <dgm:cxn modelId="{E69EF870-11B4-4EB2-BB68-91DA7A6F3920}" type="presOf" srcId="{761D1AE9-396C-476C-AD7A-DD31DB4C1653}" destId="{0047AD70-5F89-41B9-8BD1-588B8881A7DC}" srcOrd="0" destOrd="0" presId="urn:microsoft.com/office/officeart/2005/8/layout/vList2"/>
    <dgm:cxn modelId="{A87244FB-069C-46F4-9ADD-143FFCB791A4}" type="presParOf" srcId="{CE632CCC-ACD7-4FE9-B84D-FB10C3FAC503}" destId="{0047AD70-5F89-41B9-8BD1-588B8881A7DC}" srcOrd="0" destOrd="0" presId="urn:microsoft.com/office/officeart/2005/8/layout/vList2"/>
    <dgm:cxn modelId="{27AFE247-6AD6-4085-ADE1-9385D6EADC60}" type="presParOf" srcId="{CE632CCC-ACD7-4FE9-B84D-FB10C3FAC503}" destId="{E74A9F22-A439-4D6E-A24A-42DB1A2DC8ED}" srcOrd="1" destOrd="0" presId="urn:microsoft.com/office/officeart/2005/8/layout/vList2"/>
    <dgm:cxn modelId="{47D76EC0-606A-49D4-B693-738F9FCE01F6}" type="presParOf" srcId="{CE632CCC-ACD7-4FE9-B84D-FB10C3FAC503}" destId="{98E315C3-8732-4451-9A30-000B73F6636C}" srcOrd="2" destOrd="0" presId="urn:microsoft.com/office/officeart/2005/8/layout/vList2"/>
    <dgm:cxn modelId="{AB9B615B-BD0D-437E-BA56-3A1AF82E1C1D}" type="presParOf" srcId="{CE632CCC-ACD7-4FE9-B84D-FB10C3FAC503}" destId="{A111832D-87BF-4C08-B990-D5E0D13970B6}" srcOrd="3" destOrd="0" presId="urn:microsoft.com/office/officeart/2005/8/layout/vList2"/>
    <dgm:cxn modelId="{55A68336-4B8E-4607-B2BE-ECF3F3F7CE64}" type="presParOf" srcId="{CE632CCC-ACD7-4FE9-B84D-FB10C3FAC503}" destId="{F626F8EB-6C85-4E43-B323-58F716431821}" srcOrd="4" destOrd="0" presId="urn:microsoft.com/office/officeart/2005/8/layout/vList2"/>
    <dgm:cxn modelId="{B7FACE58-A0E1-47A8-A80C-5E62C97A6E02}" type="presParOf" srcId="{CE632CCC-ACD7-4FE9-B84D-FB10C3FAC503}" destId="{A3A5943A-1BF5-4048-AAC2-B209FDEED1CD}" srcOrd="5" destOrd="0" presId="urn:microsoft.com/office/officeart/2005/8/layout/vList2"/>
    <dgm:cxn modelId="{D0D2AFE0-6F55-4A82-8074-CDA92732F5F2}" type="presParOf" srcId="{CE632CCC-ACD7-4FE9-B84D-FB10C3FAC503}" destId="{F84C7128-0D53-4FC1-9038-172712314E2E}" srcOrd="6"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8DC2C1F-40B7-42D4-B22C-8EB14F4CD9C9}" type="doc">
      <dgm:prSet loTypeId="urn:microsoft.com/office/officeart/2005/8/layout/hierarchy5" loCatId="hierarchy" qsTypeId="urn:microsoft.com/office/officeart/2005/8/quickstyle/3d1" qsCatId="3D" csTypeId="urn:microsoft.com/office/officeart/2005/8/colors/colorful2" csCatId="colorful" phldr="1"/>
      <dgm:spPr/>
      <dgm:t>
        <a:bodyPr/>
        <a:lstStyle/>
        <a:p>
          <a:endParaRPr lang="pt-BR"/>
        </a:p>
      </dgm:t>
    </dgm:pt>
    <dgm:pt modelId="{D58E53E2-34DA-439B-926A-21DFA8A7605C}">
      <dgm:prSet phldrT="[Texto]" custT="1"/>
      <dgm:spPr/>
      <dgm:t>
        <a:bodyPr/>
        <a:lstStyle/>
        <a:p>
          <a:r>
            <a:rPr lang="pt-BR" sz="1600">
              <a:latin typeface="Arial" panose="020B0604020202020204" pitchFamily="34" charset="0"/>
              <a:cs typeface="Arial" panose="020B0604020202020204" pitchFamily="34" charset="0"/>
            </a:rPr>
            <a:t>Vigências</a:t>
          </a:r>
        </a:p>
      </dgm:t>
    </dgm:pt>
    <dgm:pt modelId="{8E11DF91-0A4F-43E2-ABA0-3D6ED90B5FF9}" type="parTrans" cxnId="{7181B4E7-48B1-4E66-ACEA-11357E90356A}">
      <dgm:prSet/>
      <dgm:spPr/>
      <dgm:t>
        <a:bodyPr/>
        <a:lstStyle/>
        <a:p>
          <a:endParaRPr lang="pt-BR">
            <a:latin typeface="Arial" panose="020B0604020202020204" pitchFamily="34" charset="0"/>
            <a:cs typeface="Arial" panose="020B0604020202020204" pitchFamily="34" charset="0"/>
          </a:endParaRPr>
        </a:p>
      </dgm:t>
    </dgm:pt>
    <dgm:pt modelId="{97CA6C5A-D32D-4484-B071-5466666AC422}" type="sibTrans" cxnId="{7181B4E7-48B1-4E66-ACEA-11357E90356A}">
      <dgm:prSet/>
      <dgm:spPr/>
      <dgm:t>
        <a:bodyPr/>
        <a:lstStyle/>
        <a:p>
          <a:endParaRPr lang="pt-BR">
            <a:latin typeface="Arial" panose="020B0604020202020204" pitchFamily="34" charset="0"/>
            <a:cs typeface="Arial" panose="020B0604020202020204" pitchFamily="34" charset="0"/>
          </a:endParaRPr>
        </a:p>
      </dgm:t>
    </dgm:pt>
    <dgm:pt modelId="{C6956117-EDF6-429F-915E-7DDCB258C33B}">
      <dgm:prSet phldrT="[Texto]" custT="1"/>
      <dgm:spPr/>
      <dgm:t>
        <a:bodyPr/>
        <a:lstStyle/>
        <a:p>
          <a:r>
            <a:rPr lang="pt-BR" sz="1600" dirty="0" smtClean="0">
              <a:latin typeface="Arial" panose="020B0604020202020204" pitchFamily="34" charset="0"/>
              <a:cs typeface="Arial" panose="020B0604020202020204" pitchFamily="34" charset="0"/>
            </a:rPr>
            <a:t>Julho </a:t>
          </a:r>
          <a:r>
            <a:rPr lang="pt-BR" sz="1600" dirty="0">
              <a:latin typeface="Arial" panose="020B0604020202020204" pitchFamily="34" charset="0"/>
              <a:cs typeface="Arial" panose="020B0604020202020204" pitchFamily="34" charset="0"/>
            </a:rPr>
            <a:t>a </a:t>
          </a:r>
          <a:r>
            <a:rPr lang="pt-BR" sz="1600" dirty="0" smtClean="0">
              <a:latin typeface="Arial" panose="020B0604020202020204" pitchFamily="34" charset="0"/>
              <a:cs typeface="Arial" panose="020B0604020202020204" pitchFamily="34" charset="0"/>
            </a:rPr>
            <a:t>Dezembro</a:t>
          </a:r>
          <a:endParaRPr lang="pt-BR" sz="1600" dirty="0">
            <a:latin typeface="Arial" panose="020B0604020202020204" pitchFamily="34" charset="0"/>
            <a:cs typeface="Arial" panose="020B0604020202020204" pitchFamily="34" charset="0"/>
          </a:endParaRPr>
        </a:p>
      </dgm:t>
    </dgm:pt>
    <dgm:pt modelId="{A2DCB58A-8B71-4DCF-BAC4-6CCBFC135FD5}" type="parTrans" cxnId="{B55EADE5-603C-4265-811D-B0C9B6D7A2FA}">
      <dgm:prSet/>
      <dgm:spPr/>
      <dgm:t>
        <a:bodyPr/>
        <a:lstStyle/>
        <a:p>
          <a:endParaRPr lang="pt-BR">
            <a:latin typeface="Arial" panose="020B0604020202020204" pitchFamily="34" charset="0"/>
            <a:cs typeface="Arial" panose="020B0604020202020204" pitchFamily="34" charset="0"/>
          </a:endParaRPr>
        </a:p>
      </dgm:t>
    </dgm:pt>
    <dgm:pt modelId="{937E94B3-4A8B-433A-81FC-6A05C0BE5CB0}" type="sibTrans" cxnId="{B55EADE5-603C-4265-811D-B0C9B6D7A2FA}">
      <dgm:prSet/>
      <dgm:spPr/>
      <dgm:t>
        <a:bodyPr/>
        <a:lstStyle/>
        <a:p>
          <a:endParaRPr lang="pt-BR">
            <a:latin typeface="Arial" panose="020B0604020202020204" pitchFamily="34" charset="0"/>
            <a:cs typeface="Arial" panose="020B0604020202020204" pitchFamily="34" charset="0"/>
          </a:endParaRPr>
        </a:p>
      </dgm:t>
    </dgm:pt>
    <dgm:pt modelId="{AB65EE10-1C4A-419C-A743-10182BEA11F8}">
      <dgm:prSet phldrT="[Texto]" custT="1"/>
      <dgm:spPr/>
      <dgm:t>
        <a:bodyPr/>
        <a:lstStyle/>
        <a:p>
          <a:r>
            <a:rPr lang="pt-BR" sz="1600" dirty="0">
              <a:latin typeface="Arial" panose="020B0604020202020204" pitchFamily="34" charset="0"/>
              <a:cs typeface="Arial" panose="020B0604020202020204" pitchFamily="34" charset="0"/>
            </a:rPr>
            <a:t>Início: </a:t>
          </a:r>
          <a:r>
            <a:rPr lang="pt-BR" sz="1600" dirty="0" smtClean="0">
              <a:latin typeface="Arial" panose="020B0604020202020204" pitchFamily="34" charset="0"/>
              <a:cs typeface="Arial" panose="020B0604020202020204" pitchFamily="34" charset="0"/>
            </a:rPr>
            <a:t>Agosto</a:t>
          </a:r>
          <a:endParaRPr lang="pt-BR" sz="1600" dirty="0">
            <a:latin typeface="Arial" panose="020B0604020202020204" pitchFamily="34" charset="0"/>
            <a:cs typeface="Arial" panose="020B0604020202020204" pitchFamily="34" charset="0"/>
          </a:endParaRPr>
        </a:p>
      </dgm:t>
    </dgm:pt>
    <dgm:pt modelId="{82CBED68-F584-4974-AE8C-9A2D45A3A43A}" type="parTrans" cxnId="{62BE5C88-3429-4A17-8D29-8E5DED9C4F78}">
      <dgm:prSet/>
      <dgm:spPr/>
      <dgm:t>
        <a:bodyPr/>
        <a:lstStyle/>
        <a:p>
          <a:endParaRPr lang="pt-BR">
            <a:latin typeface="Arial" panose="020B0604020202020204" pitchFamily="34" charset="0"/>
            <a:cs typeface="Arial" panose="020B0604020202020204" pitchFamily="34" charset="0"/>
          </a:endParaRPr>
        </a:p>
      </dgm:t>
    </dgm:pt>
    <dgm:pt modelId="{6C908571-C326-4506-A66E-059A2EF5B24B}" type="sibTrans" cxnId="{62BE5C88-3429-4A17-8D29-8E5DED9C4F78}">
      <dgm:prSet/>
      <dgm:spPr/>
      <dgm:t>
        <a:bodyPr/>
        <a:lstStyle/>
        <a:p>
          <a:endParaRPr lang="pt-BR">
            <a:latin typeface="Arial" panose="020B0604020202020204" pitchFamily="34" charset="0"/>
            <a:cs typeface="Arial" panose="020B0604020202020204" pitchFamily="34" charset="0"/>
          </a:endParaRPr>
        </a:p>
      </dgm:t>
    </dgm:pt>
    <dgm:pt modelId="{EEB8C826-09FF-4466-8098-E7779C6A4312}">
      <dgm:prSet phldrT="[Texto]" custT="1"/>
      <dgm:spPr/>
      <dgm:t>
        <a:bodyPr/>
        <a:lstStyle/>
        <a:p>
          <a:r>
            <a:rPr lang="pt-BR" sz="1000" b="1" dirty="0">
              <a:latin typeface="Arial" panose="020B0604020202020204" pitchFamily="34" charset="0"/>
              <a:cs typeface="Arial" panose="020B0604020202020204" pitchFamily="34" charset="0"/>
            </a:rPr>
            <a:t>VIGÊNCIAS</a:t>
          </a:r>
        </a:p>
        <a:p>
          <a:r>
            <a:rPr lang="pt-BR" sz="1000" b="1" dirty="0">
              <a:latin typeface="Arial" panose="020B0604020202020204" pitchFamily="34" charset="0"/>
              <a:cs typeface="Arial" panose="020B0604020202020204" pitchFamily="34" charset="0"/>
            </a:rPr>
            <a:t>(SEMESTRAL)</a:t>
          </a:r>
        </a:p>
      </dgm:t>
    </dgm:pt>
    <dgm:pt modelId="{D40A0FE5-F412-4C17-9858-FF8740881473}" type="parTrans" cxnId="{FD5B4D5F-3453-4FF0-9F8C-6E1741AEA23C}">
      <dgm:prSet/>
      <dgm:spPr/>
      <dgm:t>
        <a:bodyPr/>
        <a:lstStyle/>
        <a:p>
          <a:endParaRPr lang="pt-BR">
            <a:latin typeface="Arial" panose="020B0604020202020204" pitchFamily="34" charset="0"/>
            <a:cs typeface="Arial" panose="020B0604020202020204" pitchFamily="34" charset="0"/>
          </a:endParaRPr>
        </a:p>
      </dgm:t>
    </dgm:pt>
    <dgm:pt modelId="{FFF0568C-55D9-45CF-ACF5-B84978FB7F0F}" type="sibTrans" cxnId="{FD5B4D5F-3453-4FF0-9F8C-6E1741AEA23C}">
      <dgm:prSet/>
      <dgm:spPr/>
      <dgm:t>
        <a:bodyPr/>
        <a:lstStyle/>
        <a:p>
          <a:endParaRPr lang="pt-BR">
            <a:latin typeface="Arial" panose="020B0604020202020204" pitchFamily="34" charset="0"/>
            <a:cs typeface="Arial" panose="020B0604020202020204" pitchFamily="34" charset="0"/>
          </a:endParaRPr>
        </a:p>
      </dgm:t>
    </dgm:pt>
    <dgm:pt modelId="{CED9D3CA-02C7-4D19-9C09-655DDB9A39A7}">
      <dgm:prSet phldrT="[Texto]" custT="1"/>
      <dgm:spPr/>
      <dgm:t>
        <a:bodyPr/>
        <a:lstStyle/>
        <a:p>
          <a:endParaRPr lang="pt-BR" sz="700" dirty="0">
            <a:latin typeface="Arial" panose="020B0604020202020204" pitchFamily="34" charset="0"/>
            <a:cs typeface="Arial" panose="020B0604020202020204" pitchFamily="34" charset="0"/>
          </a:endParaRPr>
        </a:p>
        <a:p>
          <a:r>
            <a:rPr lang="pt-BR" sz="1000" b="1" dirty="0">
              <a:latin typeface="Arial" panose="020B0604020202020204" pitchFamily="34" charset="0"/>
              <a:cs typeface="Arial" panose="020B0604020202020204" pitchFamily="34" charset="0"/>
            </a:rPr>
            <a:t>VIGÊNCIAS</a:t>
          </a:r>
        </a:p>
        <a:p>
          <a:endParaRPr lang="pt-BR" sz="700" dirty="0">
            <a:latin typeface="Arial" panose="020B0604020202020204" pitchFamily="34" charset="0"/>
            <a:cs typeface="Arial" panose="020B0604020202020204" pitchFamily="34" charset="0"/>
          </a:endParaRPr>
        </a:p>
      </dgm:t>
    </dgm:pt>
    <dgm:pt modelId="{EC22EEEB-BBB1-499B-8ECF-A44FF4A0CE57}" type="parTrans" cxnId="{0D588106-43BF-46CC-ABB4-78B272D94564}">
      <dgm:prSet/>
      <dgm:spPr/>
      <dgm:t>
        <a:bodyPr/>
        <a:lstStyle/>
        <a:p>
          <a:endParaRPr lang="pt-BR">
            <a:latin typeface="Arial" panose="020B0604020202020204" pitchFamily="34" charset="0"/>
            <a:cs typeface="Arial" panose="020B0604020202020204" pitchFamily="34" charset="0"/>
          </a:endParaRPr>
        </a:p>
      </dgm:t>
    </dgm:pt>
    <dgm:pt modelId="{58B6B9AF-363C-4A0E-BCF9-12CA0248C63A}" type="sibTrans" cxnId="{0D588106-43BF-46CC-ABB4-78B272D94564}">
      <dgm:prSet/>
      <dgm:spPr/>
      <dgm:t>
        <a:bodyPr/>
        <a:lstStyle/>
        <a:p>
          <a:endParaRPr lang="pt-BR">
            <a:latin typeface="Arial" panose="020B0604020202020204" pitchFamily="34" charset="0"/>
            <a:cs typeface="Arial" panose="020B0604020202020204" pitchFamily="34" charset="0"/>
          </a:endParaRPr>
        </a:p>
      </dgm:t>
    </dgm:pt>
    <dgm:pt modelId="{D0BE6803-5F2D-4714-8A55-7127E8D3BD0E}">
      <dgm:prSet phldrT="[Texto]" custT="1"/>
      <dgm:spPr/>
      <dgm:t>
        <a:bodyPr/>
        <a:lstStyle/>
        <a:p>
          <a:r>
            <a:rPr lang="pt-BR" sz="1600" dirty="0">
              <a:latin typeface="Arial" panose="020B0604020202020204" pitchFamily="34" charset="0"/>
              <a:cs typeface="Arial" panose="020B0604020202020204" pitchFamily="34" charset="0"/>
            </a:rPr>
            <a:t>Término: </a:t>
          </a:r>
          <a:r>
            <a:rPr lang="pt-BR" sz="1600" dirty="0" smtClean="0">
              <a:latin typeface="Arial" panose="020B0604020202020204" pitchFamily="34" charset="0"/>
              <a:cs typeface="Arial" panose="020B0604020202020204" pitchFamily="34" charset="0"/>
            </a:rPr>
            <a:t>Dezembro</a:t>
          </a:r>
          <a:endParaRPr lang="pt-BR" sz="1600" dirty="0">
            <a:latin typeface="Arial" panose="020B0604020202020204" pitchFamily="34" charset="0"/>
            <a:cs typeface="Arial" panose="020B0604020202020204" pitchFamily="34" charset="0"/>
          </a:endParaRPr>
        </a:p>
      </dgm:t>
    </dgm:pt>
    <dgm:pt modelId="{E69ACDD1-CA5F-4E96-B074-99C69C27A4F6}" type="parTrans" cxnId="{CC7831C1-9B43-472B-94F4-39A065E0F94A}">
      <dgm:prSet/>
      <dgm:spPr/>
      <dgm:t>
        <a:bodyPr/>
        <a:lstStyle/>
        <a:p>
          <a:endParaRPr lang="pt-BR">
            <a:latin typeface="Arial" panose="020B0604020202020204" pitchFamily="34" charset="0"/>
            <a:cs typeface="Arial" panose="020B0604020202020204" pitchFamily="34" charset="0"/>
          </a:endParaRPr>
        </a:p>
      </dgm:t>
    </dgm:pt>
    <dgm:pt modelId="{73640808-A2C3-4338-8CDE-2FB3E247AB17}" type="sibTrans" cxnId="{CC7831C1-9B43-472B-94F4-39A065E0F94A}">
      <dgm:prSet/>
      <dgm:spPr/>
      <dgm:t>
        <a:bodyPr/>
        <a:lstStyle/>
        <a:p>
          <a:endParaRPr lang="pt-BR">
            <a:latin typeface="Arial" panose="020B0604020202020204" pitchFamily="34" charset="0"/>
            <a:cs typeface="Arial" panose="020B0604020202020204" pitchFamily="34" charset="0"/>
          </a:endParaRPr>
        </a:p>
      </dgm:t>
    </dgm:pt>
    <dgm:pt modelId="{B211EB13-0432-4EE9-8EA7-066C3B682B52}">
      <dgm:prSet phldrT="[Texto]" custT="1"/>
      <dgm:spPr/>
      <dgm:t>
        <a:bodyPr/>
        <a:lstStyle/>
        <a:p>
          <a:r>
            <a:rPr lang="pt-BR" sz="1000" b="1" dirty="0" smtClean="0">
              <a:latin typeface="Arial" panose="020B0604020202020204" pitchFamily="34" charset="0"/>
              <a:cs typeface="Arial" panose="020B0604020202020204" pitchFamily="34" charset="0"/>
            </a:rPr>
            <a:t>PERÍODO DE REGISTRO DO ACOMPANHAMENTO</a:t>
          </a:r>
          <a:endParaRPr lang="pt-BR" sz="1000" b="1" dirty="0">
            <a:latin typeface="Arial" panose="020B0604020202020204" pitchFamily="34" charset="0"/>
            <a:cs typeface="Arial" panose="020B0604020202020204" pitchFamily="34" charset="0"/>
          </a:endParaRPr>
        </a:p>
        <a:p>
          <a:r>
            <a:rPr lang="pt-BR" sz="1000" b="1" dirty="0">
              <a:latin typeface="Arial" panose="020B0604020202020204" pitchFamily="34" charset="0"/>
              <a:cs typeface="Arial" panose="020B0604020202020204" pitchFamily="34" charset="0"/>
            </a:rPr>
            <a:t>(e-Gestor </a:t>
          </a:r>
          <a:r>
            <a:rPr lang="pt-BR" sz="1000" b="1" dirty="0" smtClean="0">
              <a:latin typeface="Arial" panose="020B0604020202020204" pitchFamily="34" charset="0"/>
              <a:cs typeface="Arial" panose="020B0604020202020204" pitchFamily="34" charset="0"/>
            </a:rPr>
            <a:t>AB)</a:t>
          </a:r>
          <a:endParaRPr lang="pt-BR" sz="1000" b="1" dirty="0">
            <a:latin typeface="Arial" panose="020B0604020202020204" pitchFamily="34" charset="0"/>
            <a:cs typeface="Arial" panose="020B0604020202020204" pitchFamily="34" charset="0"/>
          </a:endParaRPr>
        </a:p>
      </dgm:t>
    </dgm:pt>
    <dgm:pt modelId="{48FF6E1D-DE08-496F-A7A4-15129643EB14}" type="parTrans" cxnId="{79AE444A-2A42-44AB-A7E0-A9E7F442805B}">
      <dgm:prSet/>
      <dgm:spPr/>
      <dgm:t>
        <a:bodyPr/>
        <a:lstStyle/>
        <a:p>
          <a:endParaRPr lang="pt-BR"/>
        </a:p>
      </dgm:t>
    </dgm:pt>
    <dgm:pt modelId="{2479F5F2-9317-4087-BA04-C86DB85F0079}" type="sibTrans" cxnId="{79AE444A-2A42-44AB-A7E0-A9E7F442805B}">
      <dgm:prSet/>
      <dgm:spPr/>
      <dgm:t>
        <a:bodyPr/>
        <a:lstStyle/>
        <a:p>
          <a:endParaRPr lang="pt-BR"/>
        </a:p>
      </dgm:t>
    </dgm:pt>
    <dgm:pt modelId="{9885F117-DCAC-43E4-B23B-9A5D3C09B330}">
      <dgm:prSet phldrT="[Texto]" custT="1"/>
      <dgm:spPr/>
      <dgm:t>
        <a:bodyPr/>
        <a:lstStyle/>
        <a:p>
          <a:r>
            <a:rPr lang="pt-BR" sz="1000" b="1" dirty="0" smtClean="0">
              <a:solidFill>
                <a:srgbClr val="FF0000"/>
              </a:solidFill>
              <a:latin typeface="Arial" panose="020B0604020202020204" pitchFamily="34" charset="0"/>
              <a:cs typeface="Arial" panose="020B0604020202020204" pitchFamily="34" charset="0"/>
            </a:rPr>
            <a:t>PERÍODO DE </a:t>
          </a:r>
          <a:r>
            <a:rPr lang="pt-BR" sz="1000" b="1" u="sng" dirty="0" smtClean="0">
              <a:solidFill>
                <a:srgbClr val="FF0000"/>
              </a:solidFill>
              <a:latin typeface="Arial" panose="020B0604020202020204" pitchFamily="34" charset="0"/>
              <a:cs typeface="Arial" panose="020B0604020202020204" pitchFamily="34" charset="0"/>
            </a:rPr>
            <a:t>ACOMPANHAMENTO</a:t>
          </a:r>
          <a:r>
            <a:rPr lang="pt-BR" sz="1000" b="1" dirty="0" smtClean="0">
              <a:solidFill>
                <a:srgbClr val="FF0000"/>
              </a:solidFill>
              <a:latin typeface="Arial" panose="020B0604020202020204" pitchFamily="34" charset="0"/>
              <a:cs typeface="Arial" panose="020B0604020202020204" pitchFamily="34" charset="0"/>
            </a:rPr>
            <a:t> DAS CONDICIONIDADES DE SAÚDE</a:t>
          </a:r>
          <a:endParaRPr lang="pt-BR" sz="1000" b="1" dirty="0">
            <a:solidFill>
              <a:srgbClr val="FF0000"/>
            </a:solidFill>
            <a:latin typeface="Arial" panose="020B0604020202020204" pitchFamily="34" charset="0"/>
            <a:cs typeface="Arial" panose="020B0604020202020204" pitchFamily="34" charset="0"/>
          </a:endParaRPr>
        </a:p>
      </dgm:t>
    </dgm:pt>
    <dgm:pt modelId="{0384C1F0-E5DE-423B-8C15-65003D8FD2D2}" type="sibTrans" cxnId="{B4EDFD39-B954-478C-A366-8604ABB68D64}">
      <dgm:prSet/>
      <dgm:spPr/>
      <dgm:t>
        <a:bodyPr/>
        <a:lstStyle/>
        <a:p>
          <a:endParaRPr lang="pt-BR">
            <a:latin typeface="Arial" panose="020B0604020202020204" pitchFamily="34" charset="0"/>
            <a:cs typeface="Arial" panose="020B0604020202020204" pitchFamily="34" charset="0"/>
          </a:endParaRPr>
        </a:p>
      </dgm:t>
    </dgm:pt>
    <dgm:pt modelId="{C19B3F1F-2214-4A53-B57A-371913ECE691}" type="parTrans" cxnId="{B4EDFD39-B954-478C-A366-8604ABB68D64}">
      <dgm:prSet/>
      <dgm:spPr/>
      <dgm:t>
        <a:bodyPr/>
        <a:lstStyle/>
        <a:p>
          <a:endParaRPr lang="pt-BR">
            <a:latin typeface="Arial" panose="020B0604020202020204" pitchFamily="34" charset="0"/>
            <a:cs typeface="Arial" panose="020B0604020202020204" pitchFamily="34" charset="0"/>
          </a:endParaRPr>
        </a:p>
      </dgm:t>
    </dgm:pt>
    <dgm:pt modelId="{548DD343-5CE0-44DF-B1E8-EA6E084BB75A}">
      <dgm:prSet phldrT="[Texto]" custT="1"/>
      <dgm:spPr/>
      <dgm:t>
        <a:bodyPr/>
        <a:lstStyle/>
        <a:p>
          <a:r>
            <a:rPr lang="pt-BR" sz="1600" dirty="0">
              <a:latin typeface="Arial" panose="020B0604020202020204" pitchFamily="34" charset="0"/>
              <a:cs typeface="Arial" panose="020B0604020202020204" pitchFamily="34" charset="0"/>
            </a:rPr>
            <a:t>1° </a:t>
          </a:r>
          <a:r>
            <a:rPr lang="pt-BR" sz="1600" dirty="0" smtClean="0">
              <a:latin typeface="Arial" panose="020B0604020202020204" pitchFamily="34" charset="0"/>
              <a:cs typeface="Arial" panose="020B0604020202020204" pitchFamily="34" charset="0"/>
            </a:rPr>
            <a:t>Vigência</a:t>
          </a:r>
          <a:endParaRPr lang="pt-BR" sz="1600" dirty="0">
            <a:latin typeface="Arial" panose="020B0604020202020204" pitchFamily="34" charset="0"/>
            <a:cs typeface="Arial" panose="020B0604020202020204" pitchFamily="34" charset="0"/>
          </a:endParaRPr>
        </a:p>
      </dgm:t>
    </dgm:pt>
    <dgm:pt modelId="{7985FA69-18EE-49EE-9B47-FC88C39320AE}" type="parTrans" cxnId="{36798A3F-9370-42D2-9EEE-5A2CD01C09F4}">
      <dgm:prSet/>
      <dgm:spPr/>
      <dgm:t>
        <a:bodyPr/>
        <a:lstStyle/>
        <a:p>
          <a:endParaRPr lang="pt-BR"/>
        </a:p>
      </dgm:t>
    </dgm:pt>
    <dgm:pt modelId="{6FB9ABE4-B846-471B-8B7E-7E03C72D791B}" type="sibTrans" cxnId="{36798A3F-9370-42D2-9EEE-5A2CD01C09F4}">
      <dgm:prSet/>
      <dgm:spPr/>
      <dgm:t>
        <a:bodyPr/>
        <a:lstStyle/>
        <a:p>
          <a:endParaRPr lang="pt-BR"/>
        </a:p>
      </dgm:t>
    </dgm:pt>
    <dgm:pt modelId="{13E417F2-98FC-4569-B956-12B6F128B1C0}">
      <dgm:prSet phldrT="[Texto]" custT="1"/>
      <dgm:spPr/>
      <dgm:t>
        <a:bodyPr/>
        <a:lstStyle/>
        <a:p>
          <a:r>
            <a:rPr lang="pt-BR" sz="1600" dirty="0" smtClean="0">
              <a:latin typeface="Arial" panose="020B0604020202020204" pitchFamily="34" charset="0"/>
              <a:cs typeface="Arial" panose="020B0604020202020204" pitchFamily="34" charset="0"/>
            </a:rPr>
            <a:t>Janeiro </a:t>
          </a:r>
          <a:r>
            <a:rPr lang="pt-BR" sz="1600" dirty="0">
              <a:latin typeface="Arial" panose="020B0604020202020204" pitchFamily="34" charset="0"/>
              <a:cs typeface="Arial" panose="020B0604020202020204" pitchFamily="34" charset="0"/>
            </a:rPr>
            <a:t>a </a:t>
          </a:r>
          <a:r>
            <a:rPr lang="pt-BR" sz="1600" dirty="0" smtClean="0">
              <a:latin typeface="Arial" panose="020B0604020202020204" pitchFamily="34" charset="0"/>
              <a:cs typeface="Arial" panose="020B0604020202020204" pitchFamily="34" charset="0"/>
            </a:rPr>
            <a:t>Junho</a:t>
          </a:r>
          <a:endParaRPr lang="pt-BR" sz="1600" dirty="0">
            <a:latin typeface="Arial" panose="020B0604020202020204" pitchFamily="34" charset="0"/>
            <a:cs typeface="Arial" panose="020B0604020202020204" pitchFamily="34" charset="0"/>
          </a:endParaRPr>
        </a:p>
      </dgm:t>
    </dgm:pt>
    <dgm:pt modelId="{4A4151D2-317A-4B05-BA1C-2EB85148A506}" type="parTrans" cxnId="{3A4489C3-9529-4E82-97AA-1650F4177625}">
      <dgm:prSet/>
      <dgm:spPr/>
      <dgm:t>
        <a:bodyPr/>
        <a:lstStyle/>
        <a:p>
          <a:endParaRPr lang="pt-BR"/>
        </a:p>
      </dgm:t>
    </dgm:pt>
    <dgm:pt modelId="{9BDF2936-2ABE-4568-A456-00B25B5E1304}" type="sibTrans" cxnId="{3A4489C3-9529-4E82-97AA-1650F4177625}">
      <dgm:prSet/>
      <dgm:spPr/>
      <dgm:t>
        <a:bodyPr/>
        <a:lstStyle/>
        <a:p>
          <a:endParaRPr lang="pt-BR"/>
        </a:p>
      </dgm:t>
    </dgm:pt>
    <dgm:pt modelId="{95B8D4DD-38D8-4946-913C-90B2700DB4FC}">
      <dgm:prSet phldrT="[Texto]" custT="1"/>
      <dgm:spPr/>
      <dgm:t>
        <a:bodyPr/>
        <a:lstStyle/>
        <a:p>
          <a:r>
            <a:rPr lang="pt-BR" sz="1600" dirty="0">
              <a:latin typeface="Arial" panose="020B0604020202020204" pitchFamily="34" charset="0"/>
              <a:cs typeface="Arial" panose="020B0604020202020204" pitchFamily="34" charset="0"/>
            </a:rPr>
            <a:t>Início: </a:t>
          </a:r>
          <a:r>
            <a:rPr lang="pt-BR" sz="1600" dirty="0" smtClean="0">
              <a:latin typeface="Arial" panose="020B0604020202020204" pitchFamily="34" charset="0"/>
              <a:cs typeface="Arial" panose="020B0604020202020204" pitchFamily="34" charset="0"/>
            </a:rPr>
            <a:t>Fevereiro</a:t>
          </a:r>
          <a:endParaRPr lang="pt-BR" sz="1600" dirty="0">
            <a:latin typeface="Arial" panose="020B0604020202020204" pitchFamily="34" charset="0"/>
            <a:cs typeface="Arial" panose="020B0604020202020204" pitchFamily="34" charset="0"/>
          </a:endParaRPr>
        </a:p>
      </dgm:t>
    </dgm:pt>
    <dgm:pt modelId="{449305E7-2965-4037-806F-6ADFFFA51049}" type="parTrans" cxnId="{49A16DEC-EF0C-43B0-A5D6-1E30F8EDE10E}">
      <dgm:prSet/>
      <dgm:spPr/>
      <dgm:t>
        <a:bodyPr/>
        <a:lstStyle/>
        <a:p>
          <a:endParaRPr lang="pt-BR"/>
        </a:p>
      </dgm:t>
    </dgm:pt>
    <dgm:pt modelId="{CCA9BE39-8856-4E9D-B834-042FEDA671A2}" type="sibTrans" cxnId="{49A16DEC-EF0C-43B0-A5D6-1E30F8EDE10E}">
      <dgm:prSet/>
      <dgm:spPr/>
      <dgm:t>
        <a:bodyPr/>
        <a:lstStyle/>
        <a:p>
          <a:endParaRPr lang="pt-BR"/>
        </a:p>
      </dgm:t>
    </dgm:pt>
    <dgm:pt modelId="{04F6DCB4-D2D2-485F-9E48-AC6CC813835B}">
      <dgm:prSet phldrT="[Texto]" custT="1"/>
      <dgm:spPr/>
      <dgm:t>
        <a:bodyPr/>
        <a:lstStyle/>
        <a:p>
          <a:r>
            <a:rPr lang="pt-BR" sz="1600" dirty="0">
              <a:latin typeface="Arial" panose="020B0604020202020204" pitchFamily="34" charset="0"/>
              <a:cs typeface="Arial" panose="020B0604020202020204" pitchFamily="34" charset="0"/>
            </a:rPr>
            <a:t>2° </a:t>
          </a:r>
          <a:r>
            <a:rPr lang="pt-BR" sz="1600" dirty="0" smtClean="0">
              <a:latin typeface="Arial" panose="020B0604020202020204" pitchFamily="34" charset="0"/>
              <a:cs typeface="Arial" panose="020B0604020202020204" pitchFamily="34" charset="0"/>
            </a:rPr>
            <a:t>Vigência</a:t>
          </a:r>
          <a:endParaRPr lang="pt-BR" sz="1600" dirty="0">
            <a:latin typeface="Arial" panose="020B0604020202020204" pitchFamily="34" charset="0"/>
            <a:cs typeface="Arial" panose="020B0604020202020204" pitchFamily="34" charset="0"/>
          </a:endParaRPr>
        </a:p>
      </dgm:t>
    </dgm:pt>
    <dgm:pt modelId="{A65BD52B-BFD6-4C21-B2ED-8EC88ADB4588}" type="sibTrans" cxnId="{D01E59FA-C8FF-47AF-B9BB-34AA6E816C7A}">
      <dgm:prSet/>
      <dgm:spPr/>
      <dgm:t>
        <a:bodyPr/>
        <a:lstStyle/>
        <a:p>
          <a:endParaRPr lang="pt-BR"/>
        </a:p>
      </dgm:t>
    </dgm:pt>
    <dgm:pt modelId="{9628D82C-8BC8-4BDB-AEDC-71AB98E087CE}" type="parTrans" cxnId="{D01E59FA-C8FF-47AF-B9BB-34AA6E816C7A}">
      <dgm:prSet/>
      <dgm:spPr/>
      <dgm:t>
        <a:bodyPr/>
        <a:lstStyle/>
        <a:p>
          <a:endParaRPr lang="pt-BR"/>
        </a:p>
      </dgm:t>
    </dgm:pt>
    <dgm:pt modelId="{0902A9E8-9E2A-4B63-850D-CB0A8E32DA8F}">
      <dgm:prSet phldrT="[Texto]" custT="1"/>
      <dgm:spPr/>
      <dgm:t>
        <a:bodyPr/>
        <a:lstStyle/>
        <a:p>
          <a:r>
            <a:rPr lang="pt-BR" sz="1600" dirty="0">
              <a:latin typeface="Arial" panose="020B0604020202020204" pitchFamily="34" charset="0"/>
              <a:cs typeface="Arial" panose="020B0604020202020204" pitchFamily="34" charset="0"/>
            </a:rPr>
            <a:t>Término: </a:t>
          </a:r>
          <a:r>
            <a:rPr lang="pt-BR" sz="1600" dirty="0" smtClean="0">
              <a:latin typeface="Arial" panose="020B0604020202020204" pitchFamily="34" charset="0"/>
              <a:cs typeface="Arial" panose="020B0604020202020204" pitchFamily="34" charset="0"/>
            </a:rPr>
            <a:t>Junho</a:t>
          </a:r>
          <a:endParaRPr lang="pt-BR" sz="1600" dirty="0">
            <a:latin typeface="Arial" panose="020B0604020202020204" pitchFamily="34" charset="0"/>
            <a:cs typeface="Arial" panose="020B0604020202020204" pitchFamily="34" charset="0"/>
          </a:endParaRPr>
        </a:p>
      </dgm:t>
    </dgm:pt>
    <dgm:pt modelId="{4E8583AE-A34C-468D-A5BC-80D4581848C7}" type="parTrans" cxnId="{3273204F-C0CC-4BF7-9335-0D53A0F47A61}">
      <dgm:prSet/>
      <dgm:spPr/>
      <dgm:t>
        <a:bodyPr/>
        <a:lstStyle/>
        <a:p>
          <a:endParaRPr lang="pt-BR"/>
        </a:p>
      </dgm:t>
    </dgm:pt>
    <dgm:pt modelId="{7446F0E6-6D4D-4EE4-844D-C2BC47A6CF77}" type="sibTrans" cxnId="{3273204F-C0CC-4BF7-9335-0D53A0F47A61}">
      <dgm:prSet/>
      <dgm:spPr/>
      <dgm:t>
        <a:bodyPr/>
        <a:lstStyle/>
        <a:p>
          <a:endParaRPr lang="pt-BR"/>
        </a:p>
      </dgm:t>
    </dgm:pt>
    <dgm:pt modelId="{516487AE-371F-4937-A672-810629E5289B}" type="pres">
      <dgm:prSet presAssocID="{A8DC2C1F-40B7-42D4-B22C-8EB14F4CD9C9}" presName="mainComposite" presStyleCnt="0">
        <dgm:presLayoutVars>
          <dgm:chPref val="1"/>
          <dgm:dir/>
          <dgm:animOne val="branch"/>
          <dgm:animLvl val="lvl"/>
          <dgm:resizeHandles val="exact"/>
        </dgm:presLayoutVars>
      </dgm:prSet>
      <dgm:spPr/>
      <dgm:t>
        <a:bodyPr/>
        <a:lstStyle/>
        <a:p>
          <a:endParaRPr lang="pt-BR"/>
        </a:p>
      </dgm:t>
    </dgm:pt>
    <dgm:pt modelId="{E2080920-51AD-44A4-833E-18FAD0852CF5}" type="pres">
      <dgm:prSet presAssocID="{A8DC2C1F-40B7-42D4-B22C-8EB14F4CD9C9}" presName="hierFlow" presStyleCnt="0"/>
      <dgm:spPr/>
      <dgm:t>
        <a:bodyPr/>
        <a:lstStyle/>
        <a:p>
          <a:endParaRPr lang="pt-BR"/>
        </a:p>
      </dgm:t>
    </dgm:pt>
    <dgm:pt modelId="{17E25EB9-65FE-4C2C-8FBE-DBDFE8B97A62}" type="pres">
      <dgm:prSet presAssocID="{A8DC2C1F-40B7-42D4-B22C-8EB14F4CD9C9}" presName="firstBuf" presStyleCnt="0"/>
      <dgm:spPr/>
      <dgm:t>
        <a:bodyPr/>
        <a:lstStyle/>
        <a:p>
          <a:endParaRPr lang="pt-BR"/>
        </a:p>
      </dgm:t>
    </dgm:pt>
    <dgm:pt modelId="{668B7F6B-879F-4A78-8BF6-4959FA006034}" type="pres">
      <dgm:prSet presAssocID="{A8DC2C1F-40B7-42D4-B22C-8EB14F4CD9C9}" presName="hierChild1" presStyleCnt="0">
        <dgm:presLayoutVars>
          <dgm:chPref val="1"/>
          <dgm:animOne val="branch"/>
          <dgm:animLvl val="lvl"/>
        </dgm:presLayoutVars>
      </dgm:prSet>
      <dgm:spPr/>
      <dgm:t>
        <a:bodyPr/>
        <a:lstStyle/>
        <a:p>
          <a:endParaRPr lang="pt-BR"/>
        </a:p>
      </dgm:t>
    </dgm:pt>
    <dgm:pt modelId="{FB409708-3290-47CE-B970-D3FBC6AB1C5D}" type="pres">
      <dgm:prSet presAssocID="{D58E53E2-34DA-439B-926A-21DFA8A7605C}" presName="Name17" presStyleCnt="0"/>
      <dgm:spPr/>
      <dgm:t>
        <a:bodyPr/>
        <a:lstStyle/>
        <a:p>
          <a:endParaRPr lang="pt-BR"/>
        </a:p>
      </dgm:t>
    </dgm:pt>
    <dgm:pt modelId="{F663CB7E-4810-4173-9C1D-ED3DAD9801A9}" type="pres">
      <dgm:prSet presAssocID="{D58E53E2-34DA-439B-926A-21DFA8A7605C}" presName="level1Shape" presStyleLbl="node0" presStyleIdx="0" presStyleCnt="1">
        <dgm:presLayoutVars>
          <dgm:chPref val="3"/>
        </dgm:presLayoutVars>
      </dgm:prSet>
      <dgm:spPr/>
      <dgm:t>
        <a:bodyPr/>
        <a:lstStyle/>
        <a:p>
          <a:endParaRPr lang="pt-BR"/>
        </a:p>
      </dgm:t>
    </dgm:pt>
    <dgm:pt modelId="{0AE66C14-F6A5-4B42-933A-C9094102DEB8}" type="pres">
      <dgm:prSet presAssocID="{D58E53E2-34DA-439B-926A-21DFA8A7605C}" presName="hierChild2" presStyleCnt="0"/>
      <dgm:spPr/>
      <dgm:t>
        <a:bodyPr/>
        <a:lstStyle/>
        <a:p>
          <a:endParaRPr lang="pt-BR"/>
        </a:p>
      </dgm:t>
    </dgm:pt>
    <dgm:pt modelId="{BD0CC76F-89BC-45CC-9DEF-3DD2722156A0}" type="pres">
      <dgm:prSet presAssocID="{7985FA69-18EE-49EE-9B47-FC88C39320AE}" presName="Name25" presStyleLbl="parChTrans1D2" presStyleIdx="0" presStyleCnt="2"/>
      <dgm:spPr/>
      <dgm:t>
        <a:bodyPr/>
        <a:lstStyle/>
        <a:p>
          <a:endParaRPr lang="pt-BR"/>
        </a:p>
      </dgm:t>
    </dgm:pt>
    <dgm:pt modelId="{69188ACD-0161-45C6-B85D-FBED5236B897}" type="pres">
      <dgm:prSet presAssocID="{7985FA69-18EE-49EE-9B47-FC88C39320AE}" presName="connTx" presStyleLbl="parChTrans1D2" presStyleIdx="0" presStyleCnt="2"/>
      <dgm:spPr/>
      <dgm:t>
        <a:bodyPr/>
        <a:lstStyle/>
        <a:p>
          <a:endParaRPr lang="pt-BR"/>
        </a:p>
      </dgm:t>
    </dgm:pt>
    <dgm:pt modelId="{58B929CF-C389-44B9-A933-50359ED14773}" type="pres">
      <dgm:prSet presAssocID="{548DD343-5CE0-44DF-B1E8-EA6E084BB75A}" presName="Name30" presStyleCnt="0"/>
      <dgm:spPr/>
      <dgm:t>
        <a:bodyPr/>
        <a:lstStyle/>
        <a:p>
          <a:endParaRPr lang="pt-BR"/>
        </a:p>
      </dgm:t>
    </dgm:pt>
    <dgm:pt modelId="{DE40B8B9-C010-4406-883C-15ED543F82F1}" type="pres">
      <dgm:prSet presAssocID="{548DD343-5CE0-44DF-B1E8-EA6E084BB75A}" presName="level2Shape" presStyleLbl="node2" presStyleIdx="0" presStyleCnt="2"/>
      <dgm:spPr/>
      <dgm:t>
        <a:bodyPr/>
        <a:lstStyle/>
        <a:p>
          <a:endParaRPr lang="pt-BR"/>
        </a:p>
      </dgm:t>
    </dgm:pt>
    <dgm:pt modelId="{B6A748CC-93F4-4622-B4C2-93EC55E43155}" type="pres">
      <dgm:prSet presAssocID="{548DD343-5CE0-44DF-B1E8-EA6E084BB75A}" presName="hierChild3" presStyleCnt="0"/>
      <dgm:spPr/>
      <dgm:t>
        <a:bodyPr/>
        <a:lstStyle/>
        <a:p>
          <a:endParaRPr lang="pt-BR"/>
        </a:p>
      </dgm:t>
    </dgm:pt>
    <dgm:pt modelId="{F7A09033-A897-41C5-8930-DD8B98686A96}" type="pres">
      <dgm:prSet presAssocID="{4A4151D2-317A-4B05-BA1C-2EB85148A506}" presName="Name25" presStyleLbl="parChTrans1D3" presStyleIdx="0" presStyleCnt="2"/>
      <dgm:spPr/>
      <dgm:t>
        <a:bodyPr/>
        <a:lstStyle/>
        <a:p>
          <a:endParaRPr lang="pt-BR"/>
        </a:p>
      </dgm:t>
    </dgm:pt>
    <dgm:pt modelId="{C6F69471-C324-4285-B8AF-0AC36199C2A4}" type="pres">
      <dgm:prSet presAssocID="{4A4151D2-317A-4B05-BA1C-2EB85148A506}" presName="connTx" presStyleLbl="parChTrans1D3" presStyleIdx="0" presStyleCnt="2"/>
      <dgm:spPr/>
      <dgm:t>
        <a:bodyPr/>
        <a:lstStyle/>
        <a:p>
          <a:endParaRPr lang="pt-BR"/>
        </a:p>
      </dgm:t>
    </dgm:pt>
    <dgm:pt modelId="{EB03DF98-FF12-4497-AA6E-BE3BCBD969F1}" type="pres">
      <dgm:prSet presAssocID="{13E417F2-98FC-4569-B956-12B6F128B1C0}" presName="Name30" presStyleCnt="0"/>
      <dgm:spPr/>
      <dgm:t>
        <a:bodyPr/>
        <a:lstStyle/>
        <a:p>
          <a:endParaRPr lang="pt-BR"/>
        </a:p>
      </dgm:t>
    </dgm:pt>
    <dgm:pt modelId="{FDC2978B-69BC-42DF-9404-5617A320F6CA}" type="pres">
      <dgm:prSet presAssocID="{13E417F2-98FC-4569-B956-12B6F128B1C0}" presName="level2Shape" presStyleLbl="node3" presStyleIdx="0" presStyleCnt="2"/>
      <dgm:spPr/>
      <dgm:t>
        <a:bodyPr/>
        <a:lstStyle/>
        <a:p>
          <a:endParaRPr lang="pt-BR"/>
        </a:p>
      </dgm:t>
    </dgm:pt>
    <dgm:pt modelId="{5E2A893D-73F3-4CCE-807E-67422E2DBF78}" type="pres">
      <dgm:prSet presAssocID="{13E417F2-98FC-4569-B956-12B6F128B1C0}" presName="hierChild3" presStyleCnt="0"/>
      <dgm:spPr/>
      <dgm:t>
        <a:bodyPr/>
        <a:lstStyle/>
        <a:p>
          <a:endParaRPr lang="pt-BR"/>
        </a:p>
      </dgm:t>
    </dgm:pt>
    <dgm:pt modelId="{3F5428B4-8A18-4722-90CF-CFDA03DCFF36}" type="pres">
      <dgm:prSet presAssocID="{449305E7-2965-4037-806F-6ADFFFA51049}" presName="Name25" presStyleLbl="parChTrans1D4" presStyleIdx="0" presStyleCnt="4"/>
      <dgm:spPr/>
      <dgm:t>
        <a:bodyPr/>
        <a:lstStyle/>
        <a:p>
          <a:endParaRPr lang="pt-BR"/>
        </a:p>
      </dgm:t>
    </dgm:pt>
    <dgm:pt modelId="{ADBDEFC0-22DE-4379-BEB4-3CC7EBB86E49}" type="pres">
      <dgm:prSet presAssocID="{449305E7-2965-4037-806F-6ADFFFA51049}" presName="connTx" presStyleLbl="parChTrans1D4" presStyleIdx="0" presStyleCnt="4"/>
      <dgm:spPr/>
      <dgm:t>
        <a:bodyPr/>
        <a:lstStyle/>
        <a:p>
          <a:endParaRPr lang="pt-BR"/>
        </a:p>
      </dgm:t>
    </dgm:pt>
    <dgm:pt modelId="{C1E185FD-A385-4123-A691-72842CF468E0}" type="pres">
      <dgm:prSet presAssocID="{95B8D4DD-38D8-4946-913C-90B2700DB4FC}" presName="Name30" presStyleCnt="0"/>
      <dgm:spPr/>
      <dgm:t>
        <a:bodyPr/>
        <a:lstStyle/>
        <a:p>
          <a:endParaRPr lang="pt-BR"/>
        </a:p>
      </dgm:t>
    </dgm:pt>
    <dgm:pt modelId="{1CA1DA77-2980-45D7-9E4F-BF81C7D494F8}" type="pres">
      <dgm:prSet presAssocID="{95B8D4DD-38D8-4946-913C-90B2700DB4FC}" presName="level2Shape" presStyleLbl="node4" presStyleIdx="0" presStyleCnt="4"/>
      <dgm:spPr/>
      <dgm:t>
        <a:bodyPr/>
        <a:lstStyle/>
        <a:p>
          <a:endParaRPr lang="pt-BR"/>
        </a:p>
      </dgm:t>
    </dgm:pt>
    <dgm:pt modelId="{51C018FA-4C99-422E-A0C6-3302E9F73599}" type="pres">
      <dgm:prSet presAssocID="{95B8D4DD-38D8-4946-913C-90B2700DB4FC}" presName="hierChild3" presStyleCnt="0"/>
      <dgm:spPr/>
      <dgm:t>
        <a:bodyPr/>
        <a:lstStyle/>
        <a:p>
          <a:endParaRPr lang="pt-BR"/>
        </a:p>
      </dgm:t>
    </dgm:pt>
    <dgm:pt modelId="{FFFA9E98-DB12-44F3-8772-0D5AE91702E1}" type="pres">
      <dgm:prSet presAssocID="{4E8583AE-A34C-468D-A5BC-80D4581848C7}" presName="Name25" presStyleLbl="parChTrans1D4" presStyleIdx="1" presStyleCnt="4"/>
      <dgm:spPr/>
      <dgm:t>
        <a:bodyPr/>
        <a:lstStyle/>
        <a:p>
          <a:endParaRPr lang="pt-BR"/>
        </a:p>
      </dgm:t>
    </dgm:pt>
    <dgm:pt modelId="{DAD1EBC8-CCB8-439F-B210-464AB09FE79B}" type="pres">
      <dgm:prSet presAssocID="{4E8583AE-A34C-468D-A5BC-80D4581848C7}" presName="connTx" presStyleLbl="parChTrans1D4" presStyleIdx="1" presStyleCnt="4"/>
      <dgm:spPr/>
      <dgm:t>
        <a:bodyPr/>
        <a:lstStyle/>
        <a:p>
          <a:endParaRPr lang="pt-BR"/>
        </a:p>
      </dgm:t>
    </dgm:pt>
    <dgm:pt modelId="{FBB7A88C-937F-44F1-96AC-06BD10F59BFF}" type="pres">
      <dgm:prSet presAssocID="{0902A9E8-9E2A-4B63-850D-CB0A8E32DA8F}" presName="Name30" presStyleCnt="0"/>
      <dgm:spPr/>
      <dgm:t>
        <a:bodyPr/>
        <a:lstStyle/>
        <a:p>
          <a:endParaRPr lang="pt-BR"/>
        </a:p>
      </dgm:t>
    </dgm:pt>
    <dgm:pt modelId="{E37AB3B9-C22C-44AF-AB2C-5FED1EF7A871}" type="pres">
      <dgm:prSet presAssocID="{0902A9E8-9E2A-4B63-850D-CB0A8E32DA8F}" presName="level2Shape" presStyleLbl="node4" presStyleIdx="1" presStyleCnt="4"/>
      <dgm:spPr/>
      <dgm:t>
        <a:bodyPr/>
        <a:lstStyle/>
        <a:p>
          <a:endParaRPr lang="pt-BR"/>
        </a:p>
      </dgm:t>
    </dgm:pt>
    <dgm:pt modelId="{7F221060-F81F-4652-97D1-B285887BB7C2}" type="pres">
      <dgm:prSet presAssocID="{0902A9E8-9E2A-4B63-850D-CB0A8E32DA8F}" presName="hierChild3" presStyleCnt="0"/>
      <dgm:spPr/>
      <dgm:t>
        <a:bodyPr/>
        <a:lstStyle/>
        <a:p>
          <a:endParaRPr lang="pt-BR"/>
        </a:p>
      </dgm:t>
    </dgm:pt>
    <dgm:pt modelId="{109C3779-33B9-425B-AC5C-F10892C5ABF9}" type="pres">
      <dgm:prSet presAssocID="{9628D82C-8BC8-4BDB-AEDC-71AB98E087CE}" presName="Name25" presStyleLbl="parChTrans1D2" presStyleIdx="1" presStyleCnt="2"/>
      <dgm:spPr/>
      <dgm:t>
        <a:bodyPr/>
        <a:lstStyle/>
        <a:p>
          <a:endParaRPr lang="pt-BR"/>
        </a:p>
      </dgm:t>
    </dgm:pt>
    <dgm:pt modelId="{8337E87D-BC3B-4871-A55B-9F1781E414E5}" type="pres">
      <dgm:prSet presAssocID="{9628D82C-8BC8-4BDB-AEDC-71AB98E087CE}" presName="connTx" presStyleLbl="parChTrans1D2" presStyleIdx="1" presStyleCnt="2"/>
      <dgm:spPr/>
      <dgm:t>
        <a:bodyPr/>
        <a:lstStyle/>
        <a:p>
          <a:endParaRPr lang="pt-BR"/>
        </a:p>
      </dgm:t>
    </dgm:pt>
    <dgm:pt modelId="{52021311-C0AF-42B5-8934-4B840A3C61B6}" type="pres">
      <dgm:prSet presAssocID="{04F6DCB4-D2D2-485F-9E48-AC6CC813835B}" presName="Name30" presStyleCnt="0"/>
      <dgm:spPr/>
      <dgm:t>
        <a:bodyPr/>
        <a:lstStyle/>
        <a:p>
          <a:endParaRPr lang="pt-BR"/>
        </a:p>
      </dgm:t>
    </dgm:pt>
    <dgm:pt modelId="{B68E6250-5AA4-4006-ACEF-406E7F579032}" type="pres">
      <dgm:prSet presAssocID="{04F6DCB4-D2D2-485F-9E48-AC6CC813835B}" presName="level2Shape" presStyleLbl="node2" presStyleIdx="1" presStyleCnt="2"/>
      <dgm:spPr/>
      <dgm:t>
        <a:bodyPr/>
        <a:lstStyle/>
        <a:p>
          <a:endParaRPr lang="pt-BR"/>
        </a:p>
      </dgm:t>
    </dgm:pt>
    <dgm:pt modelId="{F416C667-0AAD-45DD-9216-787F67CCE150}" type="pres">
      <dgm:prSet presAssocID="{04F6DCB4-D2D2-485F-9E48-AC6CC813835B}" presName="hierChild3" presStyleCnt="0"/>
      <dgm:spPr/>
      <dgm:t>
        <a:bodyPr/>
        <a:lstStyle/>
        <a:p>
          <a:endParaRPr lang="pt-BR"/>
        </a:p>
      </dgm:t>
    </dgm:pt>
    <dgm:pt modelId="{C92F0981-4964-40C5-9EFA-3EE2BEC6CF96}" type="pres">
      <dgm:prSet presAssocID="{A2DCB58A-8B71-4DCF-BAC4-6CCBFC135FD5}" presName="Name25" presStyleLbl="parChTrans1D3" presStyleIdx="1" presStyleCnt="2"/>
      <dgm:spPr/>
      <dgm:t>
        <a:bodyPr/>
        <a:lstStyle/>
        <a:p>
          <a:endParaRPr lang="pt-BR"/>
        </a:p>
      </dgm:t>
    </dgm:pt>
    <dgm:pt modelId="{8DCB6766-0C52-4D57-8D3E-65AC1B186F30}" type="pres">
      <dgm:prSet presAssocID="{A2DCB58A-8B71-4DCF-BAC4-6CCBFC135FD5}" presName="connTx" presStyleLbl="parChTrans1D3" presStyleIdx="1" presStyleCnt="2"/>
      <dgm:spPr/>
      <dgm:t>
        <a:bodyPr/>
        <a:lstStyle/>
        <a:p>
          <a:endParaRPr lang="pt-BR"/>
        </a:p>
      </dgm:t>
    </dgm:pt>
    <dgm:pt modelId="{A25AF183-38E2-4CE8-A531-31B46008E110}" type="pres">
      <dgm:prSet presAssocID="{C6956117-EDF6-429F-915E-7DDCB258C33B}" presName="Name30" presStyleCnt="0"/>
      <dgm:spPr/>
      <dgm:t>
        <a:bodyPr/>
        <a:lstStyle/>
        <a:p>
          <a:endParaRPr lang="pt-BR"/>
        </a:p>
      </dgm:t>
    </dgm:pt>
    <dgm:pt modelId="{F37C8592-2A6F-4EC6-B5C9-EF975104DFB1}" type="pres">
      <dgm:prSet presAssocID="{C6956117-EDF6-429F-915E-7DDCB258C33B}" presName="level2Shape" presStyleLbl="node3" presStyleIdx="1" presStyleCnt="2"/>
      <dgm:spPr/>
      <dgm:t>
        <a:bodyPr/>
        <a:lstStyle/>
        <a:p>
          <a:endParaRPr lang="pt-BR"/>
        </a:p>
      </dgm:t>
    </dgm:pt>
    <dgm:pt modelId="{18D6727F-541B-412F-8E48-9CCEAC220F53}" type="pres">
      <dgm:prSet presAssocID="{C6956117-EDF6-429F-915E-7DDCB258C33B}" presName="hierChild3" presStyleCnt="0"/>
      <dgm:spPr/>
      <dgm:t>
        <a:bodyPr/>
        <a:lstStyle/>
        <a:p>
          <a:endParaRPr lang="pt-BR"/>
        </a:p>
      </dgm:t>
    </dgm:pt>
    <dgm:pt modelId="{A3D4A357-BBD0-4DCA-92C1-51C34D88BE74}" type="pres">
      <dgm:prSet presAssocID="{82CBED68-F584-4974-AE8C-9A2D45A3A43A}" presName="Name25" presStyleLbl="parChTrans1D4" presStyleIdx="2" presStyleCnt="4"/>
      <dgm:spPr/>
      <dgm:t>
        <a:bodyPr/>
        <a:lstStyle/>
        <a:p>
          <a:endParaRPr lang="pt-BR"/>
        </a:p>
      </dgm:t>
    </dgm:pt>
    <dgm:pt modelId="{3F383CE7-4D0F-41D0-833C-C082869E2EC5}" type="pres">
      <dgm:prSet presAssocID="{82CBED68-F584-4974-AE8C-9A2D45A3A43A}" presName="connTx" presStyleLbl="parChTrans1D4" presStyleIdx="2" presStyleCnt="4"/>
      <dgm:spPr/>
      <dgm:t>
        <a:bodyPr/>
        <a:lstStyle/>
        <a:p>
          <a:endParaRPr lang="pt-BR"/>
        </a:p>
      </dgm:t>
    </dgm:pt>
    <dgm:pt modelId="{083298C1-EEF6-480F-8771-09224D782803}" type="pres">
      <dgm:prSet presAssocID="{AB65EE10-1C4A-419C-A743-10182BEA11F8}" presName="Name30" presStyleCnt="0"/>
      <dgm:spPr/>
      <dgm:t>
        <a:bodyPr/>
        <a:lstStyle/>
        <a:p>
          <a:endParaRPr lang="pt-BR"/>
        </a:p>
      </dgm:t>
    </dgm:pt>
    <dgm:pt modelId="{6D29678D-42F5-4C71-AA3B-642D894C1A00}" type="pres">
      <dgm:prSet presAssocID="{AB65EE10-1C4A-419C-A743-10182BEA11F8}" presName="level2Shape" presStyleLbl="node4" presStyleIdx="2" presStyleCnt="4"/>
      <dgm:spPr/>
      <dgm:t>
        <a:bodyPr/>
        <a:lstStyle/>
        <a:p>
          <a:endParaRPr lang="pt-BR"/>
        </a:p>
      </dgm:t>
    </dgm:pt>
    <dgm:pt modelId="{BCF3E582-9C40-4076-B1D5-FCFBC0AB0303}" type="pres">
      <dgm:prSet presAssocID="{AB65EE10-1C4A-419C-A743-10182BEA11F8}" presName="hierChild3" presStyleCnt="0"/>
      <dgm:spPr/>
      <dgm:t>
        <a:bodyPr/>
        <a:lstStyle/>
        <a:p>
          <a:endParaRPr lang="pt-BR"/>
        </a:p>
      </dgm:t>
    </dgm:pt>
    <dgm:pt modelId="{2C9975FE-B3EC-44D2-A7F5-5CAFAA779542}" type="pres">
      <dgm:prSet presAssocID="{E69ACDD1-CA5F-4E96-B074-99C69C27A4F6}" presName="Name25" presStyleLbl="parChTrans1D4" presStyleIdx="3" presStyleCnt="4"/>
      <dgm:spPr/>
      <dgm:t>
        <a:bodyPr/>
        <a:lstStyle/>
        <a:p>
          <a:endParaRPr lang="pt-BR"/>
        </a:p>
      </dgm:t>
    </dgm:pt>
    <dgm:pt modelId="{7E1B7245-1FAC-4175-A244-28E088563F64}" type="pres">
      <dgm:prSet presAssocID="{E69ACDD1-CA5F-4E96-B074-99C69C27A4F6}" presName="connTx" presStyleLbl="parChTrans1D4" presStyleIdx="3" presStyleCnt="4"/>
      <dgm:spPr/>
      <dgm:t>
        <a:bodyPr/>
        <a:lstStyle/>
        <a:p>
          <a:endParaRPr lang="pt-BR"/>
        </a:p>
      </dgm:t>
    </dgm:pt>
    <dgm:pt modelId="{5A912CC8-00B7-4F9F-ADE7-637367B08A56}" type="pres">
      <dgm:prSet presAssocID="{D0BE6803-5F2D-4714-8A55-7127E8D3BD0E}" presName="Name30" presStyleCnt="0"/>
      <dgm:spPr/>
      <dgm:t>
        <a:bodyPr/>
        <a:lstStyle/>
        <a:p>
          <a:endParaRPr lang="pt-BR"/>
        </a:p>
      </dgm:t>
    </dgm:pt>
    <dgm:pt modelId="{4EFF58FE-86C3-420A-97D9-58D91C465723}" type="pres">
      <dgm:prSet presAssocID="{D0BE6803-5F2D-4714-8A55-7127E8D3BD0E}" presName="level2Shape" presStyleLbl="node4" presStyleIdx="3" presStyleCnt="4"/>
      <dgm:spPr/>
      <dgm:t>
        <a:bodyPr/>
        <a:lstStyle/>
        <a:p>
          <a:endParaRPr lang="pt-BR"/>
        </a:p>
      </dgm:t>
    </dgm:pt>
    <dgm:pt modelId="{9005A5AF-3680-4008-A2B8-BA90F770E61B}" type="pres">
      <dgm:prSet presAssocID="{D0BE6803-5F2D-4714-8A55-7127E8D3BD0E}" presName="hierChild3" presStyleCnt="0"/>
      <dgm:spPr/>
      <dgm:t>
        <a:bodyPr/>
        <a:lstStyle/>
        <a:p>
          <a:endParaRPr lang="pt-BR"/>
        </a:p>
      </dgm:t>
    </dgm:pt>
    <dgm:pt modelId="{0698065B-CEA9-4E3C-A1A3-BAF73E623DF6}" type="pres">
      <dgm:prSet presAssocID="{A8DC2C1F-40B7-42D4-B22C-8EB14F4CD9C9}" presName="bgShapesFlow" presStyleCnt="0"/>
      <dgm:spPr/>
      <dgm:t>
        <a:bodyPr/>
        <a:lstStyle/>
        <a:p>
          <a:endParaRPr lang="pt-BR"/>
        </a:p>
      </dgm:t>
    </dgm:pt>
    <dgm:pt modelId="{608F7D8E-6F5D-47A3-ADB9-73169E8C5194}" type="pres">
      <dgm:prSet presAssocID="{EEB8C826-09FF-4466-8098-E7779C6A4312}" presName="rectComp" presStyleCnt="0"/>
      <dgm:spPr/>
      <dgm:t>
        <a:bodyPr/>
        <a:lstStyle/>
        <a:p>
          <a:endParaRPr lang="pt-BR"/>
        </a:p>
      </dgm:t>
    </dgm:pt>
    <dgm:pt modelId="{B4F25CD5-0C2D-418F-9EDB-027868A43053}" type="pres">
      <dgm:prSet presAssocID="{EEB8C826-09FF-4466-8098-E7779C6A4312}" presName="bgRect" presStyleLbl="bgShp" presStyleIdx="0" presStyleCnt="4"/>
      <dgm:spPr/>
      <dgm:t>
        <a:bodyPr/>
        <a:lstStyle/>
        <a:p>
          <a:endParaRPr lang="pt-BR"/>
        </a:p>
      </dgm:t>
    </dgm:pt>
    <dgm:pt modelId="{13577E71-E37B-4C74-9AE6-937638A9F5C0}" type="pres">
      <dgm:prSet presAssocID="{EEB8C826-09FF-4466-8098-E7779C6A4312}" presName="bgRectTx" presStyleLbl="bgShp" presStyleIdx="0" presStyleCnt="4">
        <dgm:presLayoutVars>
          <dgm:bulletEnabled val="1"/>
        </dgm:presLayoutVars>
      </dgm:prSet>
      <dgm:spPr/>
      <dgm:t>
        <a:bodyPr/>
        <a:lstStyle/>
        <a:p>
          <a:endParaRPr lang="pt-BR"/>
        </a:p>
      </dgm:t>
    </dgm:pt>
    <dgm:pt modelId="{8EFDC890-D6C5-4CB7-914E-03DB5F349E7F}" type="pres">
      <dgm:prSet presAssocID="{EEB8C826-09FF-4466-8098-E7779C6A4312}" presName="spComp" presStyleCnt="0"/>
      <dgm:spPr/>
      <dgm:t>
        <a:bodyPr/>
        <a:lstStyle/>
        <a:p>
          <a:endParaRPr lang="pt-BR"/>
        </a:p>
      </dgm:t>
    </dgm:pt>
    <dgm:pt modelId="{103541F8-B10D-4E33-834B-9FE46620476F}" type="pres">
      <dgm:prSet presAssocID="{EEB8C826-09FF-4466-8098-E7779C6A4312}" presName="hSp" presStyleCnt="0"/>
      <dgm:spPr/>
      <dgm:t>
        <a:bodyPr/>
        <a:lstStyle/>
        <a:p>
          <a:endParaRPr lang="pt-BR"/>
        </a:p>
      </dgm:t>
    </dgm:pt>
    <dgm:pt modelId="{D036E97E-5861-4B54-B6EA-54395102D57C}" type="pres">
      <dgm:prSet presAssocID="{CED9D3CA-02C7-4D19-9C09-655DDB9A39A7}" presName="rectComp" presStyleCnt="0"/>
      <dgm:spPr/>
      <dgm:t>
        <a:bodyPr/>
        <a:lstStyle/>
        <a:p>
          <a:endParaRPr lang="pt-BR"/>
        </a:p>
      </dgm:t>
    </dgm:pt>
    <dgm:pt modelId="{FA218283-EBFB-4ACF-B007-28949787F519}" type="pres">
      <dgm:prSet presAssocID="{CED9D3CA-02C7-4D19-9C09-655DDB9A39A7}" presName="bgRect" presStyleLbl="bgShp" presStyleIdx="1" presStyleCnt="4"/>
      <dgm:spPr/>
      <dgm:t>
        <a:bodyPr/>
        <a:lstStyle/>
        <a:p>
          <a:endParaRPr lang="pt-BR"/>
        </a:p>
      </dgm:t>
    </dgm:pt>
    <dgm:pt modelId="{A2E3583B-7B03-46AD-80C2-77348B78C51A}" type="pres">
      <dgm:prSet presAssocID="{CED9D3CA-02C7-4D19-9C09-655DDB9A39A7}" presName="bgRectTx" presStyleLbl="bgShp" presStyleIdx="1" presStyleCnt="4">
        <dgm:presLayoutVars>
          <dgm:bulletEnabled val="1"/>
        </dgm:presLayoutVars>
      </dgm:prSet>
      <dgm:spPr/>
      <dgm:t>
        <a:bodyPr/>
        <a:lstStyle/>
        <a:p>
          <a:endParaRPr lang="pt-BR"/>
        </a:p>
      </dgm:t>
    </dgm:pt>
    <dgm:pt modelId="{28AF8B51-91C9-4AC6-93D1-D1C58F31FD1F}" type="pres">
      <dgm:prSet presAssocID="{CED9D3CA-02C7-4D19-9C09-655DDB9A39A7}" presName="spComp" presStyleCnt="0"/>
      <dgm:spPr/>
      <dgm:t>
        <a:bodyPr/>
        <a:lstStyle/>
        <a:p>
          <a:endParaRPr lang="pt-BR"/>
        </a:p>
      </dgm:t>
    </dgm:pt>
    <dgm:pt modelId="{61367CC0-EEA4-4310-A55F-73F43EFDEE34}" type="pres">
      <dgm:prSet presAssocID="{CED9D3CA-02C7-4D19-9C09-655DDB9A39A7}" presName="hSp" presStyleCnt="0"/>
      <dgm:spPr/>
      <dgm:t>
        <a:bodyPr/>
        <a:lstStyle/>
        <a:p>
          <a:endParaRPr lang="pt-BR"/>
        </a:p>
      </dgm:t>
    </dgm:pt>
    <dgm:pt modelId="{F0293FF9-A8CB-4A14-8FF1-F3BE5183E971}" type="pres">
      <dgm:prSet presAssocID="{9885F117-DCAC-43E4-B23B-9A5D3C09B330}" presName="rectComp" presStyleCnt="0"/>
      <dgm:spPr/>
      <dgm:t>
        <a:bodyPr/>
        <a:lstStyle/>
        <a:p>
          <a:endParaRPr lang="pt-BR"/>
        </a:p>
      </dgm:t>
    </dgm:pt>
    <dgm:pt modelId="{DA31BCDA-0B96-4D3C-B9F7-A02CE8C592BC}" type="pres">
      <dgm:prSet presAssocID="{9885F117-DCAC-43E4-B23B-9A5D3C09B330}" presName="bgRect" presStyleLbl="bgShp" presStyleIdx="2" presStyleCnt="4"/>
      <dgm:spPr/>
      <dgm:t>
        <a:bodyPr/>
        <a:lstStyle/>
        <a:p>
          <a:endParaRPr lang="pt-BR"/>
        </a:p>
      </dgm:t>
    </dgm:pt>
    <dgm:pt modelId="{2CFD77D3-2C13-4996-9FF7-BC78D83698F7}" type="pres">
      <dgm:prSet presAssocID="{9885F117-DCAC-43E4-B23B-9A5D3C09B330}" presName="bgRectTx" presStyleLbl="bgShp" presStyleIdx="2" presStyleCnt="4">
        <dgm:presLayoutVars>
          <dgm:bulletEnabled val="1"/>
        </dgm:presLayoutVars>
      </dgm:prSet>
      <dgm:spPr/>
      <dgm:t>
        <a:bodyPr/>
        <a:lstStyle/>
        <a:p>
          <a:endParaRPr lang="pt-BR"/>
        </a:p>
      </dgm:t>
    </dgm:pt>
    <dgm:pt modelId="{4E5E3078-742A-4326-AB15-839495C37CE3}" type="pres">
      <dgm:prSet presAssocID="{9885F117-DCAC-43E4-B23B-9A5D3C09B330}" presName="spComp" presStyleCnt="0"/>
      <dgm:spPr/>
      <dgm:t>
        <a:bodyPr/>
        <a:lstStyle/>
        <a:p>
          <a:endParaRPr lang="pt-BR"/>
        </a:p>
      </dgm:t>
    </dgm:pt>
    <dgm:pt modelId="{BD7CBF45-785C-435D-A562-16531BB64711}" type="pres">
      <dgm:prSet presAssocID="{9885F117-DCAC-43E4-B23B-9A5D3C09B330}" presName="hSp" presStyleCnt="0"/>
      <dgm:spPr/>
      <dgm:t>
        <a:bodyPr/>
        <a:lstStyle/>
        <a:p>
          <a:endParaRPr lang="pt-BR"/>
        </a:p>
      </dgm:t>
    </dgm:pt>
    <dgm:pt modelId="{A10AB5F5-E68E-4752-82C6-07A5D4DE34C2}" type="pres">
      <dgm:prSet presAssocID="{B211EB13-0432-4EE9-8EA7-066C3B682B52}" presName="rectComp" presStyleCnt="0"/>
      <dgm:spPr/>
      <dgm:t>
        <a:bodyPr/>
        <a:lstStyle/>
        <a:p>
          <a:endParaRPr lang="pt-BR"/>
        </a:p>
      </dgm:t>
    </dgm:pt>
    <dgm:pt modelId="{3EA2D0F5-0EE5-4BD9-8478-4EBBD4DD8AE1}" type="pres">
      <dgm:prSet presAssocID="{B211EB13-0432-4EE9-8EA7-066C3B682B52}" presName="bgRect" presStyleLbl="bgShp" presStyleIdx="3" presStyleCnt="4"/>
      <dgm:spPr/>
      <dgm:t>
        <a:bodyPr/>
        <a:lstStyle/>
        <a:p>
          <a:endParaRPr lang="pt-BR"/>
        </a:p>
      </dgm:t>
    </dgm:pt>
    <dgm:pt modelId="{2FC360B2-5065-46B6-99A5-C7C227DA0E51}" type="pres">
      <dgm:prSet presAssocID="{B211EB13-0432-4EE9-8EA7-066C3B682B52}" presName="bgRectTx" presStyleLbl="bgShp" presStyleIdx="3" presStyleCnt="4">
        <dgm:presLayoutVars>
          <dgm:bulletEnabled val="1"/>
        </dgm:presLayoutVars>
      </dgm:prSet>
      <dgm:spPr/>
      <dgm:t>
        <a:bodyPr/>
        <a:lstStyle/>
        <a:p>
          <a:endParaRPr lang="pt-BR"/>
        </a:p>
      </dgm:t>
    </dgm:pt>
  </dgm:ptLst>
  <dgm:cxnLst>
    <dgm:cxn modelId="{DC74DFD9-F6B7-49A1-A1FB-ECE1975936EA}" type="presOf" srcId="{E69ACDD1-CA5F-4E96-B074-99C69C27A4F6}" destId="{7E1B7245-1FAC-4175-A244-28E088563F64}" srcOrd="1" destOrd="0" presId="urn:microsoft.com/office/officeart/2005/8/layout/hierarchy5"/>
    <dgm:cxn modelId="{49A16DEC-EF0C-43B0-A5D6-1E30F8EDE10E}" srcId="{13E417F2-98FC-4569-B956-12B6F128B1C0}" destId="{95B8D4DD-38D8-4946-913C-90B2700DB4FC}" srcOrd="0" destOrd="0" parTransId="{449305E7-2965-4037-806F-6ADFFFA51049}" sibTransId="{CCA9BE39-8856-4E9D-B834-042FEDA671A2}"/>
    <dgm:cxn modelId="{36798A3F-9370-42D2-9EEE-5A2CD01C09F4}" srcId="{D58E53E2-34DA-439B-926A-21DFA8A7605C}" destId="{548DD343-5CE0-44DF-B1E8-EA6E084BB75A}" srcOrd="0" destOrd="0" parTransId="{7985FA69-18EE-49EE-9B47-FC88C39320AE}" sibTransId="{6FB9ABE4-B846-471B-8B7E-7E03C72D791B}"/>
    <dgm:cxn modelId="{48E1F8E6-E9BB-4924-9EF9-947A1E4FA003}" type="presOf" srcId="{4E8583AE-A34C-468D-A5BC-80D4581848C7}" destId="{FFFA9E98-DB12-44F3-8772-0D5AE91702E1}" srcOrd="0" destOrd="0" presId="urn:microsoft.com/office/officeart/2005/8/layout/hierarchy5"/>
    <dgm:cxn modelId="{53D20084-4AA6-484D-9BE7-1C7A518878BB}" type="presOf" srcId="{B211EB13-0432-4EE9-8EA7-066C3B682B52}" destId="{2FC360B2-5065-46B6-99A5-C7C227DA0E51}" srcOrd="1" destOrd="0" presId="urn:microsoft.com/office/officeart/2005/8/layout/hierarchy5"/>
    <dgm:cxn modelId="{3A4489C3-9529-4E82-97AA-1650F4177625}" srcId="{548DD343-5CE0-44DF-B1E8-EA6E084BB75A}" destId="{13E417F2-98FC-4569-B956-12B6F128B1C0}" srcOrd="0" destOrd="0" parTransId="{4A4151D2-317A-4B05-BA1C-2EB85148A506}" sibTransId="{9BDF2936-2ABE-4568-A456-00B25B5E1304}"/>
    <dgm:cxn modelId="{F7D78827-AF4F-4D5D-8437-0799997D0272}" type="presOf" srcId="{9628D82C-8BC8-4BDB-AEDC-71AB98E087CE}" destId="{8337E87D-BC3B-4871-A55B-9F1781E414E5}" srcOrd="1" destOrd="0" presId="urn:microsoft.com/office/officeart/2005/8/layout/hierarchy5"/>
    <dgm:cxn modelId="{DFB31C24-7283-432B-8570-E0737552AB03}" type="presOf" srcId="{A2DCB58A-8B71-4DCF-BAC4-6CCBFC135FD5}" destId="{8DCB6766-0C52-4D57-8D3E-65AC1B186F30}" srcOrd="1" destOrd="0" presId="urn:microsoft.com/office/officeart/2005/8/layout/hierarchy5"/>
    <dgm:cxn modelId="{D01E59FA-C8FF-47AF-B9BB-34AA6E816C7A}" srcId="{D58E53E2-34DA-439B-926A-21DFA8A7605C}" destId="{04F6DCB4-D2D2-485F-9E48-AC6CC813835B}" srcOrd="1" destOrd="0" parTransId="{9628D82C-8BC8-4BDB-AEDC-71AB98E087CE}" sibTransId="{A65BD52B-BFD6-4C21-B2ED-8EC88ADB4588}"/>
    <dgm:cxn modelId="{2F69C129-A52C-4528-80FE-E5408344F099}" type="presOf" srcId="{D58E53E2-34DA-439B-926A-21DFA8A7605C}" destId="{F663CB7E-4810-4173-9C1D-ED3DAD9801A9}" srcOrd="0" destOrd="0" presId="urn:microsoft.com/office/officeart/2005/8/layout/hierarchy5"/>
    <dgm:cxn modelId="{FD5B4D5F-3453-4FF0-9F8C-6E1741AEA23C}" srcId="{A8DC2C1F-40B7-42D4-B22C-8EB14F4CD9C9}" destId="{EEB8C826-09FF-4466-8098-E7779C6A4312}" srcOrd="1" destOrd="0" parTransId="{D40A0FE5-F412-4C17-9858-FF8740881473}" sibTransId="{FFF0568C-55D9-45CF-ACF5-B84978FB7F0F}"/>
    <dgm:cxn modelId="{9911E9BC-F298-4F25-A999-2C41D419EF02}" type="presOf" srcId="{AB65EE10-1C4A-419C-A743-10182BEA11F8}" destId="{6D29678D-42F5-4C71-AA3B-642D894C1A00}" srcOrd="0" destOrd="0" presId="urn:microsoft.com/office/officeart/2005/8/layout/hierarchy5"/>
    <dgm:cxn modelId="{9DF32A4C-6FCF-457A-852A-77F5E522D6D5}" type="presOf" srcId="{7985FA69-18EE-49EE-9B47-FC88C39320AE}" destId="{69188ACD-0161-45C6-B85D-FBED5236B897}" srcOrd="1" destOrd="0" presId="urn:microsoft.com/office/officeart/2005/8/layout/hierarchy5"/>
    <dgm:cxn modelId="{4B2C24CE-F5EF-472B-9E6D-E1FAF685FE43}" type="presOf" srcId="{EEB8C826-09FF-4466-8098-E7779C6A4312}" destId="{B4F25CD5-0C2D-418F-9EDB-027868A43053}" srcOrd="0" destOrd="0" presId="urn:microsoft.com/office/officeart/2005/8/layout/hierarchy5"/>
    <dgm:cxn modelId="{0E6CFAE9-1762-4055-9688-E2496A348C03}" type="presOf" srcId="{CED9D3CA-02C7-4D19-9C09-655DDB9A39A7}" destId="{A2E3583B-7B03-46AD-80C2-77348B78C51A}" srcOrd="1" destOrd="0" presId="urn:microsoft.com/office/officeart/2005/8/layout/hierarchy5"/>
    <dgm:cxn modelId="{4FC5C872-2DA7-4CC9-B42B-293AE6211225}" type="presOf" srcId="{EEB8C826-09FF-4466-8098-E7779C6A4312}" destId="{13577E71-E37B-4C74-9AE6-937638A9F5C0}" srcOrd="1" destOrd="0" presId="urn:microsoft.com/office/officeart/2005/8/layout/hierarchy5"/>
    <dgm:cxn modelId="{224C84BB-583A-4BA3-BA9D-055C96D7DED1}" type="presOf" srcId="{0902A9E8-9E2A-4B63-850D-CB0A8E32DA8F}" destId="{E37AB3B9-C22C-44AF-AB2C-5FED1EF7A871}" srcOrd="0" destOrd="0" presId="urn:microsoft.com/office/officeart/2005/8/layout/hierarchy5"/>
    <dgm:cxn modelId="{49DC165A-02F4-4FBF-88B9-F0355139F5EF}" type="presOf" srcId="{95B8D4DD-38D8-4946-913C-90B2700DB4FC}" destId="{1CA1DA77-2980-45D7-9E4F-BF81C7D494F8}" srcOrd="0" destOrd="0" presId="urn:microsoft.com/office/officeart/2005/8/layout/hierarchy5"/>
    <dgm:cxn modelId="{802D5F65-DBC0-4AB5-BA1B-BAE40AF83B8B}" type="presOf" srcId="{449305E7-2965-4037-806F-6ADFFFA51049}" destId="{ADBDEFC0-22DE-4379-BEB4-3CC7EBB86E49}" srcOrd="1" destOrd="0" presId="urn:microsoft.com/office/officeart/2005/8/layout/hierarchy5"/>
    <dgm:cxn modelId="{79AE444A-2A42-44AB-A7E0-A9E7F442805B}" srcId="{A8DC2C1F-40B7-42D4-B22C-8EB14F4CD9C9}" destId="{B211EB13-0432-4EE9-8EA7-066C3B682B52}" srcOrd="4" destOrd="0" parTransId="{48FF6E1D-DE08-496F-A7A4-15129643EB14}" sibTransId="{2479F5F2-9317-4087-BA04-C86DB85F0079}"/>
    <dgm:cxn modelId="{FD8B19C2-205C-4EE6-A140-088641645533}" type="presOf" srcId="{9628D82C-8BC8-4BDB-AEDC-71AB98E087CE}" destId="{109C3779-33B9-425B-AC5C-F10892C5ABF9}" srcOrd="0" destOrd="0" presId="urn:microsoft.com/office/officeart/2005/8/layout/hierarchy5"/>
    <dgm:cxn modelId="{13E7EED5-288C-4B2E-A051-3CF3B6721B25}" type="presOf" srcId="{D0BE6803-5F2D-4714-8A55-7127E8D3BD0E}" destId="{4EFF58FE-86C3-420A-97D9-58D91C465723}" srcOrd="0" destOrd="0" presId="urn:microsoft.com/office/officeart/2005/8/layout/hierarchy5"/>
    <dgm:cxn modelId="{74ED0095-2E63-464B-9745-E4264CE56C33}" type="presOf" srcId="{7985FA69-18EE-49EE-9B47-FC88C39320AE}" destId="{BD0CC76F-89BC-45CC-9DEF-3DD2722156A0}" srcOrd="0" destOrd="0" presId="urn:microsoft.com/office/officeart/2005/8/layout/hierarchy5"/>
    <dgm:cxn modelId="{3A978530-3468-4EEB-8FA6-CCC855791553}" type="presOf" srcId="{CED9D3CA-02C7-4D19-9C09-655DDB9A39A7}" destId="{FA218283-EBFB-4ACF-B007-28949787F519}" srcOrd="0" destOrd="0" presId="urn:microsoft.com/office/officeart/2005/8/layout/hierarchy5"/>
    <dgm:cxn modelId="{6EA8A1C5-E1C6-4D28-A0A3-1834C14A266B}" type="presOf" srcId="{13E417F2-98FC-4569-B956-12B6F128B1C0}" destId="{FDC2978B-69BC-42DF-9404-5617A320F6CA}" srcOrd="0" destOrd="0" presId="urn:microsoft.com/office/officeart/2005/8/layout/hierarchy5"/>
    <dgm:cxn modelId="{18C1E9E5-2A4B-4DA7-B2D3-7337889C58C2}" type="presOf" srcId="{4E8583AE-A34C-468D-A5BC-80D4581848C7}" destId="{DAD1EBC8-CCB8-439F-B210-464AB09FE79B}" srcOrd="1" destOrd="0" presId="urn:microsoft.com/office/officeart/2005/8/layout/hierarchy5"/>
    <dgm:cxn modelId="{5021A897-E463-4811-9C58-499F20A4FF6C}" type="presOf" srcId="{A8DC2C1F-40B7-42D4-B22C-8EB14F4CD9C9}" destId="{516487AE-371F-4937-A672-810629E5289B}" srcOrd="0" destOrd="0" presId="urn:microsoft.com/office/officeart/2005/8/layout/hierarchy5"/>
    <dgm:cxn modelId="{4F1EA5E5-68DB-4099-BDAE-3BB0E3DBEB8E}" type="presOf" srcId="{4A4151D2-317A-4B05-BA1C-2EB85148A506}" destId="{C6F69471-C324-4285-B8AF-0AC36199C2A4}" srcOrd="1" destOrd="0" presId="urn:microsoft.com/office/officeart/2005/8/layout/hierarchy5"/>
    <dgm:cxn modelId="{F20A9816-7708-41F5-AE13-9007965E4272}" type="presOf" srcId="{04F6DCB4-D2D2-485F-9E48-AC6CC813835B}" destId="{B68E6250-5AA4-4006-ACEF-406E7F579032}" srcOrd="0" destOrd="0" presId="urn:microsoft.com/office/officeart/2005/8/layout/hierarchy5"/>
    <dgm:cxn modelId="{7181B4E7-48B1-4E66-ACEA-11357E90356A}" srcId="{A8DC2C1F-40B7-42D4-B22C-8EB14F4CD9C9}" destId="{D58E53E2-34DA-439B-926A-21DFA8A7605C}" srcOrd="0" destOrd="0" parTransId="{8E11DF91-0A4F-43E2-ABA0-3D6ED90B5FF9}" sibTransId="{97CA6C5A-D32D-4484-B071-5466666AC422}"/>
    <dgm:cxn modelId="{B2CFDA70-AF37-4D7A-AA7C-857ADB8F3E74}" type="presOf" srcId="{B211EB13-0432-4EE9-8EA7-066C3B682B52}" destId="{3EA2D0F5-0EE5-4BD9-8478-4EBBD4DD8AE1}" srcOrd="0" destOrd="0" presId="urn:microsoft.com/office/officeart/2005/8/layout/hierarchy5"/>
    <dgm:cxn modelId="{CC7831C1-9B43-472B-94F4-39A065E0F94A}" srcId="{C6956117-EDF6-429F-915E-7DDCB258C33B}" destId="{D0BE6803-5F2D-4714-8A55-7127E8D3BD0E}" srcOrd="1" destOrd="0" parTransId="{E69ACDD1-CA5F-4E96-B074-99C69C27A4F6}" sibTransId="{73640808-A2C3-4338-8CDE-2FB3E247AB17}"/>
    <dgm:cxn modelId="{62BE5C88-3429-4A17-8D29-8E5DED9C4F78}" srcId="{C6956117-EDF6-429F-915E-7DDCB258C33B}" destId="{AB65EE10-1C4A-419C-A743-10182BEA11F8}" srcOrd="0" destOrd="0" parTransId="{82CBED68-F584-4974-AE8C-9A2D45A3A43A}" sibTransId="{6C908571-C326-4506-A66E-059A2EF5B24B}"/>
    <dgm:cxn modelId="{94540BAB-D0D9-450E-B11D-907DFDFCBD7E}" type="presOf" srcId="{82CBED68-F584-4974-AE8C-9A2D45A3A43A}" destId="{3F383CE7-4D0F-41D0-833C-C082869E2EC5}" srcOrd="1" destOrd="0" presId="urn:microsoft.com/office/officeart/2005/8/layout/hierarchy5"/>
    <dgm:cxn modelId="{C446382F-F176-46A2-9DF8-D81BEFB2ED04}" type="presOf" srcId="{C6956117-EDF6-429F-915E-7DDCB258C33B}" destId="{F37C8592-2A6F-4EC6-B5C9-EF975104DFB1}" srcOrd="0" destOrd="0" presId="urn:microsoft.com/office/officeart/2005/8/layout/hierarchy5"/>
    <dgm:cxn modelId="{B4EDFD39-B954-478C-A366-8604ABB68D64}" srcId="{A8DC2C1F-40B7-42D4-B22C-8EB14F4CD9C9}" destId="{9885F117-DCAC-43E4-B23B-9A5D3C09B330}" srcOrd="3" destOrd="0" parTransId="{C19B3F1F-2214-4A53-B57A-371913ECE691}" sibTransId="{0384C1F0-E5DE-423B-8C15-65003D8FD2D2}"/>
    <dgm:cxn modelId="{B55EADE5-603C-4265-811D-B0C9B6D7A2FA}" srcId="{04F6DCB4-D2D2-485F-9E48-AC6CC813835B}" destId="{C6956117-EDF6-429F-915E-7DDCB258C33B}" srcOrd="0" destOrd="0" parTransId="{A2DCB58A-8B71-4DCF-BAC4-6CCBFC135FD5}" sibTransId="{937E94B3-4A8B-433A-81FC-6A05C0BE5CB0}"/>
    <dgm:cxn modelId="{08F289B5-E64A-4FA7-8924-6289C4B898A6}" type="presOf" srcId="{A2DCB58A-8B71-4DCF-BAC4-6CCBFC135FD5}" destId="{C92F0981-4964-40C5-9EFA-3EE2BEC6CF96}" srcOrd="0" destOrd="0" presId="urn:microsoft.com/office/officeart/2005/8/layout/hierarchy5"/>
    <dgm:cxn modelId="{AED4940D-884D-4E25-A78E-4587D8A6DF07}" type="presOf" srcId="{9885F117-DCAC-43E4-B23B-9A5D3C09B330}" destId="{DA31BCDA-0B96-4D3C-B9F7-A02CE8C592BC}" srcOrd="0" destOrd="0" presId="urn:microsoft.com/office/officeart/2005/8/layout/hierarchy5"/>
    <dgm:cxn modelId="{3273204F-C0CC-4BF7-9335-0D53A0F47A61}" srcId="{13E417F2-98FC-4569-B956-12B6F128B1C0}" destId="{0902A9E8-9E2A-4B63-850D-CB0A8E32DA8F}" srcOrd="1" destOrd="0" parTransId="{4E8583AE-A34C-468D-A5BC-80D4581848C7}" sibTransId="{7446F0E6-6D4D-4EE4-844D-C2BC47A6CF77}"/>
    <dgm:cxn modelId="{6F6CABAA-891B-4470-B3D3-983375CEB907}" type="presOf" srcId="{548DD343-5CE0-44DF-B1E8-EA6E084BB75A}" destId="{DE40B8B9-C010-4406-883C-15ED543F82F1}" srcOrd="0" destOrd="0" presId="urn:microsoft.com/office/officeart/2005/8/layout/hierarchy5"/>
    <dgm:cxn modelId="{3F3DFDE8-8ED4-416C-BFBF-2C3FD88B4AC5}" type="presOf" srcId="{9885F117-DCAC-43E4-B23B-9A5D3C09B330}" destId="{2CFD77D3-2C13-4996-9FF7-BC78D83698F7}" srcOrd="1" destOrd="0" presId="urn:microsoft.com/office/officeart/2005/8/layout/hierarchy5"/>
    <dgm:cxn modelId="{F489638C-0414-4890-8124-40D6C4FEDCFE}" type="presOf" srcId="{4A4151D2-317A-4B05-BA1C-2EB85148A506}" destId="{F7A09033-A897-41C5-8930-DD8B98686A96}" srcOrd="0" destOrd="0" presId="urn:microsoft.com/office/officeart/2005/8/layout/hierarchy5"/>
    <dgm:cxn modelId="{86DC2463-3FA3-44BD-82E0-C31E23B557D6}" type="presOf" srcId="{E69ACDD1-CA5F-4E96-B074-99C69C27A4F6}" destId="{2C9975FE-B3EC-44D2-A7F5-5CAFAA779542}" srcOrd="0" destOrd="0" presId="urn:microsoft.com/office/officeart/2005/8/layout/hierarchy5"/>
    <dgm:cxn modelId="{13B0DDE8-83B1-4405-B279-4BBCE05D6B52}" type="presOf" srcId="{82CBED68-F584-4974-AE8C-9A2D45A3A43A}" destId="{A3D4A357-BBD0-4DCA-92C1-51C34D88BE74}" srcOrd="0" destOrd="0" presId="urn:microsoft.com/office/officeart/2005/8/layout/hierarchy5"/>
    <dgm:cxn modelId="{B02DEB1D-D0D4-40F1-ABC8-B3F288ADC2AB}" type="presOf" srcId="{449305E7-2965-4037-806F-6ADFFFA51049}" destId="{3F5428B4-8A18-4722-90CF-CFDA03DCFF36}" srcOrd="0" destOrd="0" presId="urn:microsoft.com/office/officeart/2005/8/layout/hierarchy5"/>
    <dgm:cxn modelId="{0D588106-43BF-46CC-ABB4-78B272D94564}" srcId="{A8DC2C1F-40B7-42D4-B22C-8EB14F4CD9C9}" destId="{CED9D3CA-02C7-4D19-9C09-655DDB9A39A7}" srcOrd="2" destOrd="0" parTransId="{EC22EEEB-BBB1-499B-8ECF-A44FF4A0CE57}" sibTransId="{58B6B9AF-363C-4A0E-BCF9-12CA0248C63A}"/>
    <dgm:cxn modelId="{D370A069-3CAD-41E3-A319-10694A7A300F}" type="presParOf" srcId="{516487AE-371F-4937-A672-810629E5289B}" destId="{E2080920-51AD-44A4-833E-18FAD0852CF5}" srcOrd="0" destOrd="0" presId="urn:microsoft.com/office/officeart/2005/8/layout/hierarchy5"/>
    <dgm:cxn modelId="{A9B060BC-3769-47E0-B057-9ECFFD0F26E5}" type="presParOf" srcId="{E2080920-51AD-44A4-833E-18FAD0852CF5}" destId="{17E25EB9-65FE-4C2C-8FBE-DBDFE8B97A62}" srcOrd="0" destOrd="0" presId="urn:microsoft.com/office/officeart/2005/8/layout/hierarchy5"/>
    <dgm:cxn modelId="{94D02BF8-0A6E-4FC2-B02B-BD5320C7DFCA}" type="presParOf" srcId="{E2080920-51AD-44A4-833E-18FAD0852CF5}" destId="{668B7F6B-879F-4A78-8BF6-4959FA006034}" srcOrd="1" destOrd="0" presId="urn:microsoft.com/office/officeart/2005/8/layout/hierarchy5"/>
    <dgm:cxn modelId="{1C0CE06B-73A3-4CD8-8801-2DDCA396D897}" type="presParOf" srcId="{668B7F6B-879F-4A78-8BF6-4959FA006034}" destId="{FB409708-3290-47CE-B970-D3FBC6AB1C5D}" srcOrd="0" destOrd="0" presId="urn:microsoft.com/office/officeart/2005/8/layout/hierarchy5"/>
    <dgm:cxn modelId="{4C17D54E-C2D2-407E-B515-90B19F172DA5}" type="presParOf" srcId="{FB409708-3290-47CE-B970-D3FBC6AB1C5D}" destId="{F663CB7E-4810-4173-9C1D-ED3DAD9801A9}" srcOrd="0" destOrd="0" presId="urn:microsoft.com/office/officeart/2005/8/layout/hierarchy5"/>
    <dgm:cxn modelId="{DBB07786-DC83-4872-A8D8-51FF402AAE32}" type="presParOf" srcId="{FB409708-3290-47CE-B970-D3FBC6AB1C5D}" destId="{0AE66C14-F6A5-4B42-933A-C9094102DEB8}" srcOrd="1" destOrd="0" presId="urn:microsoft.com/office/officeart/2005/8/layout/hierarchy5"/>
    <dgm:cxn modelId="{0FC40766-EB6F-49AC-9095-9050D45BC6CB}" type="presParOf" srcId="{0AE66C14-F6A5-4B42-933A-C9094102DEB8}" destId="{BD0CC76F-89BC-45CC-9DEF-3DD2722156A0}" srcOrd="0" destOrd="0" presId="urn:microsoft.com/office/officeart/2005/8/layout/hierarchy5"/>
    <dgm:cxn modelId="{9D37A289-BF57-47E7-B4B5-A48D3EFCA388}" type="presParOf" srcId="{BD0CC76F-89BC-45CC-9DEF-3DD2722156A0}" destId="{69188ACD-0161-45C6-B85D-FBED5236B897}" srcOrd="0" destOrd="0" presId="urn:microsoft.com/office/officeart/2005/8/layout/hierarchy5"/>
    <dgm:cxn modelId="{DC98B7E2-6EF8-47D4-83E7-DC39B40A0583}" type="presParOf" srcId="{0AE66C14-F6A5-4B42-933A-C9094102DEB8}" destId="{58B929CF-C389-44B9-A933-50359ED14773}" srcOrd="1" destOrd="0" presId="urn:microsoft.com/office/officeart/2005/8/layout/hierarchy5"/>
    <dgm:cxn modelId="{49FD7848-423C-4291-9F21-6B0AFDC27C51}" type="presParOf" srcId="{58B929CF-C389-44B9-A933-50359ED14773}" destId="{DE40B8B9-C010-4406-883C-15ED543F82F1}" srcOrd="0" destOrd="0" presId="urn:microsoft.com/office/officeart/2005/8/layout/hierarchy5"/>
    <dgm:cxn modelId="{68AF16F0-5156-41AF-8C27-9A7C76F6AD1E}" type="presParOf" srcId="{58B929CF-C389-44B9-A933-50359ED14773}" destId="{B6A748CC-93F4-4622-B4C2-93EC55E43155}" srcOrd="1" destOrd="0" presId="urn:microsoft.com/office/officeart/2005/8/layout/hierarchy5"/>
    <dgm:cxn modelId="{305CB77A-36A8-45D1-8D24-0C2A98A16C29}" type="presParOf" srcId="{B6A748CC-93F4-4622-B4C2-93EC55E43155}" destId="{F7A09033-A897-41C5-8930-DD8B98686A96}" srcOrd="0" destOrd="0" presId="urn:microsoft.com/office/officeart/2005/8/layout/hierarchy5"/>
    <dgm:cxn modelId="{D96B91A4-BE04-44AE-AECA-1A18EC2BDC4F}" type="presParOf" srcId="{F7A09033-A897-41C5-8930-DD8B98686A96}" destId="{C6F69471-C324-4285-B8AF-0AC36199C2A4}" srcOrd="0" destOrd="0" presId="urn:microsoft.com/office/officeart/2005/8/layout/hierarchy5"/>
    <dgm:cxn modelId="{8592A403-5447-48EA-B68B-5D2A0AC47269}" type="presParOf" srcId="{B6A748CC-93F4-4622-B4C2-93EC55E43155}" destId="{EB03DF98-FF12-4497-AA6E-BE3BCBD969F1}" srcOrd="1" destOrd="0" presId="urn:microsoft.com/office/officeart/2005/8/layout/hierarchy5"/>
    <dgm:cxn modelId="{8A1EA04D-9169-4747-8D79-F5488E1D956A}" type="presParOf" srcId="{EB03DF98-FF12-4497-AA6E-BE3BCBD969F1}" destId="{FDC2978B-69BC-42DF-9404-5617A320F6CA}" srcOrd="0" destOrd="0" presId="urn:microsoft.com/office/officeart/2005/8/layout/hierarchy5"/>
    <dgm:cxn modelId="{CC2E81D4-FE6D-4711-B033-3D4EBD873F88}" type="presParOf" srcId="{EB03DF98-FF12-4497-AA6E-BE3BCBD969F1}" destId="{5E2A893D-73F3-4CCE-807E-67422E2DBF78}" srcOrd="1" destOrd="0" presId="urn:microsoft.com/office/officeart/2005/8/layout/hierarchy5"/>
    <dgm:cxn modelId="{C313623C-45BD-41FE-9CB9-46EE19C25DAC}" type="presParOf" srcId="{5E2A893D-73F3-4CCE-807E-67422E2DBF78}" destId="{3F5428B4-8A18-4722-90CF-CFDA03DCFF36}" srcOrd="0" destOrd="0" presId="urn:microsoft.com/office/officeart/2005/8/layout/hierarchy5"/>
    <dgm:cxn modelId="{0B79241F-AB96-4854-8799-CB35C5F4ABEE}" type="presParOf" srcId="{3F5428B4-8A18-4722-90CF-CFDA03DCFF36}" destId="{ADBDEFC0-22DE-4379-BEB4-3CC7EBB86E49}" srcOrd="0" destOrd="0" presId="urn:microsoft.com/office/officeart/2005/8/layout/hierarchy5"/>
    <dgm:cxn modelId="{FC0EBD61-4B29-498E-910D-F02E09336A93}" type="presParOf" srcId="{5E2A893D-73F3-4CCE-807E-67422E2DBF78}" destId="{C1E185FD-A385-4123-A691-72842CF468E0}" srcOrd="1" destOrd="0" presId="urn:microsoft.com/office/officeart/2005/8/layout/hierarchy5"/>
    <dgm:cxn modelId="{6E183496-1C05-4C82-B92D-6BDB104D1023}" type="presParOf" srcId="{C1E185FD-A385-4123-A691-72842CF468E0}" destId="{1CA1DA77-2980-45D7-9E4F-BF81C7D494F8}" srcOrd="0" destOrd="0" presId="urn:microsoft.com/office/officeart/2005/8/layout/hierarchy5"/>
    <dgm:cxn modelId="{F2FDB1F4-7744-4BE4-8118-790DECC0BE51}" type="presParOf" srcId="{C1E185FD-A385-4123-A691-72842CF468E0}" destId="{51C018FA-4C99-422E-A0C6-3302E9F73599}" srcOrd="1" destOrd="0" presId="urn:microsoft.com/office/officeart/2005/8/layout/hierarchy5"/>
    <dgm:cxn modelId="{3FC7D6A4-9DDF-49EF-A26E-361DBF48F5BE}" type="presParOf" srcId="{5E2A893D-73F3-4CCE-807E-67422E2DBF78}" destId="{FFFA9E98-DB12-44F3-8772-0D5AE91702E1}" srcOrd="2" destOrd="0" presId="urn:microsoft.com/office/officeart/2005/8/layout/hierarchy5"/>
    <dgm:cxn modelId="{11637D51-3C62-4273-B0B5-53DC09FE7B31}" type="presParOf" srcId="{FFFA9E98-DB12-44F3-8772-0D5AE91702E1}" destId="{DAD1EBC8-CCB8-439F-B210-464AB09FE79B}" srcOrd="0" destOrd="0" presId="urn:microsoft.com/office/officeart/2005/8/layout/hierarchy5"/>
    <dgm:cxn modelId="{6C234ACE-8DCC-4513-A25F-7FAEEAFDCCA9}" type="presParOf" srcId="{5E2A893D-73F3-4CCE-807E-67422E2DBF78}" destId="{FBB7A88C-937F-44F1-96AC-06BD10F59BFF}" srcOrd="3" destOrd="0" presId="urn:microsoft.com/office/officeart/2005/8/layout/hierarchy5"/>
    <dgm:cxn modelId="{456CE39C-EF99-4D22-A1E2-F10C00E704DC}" type="presParOf" srcId="{FBB7A88C-937F-44F1-96AC-06BD10F59BFF}" destId="{E37AB3B9-C22C-44AF-AB2C-5FED1EF7A871}" srcOrd="0" destOrd="0" presId="urn:microsoft.com/office/officeart/2005/8/layout/hierarchy5"/>
    <dgm:cxn modelId="{6CB6E095-B456-485A-B451-B3A90A3AFF61}" type="presParOf" srcId="{FBB7A88C-937F-44F1-96AC-06BD10F59BFF}" destId="{7F221060-F81F-4652-97D1-B285887BB7C2}" srcOrd="1" destOrd="0" presId="urn:microsoft.com/office/officeart/2005/8/layout/hierarchy5"/>
    <dgm:cxn modelId="{68F471F8-273F-46B3-AE4A-09FCD8C2E5E9}" type="presParOf" srcId="{0AE66C14-F6A5-4B42-933A-C9094102DEB8}" destId="{109C3779-33B9-425B-AC5C-F10892C5ABF9}" srcOrd="2" destOrd="0" presId="urn:microsoft.com/office/officeart/2005/8/layout/hierarchy5"/>
    <dgm:cxn modelId="{6E94C5AE-043B-40F7-8E86-D2DBA910F8C8}" type="presParOf" srcId="{109C3779-33B9-425B-AC5C-F10892C5ABF9}" destId="{8337E87D-BC3B-4871-A55B-9F1781E414E5}" srcOrd="0" destOrd="0" presId="urn:microsoft.com/office/officeart/2005/8/layout/hierarchy5"/>
    <dgm:cxn modelId="{6B0DF69F-FD64-4E05-A243-5FD92DA1F519}" type="presParOf" srcId="{0AE66C14-F6A5-4B42-933A-C9094102DEB8}" destId="{52021311-C0AF-42B5-8934-4B840A3C61B6}" srcOrd="3" destOrd="0" presId="urn:microsoft.com/office/officeart/2005/8/layout/hierarchy5"/>
    <dgm:cxn modelId="{2873093F-B649-4974-990A-7430926086A2}" type="presParOf" srcId="{52021311-C0AF-42B5-8934-4B840A3C61B6}" destId="{B68E6250-5AA4-4006-ACEF-406E7F579032}" srcOrd="0" destOrd="0" presId="urn:microsoft.com/office/officeart/2005/8/layout/hierarchy5"/>
    <dgm:cxn modelId="{A532250D-04B2-4C5F-BA14-970B8EDCEA6E}" type="presParOf" srcId="{52021311-C0AF-42B5-8934-4B840A3C61B6}" destId="{F416C667-0AAD-45DD-9216-787F67CCE150}" srcOrd="1" destOrd="0" presId="urn:microsoft.com/office/officeart/2005/8/layout/hierarchy5"/>
    <dgm:cxn modelId="{DA6D5661-901D-4010-B21C-4FBE759B09AC}" type="presParOf" srcId="{F416C667-0AAD-45DD-9216-787F67CCE150}" destId="{C92F0981-4964-40C5-9EFA-3EE2BEC6CF96}" srcOrd="0" destOrd="0" presId="urn:microsoft.com/office/officeart/2005/8/layout/hierarchy5"/>
    <dgm:cxn modelId="{ECE60C6F-21D7-44A2-897F-D4338806D4F9}" type="presParOf" srcId="{C92F0981-4964-40C5-9EFA-3EE2BEC6CF96}" destId="{8DCB6766-0C52-4D57-8D3E-65AC1B186F30}" srcOrd="0" destOrd="0" presId="urn:microsoft.com/office/officeart/2005/8/layout/hierarchy5"/>
    <dgm:cxn modelId="{F0613A57-A3F9-41B2-AF15-3C18E75C6582}" type="presParOf" srcId="{F416C667-0AAD-45DD-9216-787F67CCE150}" destId="{A25AF183-38E2-4CE8-A531-31B46008E110}" srcOrd="1" destOrd="0" presId="urn:microsoft.com/office/officeart/2005/8/layout/hierarchy5"/>
    <dgm:cxn modelId="{2E0695E7-ECBB-479D-8855-B75A7C66F9E5}" type="presParOf" srcId="{A25AF183-38E2-4CE8-A531-31B46008E110}" destId="{F37C8592-2A6F-4EC6-B5C9-EF975104DFB1}" srcOrd="0" destOrd="0" presId="urn:microsoft.com/office/officeart/2005/8/layout/hierarchy5"/>
    <dgm:cxn modelId="{87EDC9FC-987C-4C86-8A35-30A6C0B39145}" type="presParOf" srcId="{A25AF183-38E2-4CE8-A531-31B46008E110}" destId="{18D6727F-541B-412F-8E48-9CCEAC220F53}" srcOrd="1" destOrd="0" presId="urn:microsoft.com/office/officeart/2005/8/layout/hierarchy5"/>
    <dgm:cxn modelId="{136992B5-68CE-4B4D-A56D-D64E004B6FA1}" type="presParOf" srcId="{18D6727F-541B-412F-8E48-9CCEAC220F53}" destId="{A3D4A357-BBD0-4DCA-92C1-51C34D88BE74}" srcOrd="0" destOrd="0" presId="urn:microsoft.com/office/officeart/2005/8/layout/hierarchy5"/>
    <dgm:cxn modelId="{1B4C74E0-E786-47F2-A67C-9AB861AE1602}" type="presParOf" srcId="{A3D4A357-BBD0-4DCA-92C1-51C34D88BE74}" destId="{3F383CE7-4D0F-41D0-833C-C082869E2EC5}" srcOrd="0" destOrd="0" presId="urn:microsoft.com/office/officeart/2005/8/layout/hierarchy5"/>
    <dgm:cxn modelId="{02F3DB75-D8E9-4A31-8D7E-3145C42B3263}" type="presParOf" srcId="{18D6727F-541B-412F-8E48-9CCEAC220F53}" destId="{083298C1-EEF6-480F-8771-09224D782803}" srcOrd="1" destOrd="0" presId="urn:microsoft.com/office/officeart/2005/8/layout/hierarchy5"/>
    <dgm:cxn modelId="{64617A06-521B-461C-B852-C66F316CA0C2}" type="presParOf" srcId="{083298C1-EEF6-480F-8771-09224D782803}" destId="{6D29678D-42F5-4C71-AA3B-642D894C1A00}" srcOrd="0" destOrd="0" presId="urn:microsoft.com/office/officeart/2005/8/layout/hierarchy5"/>
    <dgm:cxn modelId="{8E932CCA-A6D5-4F21-BC9A-DA96FE0A972B}" type="presParOf" srcId="{083298C1-EEF6-480F-8771-09224D782803}" destId="{BCF3E582-9C40-4076-B1D5-FCFBC0AB0303}" srcOrd="1" destOrd="0" presId="urn:microsoft.com/office/officeart/2005/8/layout/hierarchy5"/>
    <dgm:cxn modelId="{5D7D54AE-AFC4-464B-B3DC-B2A8BB901E15}" type="presParOf" srcId="{18D6727F-541B-412F-8E48-9CCEAC220F53}" destId="{2C9975FE-B3EC-44D2-A7F5-5CAFAA779542}" srcOrd="2" destOrd="0" presId="urn:microsoft.com/office/officeart/2005/8/layout/hierarchy5"/>
    <dgm:cxn modelId="{407C9FAA-6350-4B91-81EE-9956BD8BE3EF}" type="presParOf" srcId="{2C9975FE-B3EC-44D2-A7F5-5CAFAA779542}" destId="{7E1B7245-1FAC-4175-A244-28E088563F64}" srcOrd="0" destOrd="0" presId="urn:microsoft.com/office/officeart/2005/8/layout/hierarchy5"/>
    <dgm:cxn modelId="{5D2CCEA2-514E-4A6E-A3C3-9C3CB808EBE4}" type="presParOf" srcId="{18D6727F-541B-412F-8E48-9CCEAC220F53}" destId="{5A912CC8-00B7-4F9F-ADE7-637367B08A56}" srcOrd="3" destOrd="0" presId="urn:microsoft.com/office/officeart/2005/8/layout/hierarchy5"/>
    <dgm:cxn modelId="{191BF34E-788F-46BA-B05D-48502AF727C1}" type="presParOf" srcId="{5A912CC8-00B7-4F9F-ADE7-637367B08A56}" destId="{4EFF58FE-86C3-420A-97D9-58D91C465723}" srcOrd="0" destOrd="0" presId="urn:microsoft.com/office/officeart/2005/8/layout/hierarchy5"/>
    <dgm:cxn modelId="{9298F4F1-E527-46A1-AED9-897C256247F4}" type="presParOf" srcId="{5A912CC8-00B7-4F9F-ADE7-637367B08A56}" destId="{9005A5AF-3680-4008-A2B8-BA90F770E61B}" srcOrd="1" destOrd="0" presId="urn:microsoft.com/office/officeart/2005/8/layout/hierarchy5"/>
    <dgm:cxn modelId="{999884EA-4AC1-403A-89F6-CBC8746CB23E}" type="presParOf" srcId="{516487AE-371F-4937-A672-810629E5289B}" destId="{0698065B-CEA9-4E3C-A1A3-BAF73E623DF6}" srcOrd="1" destOrd="0" presId="urn:microsoft.com/office/officeart/2005/8/layout/hierarchy5"/>
    <dgm:cxn modelId="{9D910243-FA02-4D8E-8551-10252EAF957F}" type="presParOf" srcId="{0698065B-CEA9-4E3C-A1A3-BAF73E623DF6}" destId="{608F7D8E-6F5D-47A3-ADB9-73169E8C5194}" srcOrd="0" destOrd="0" presId="urn:microsoft.com/office/officeart/2005/8/layout/hierarchy5"/>
    <dgm:cxn modelId="{505EFC7A-6482-4A55-A2F8-D83370B3BDD3}" type="presParOf" srcId="{608F7D8E-6F5D-47A3-ADB9-73169E8C5194}" destId="{B4F25CD5-0C2D-418F-9EDB-027868A43053}" srcOrd="0" destOrd="0" presId="urn:microsoft.com/office/officeart/2005/8/layout/hierarchy5"/>
    <dgm:cxn modelId="{B2E32723-D8C7-40A6-AD47-176883C9701F}" type="presParOf" srcId="{608F7D8E-6F5D-47A3-ADB9-73169E8C5194}" destId="{13577E71-E37B-4C74-9AE6-937638A9F5C0}" srcOrd="1" destOrd="0" presId="urn:microsoft.com/office/officeart/2005/8/layout/hierarchy5"/>
    <dgm:cxn modelId="{5C88822C-55B5-4EF0-842B-9D2ACBA144C9}" type="presParOf" srcId="{0698065B-CEA9-4E3C-A1A3-BAF73E623DF6}" destId="{8EFDC890-D6C5-4CB7-914E-03DB5F349E7F}" srcOrd="1" destOrd="0" presId="urn:microsoft.com/office/officeart/2005/8/layout/hierarchy5"/>
    <dgm:cxn modelId="{42EFC3B1-83B6-4FB5-8116-AB9557574131}" type="presParOf" srcId="{8EFDC890-D6C5-4CB7-914E-03DB5F349E7F}" destId="{103541F8-B10D-4E33-834B-9FE46620476F}" srcOrd="0" destOrd="0" presId="urn:microsoft.com/office/officeart/2005/8/layout/hierarchy5"/>
    <dgm:cxn modelId="{983D3932-C1B8-4125-B54A-2FC0AD372FB4}" type="presParOf" srcId="{0698065B-CEA9-4E3C-A1A3-BAF73E623DF6}" destId="{D036E97E-5861-4B54-B6EA-54395102D57C}" srcOrd="2" destOrd="0" presId="urn:microsoft.com/office/officeart/2005/8/layout/hierarchy5"/>
    <dgm:cxn modelId="{003B4766-BF78-4C36-9AAF-FD7D7546667B}" type="presParOf" srcId="{D036E97E-5861-4B54-B6EA-54395102D57C}" destId="{FA218283-EBFB-4ACF-B007-28949787F519}" srcOrd="0" destOrd="0" presId="urn:microsoft.com/office/officeart/2005/8/layout/hierarchy5"/>
    <dgm:cxn modelId="{335213BB-938B-43C5-A7A9-9EF955A8E309}" type="presParOf" srcId="{D036E97E-5861-4B54-B6EA-54395102D57C}" destId="{A2E3583B-7B03-46AD-80C2-77348B78C51A}" srcOrd="1" destOrd="0" presId="urn:microsoft.com/office/officeart/2005/8/layout/hierarchy5"/>
    <dgm:cxn modelId="{9630514D-386F-4BDD-881C-9819F11DBDB6}" type="presParOf" srcId="{0698065B-CEA9-4E3C-A1A3-BAF73E623DF6}" destId="{28AF8B51-91C9-4AC6-93D1-D1C58F31FD1F}" srcOrd="3" destOrd="0" presId="urn:microsoft.com/office/officeart/2005/8/layout/hierarchy5"/>
    <dgm:cxn modelId="{5F7CDEBE-71A8-428B-A46A-D8D53D3258FC}" type="presParOf" srcId="{28AF8B51-91C9-4AC6-93D1-D1C58F31FD1F}" destId="{61367CC0-EEA4-4310-A55F-73F43EFDEE34}" srcOrd="0" destOrd="0" presId="urn:microsoft.com/office/officeart/2005/8/layout/hierarchy5"/>
    <dgm:cxn modelId="{C0EC2045-1F68-4F21-A3B4-8DDE6E5C49F5}" type="presParOf" srcId="{0698065B-CEA9-4E3C-A1A3-BAF73E623DF6}" destId="{F0293FF9-A8CB-4A14-8FF1-F3BE5183E971}" srcOrd="4" destOrd="0" presId="urn:microsoft.com/office/officeart/2005/8/layout/hierarchy5"/>
    <dgm:cxn modelId="{F8EB5C1A-E621-4B29-BB75-5DF71A95C6CF}" type="presParOf" srcId="{F0293FF9-A8CB-4A14-8FF1-F3BE5183E971}" destId="{DA31BCDA-0B96-4D3C-B9F7-A02CE8C592BC}" srcOrd="0" destOrd="0" presId="urn:microsoft.com/office/officeart/2005/8/layout/hierarchy5"/>
    <dgm:cxn modelId="{9373ABBA-5B8B-4CB9-BE96-7F06997E44C2}" type="presParOf" srcId="{F0293FF9-A8CB-4A14-8FF1-F3BE5183E971}" destId="{2CFD77D3-2C13-4996-9FF7-BC78D83698F7}" srcOrd="1" destOrd="0" presId="urn:microsoft.com/office/officeart/2005/8/layout/hierarchy5"/>
    <dgm:cxn modelId="{4D410D70-2A20-4821-BEF0-C59476159E6C}" type="presParOf" srcId="{0698065B-CEA9-4E3C-A1A3-BAF73E623DF6}" destId="{4E5E3078-742A-4326-AB15-839495C37CE3}" srcOrd="5" destOrd="0" presId="urn:microsoft.com/office/officeart/2005/8/layout/hierarchy5"/>
    <dgm:cxn modelId="{3E80B1B7-9A90-44EE-9F33-2AB11AC8E007}" type="presParOf" srcId="{4E5E3078-742A-4326-AB15-839495C37CE3}" destId="{BD7CBF45-785C-435D-A562-16531BB64711}" srcOrd="0" destOrd="0" presId="urn:microsoft.com/office/officeart/2005/8/layout/hierarchy5"/>
    <dgm:cxn modelId="{B90D90A9-1E2D-4683-BE3C-33B86BB72D33}" type="presParOf" srcId="{0698065B-CEA9-4E3C-A1A3-BAF73E623DF6}" destId="{A10AB5F5-E68E-4752-82C6-07A5D4DE34C2}" srcOrd="6" destOrd="0" presId="urn:microsoft.com/office/officeart/2005/8/layout/hierarchy5"/>
    <dgm:cxn modelId="{8A2D92A6-AEC3-4E5D-A96D-28883F8B1D63}" type="presParOf" srcId="{A10AB5F5-E68E-4752-82C6-07A5D4DE34C2}" destId="{3EA2D0F5-0EE5-4BD9-8478-4EBBD4DD8AE1}" srcOrd="0" destOrd="0" presId="urn:microsoft.com/office/officeart/2005/8/layout/hierarchy5"/>
    <dgm:cxn modelId="{771C8B40-18C9-496C-98C2-668E2CB84ED0}" type="presParOf" srcId="{A10AB5F5-E68E-4752-82C6-07A5D4DE34C2}" destId="{2FC360B2-5065-46B6-99A5-C7C227DA0E51}" srcOrd="1" destOrd="0" presId="urn:microsoft.com/office/officeart/2005/8/layout/hierarchy5"/>
  </dgm:cxnLst>
  <dgm:bg>
    <a:effectLst>
      <a:glow rad="101600">
        <a:schemeClr val="accent3">
          <a:satMod val="175000"/>
          <a:alpha val="40000"/>
        </a:schemeClr>
      </a:glow>
    </a:effectLst>
  </dgm:bg>
  <dgm:whole>
    <a:effectLst/>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82F2F76-61D5-4C61-9B06-9C187E5ED465}" type="doc">
      <dgm:prSet loTypeId="urn:microsoft.com/office/officeart/2005/8/layout/hList3" loCatId="list" qsTypeId="urn:microsoft.com/office/officeart/2005/8/quickstyle/3d4" qsCatId="3D" csTypeId="urn:microsoft.com/office/officeart/2005/8/colors/colorful3" csCatId="colorful" phldr="1"/>
      <dgm:spPr/>
      <dgm:t>
        <a:bodyPr/>
        <a:lstStyle/>
        <a:p>
          <a:endParaRPr lang="pt-BR"/>
        </a:p>
      </dgm:t>
    </dgm:pt>
    <dgm:pt modelId="{24E1D58A-C8F3-407F-94FD-D7E06D493ED2}">
      <dgm:prSet phldrT="[Texto]"/>
      <dgm:spPr/>
      <dgm:t>
        <a:bodyPr/>
        <a:lstStyle/>
        <a:p>
          <a:r>
            <a:rPr lang="pt-BR" dirty="0" smtClean="0">
              <a:solidFill>
                <a:schemeClr val="tx1"/>
              </a:solidFill>
              <a:latin typeface="Arial" panose="020B0604020202020204" pitchFamily="34" charset="0"/>
              <a:cs typeface="Arial" panose="020B0604020202020204" pitchFamily="34" charset="0"/>
            </a:rPr>
            <a:t>Benefício Variável Gestante (BVG) </a:t>
          </a:r>
          <a:endParaRPr lang="pt-BR" dirty="0">
            <a:solidFill>
              <a:schemeClr val="tx1"/>
            </a:solidFill>
            <a:latin typeface="Arial" panose="020B0604020202020204" pitchFamily="34" charset="0"/>
            <a:cs typeface="Arial" panose="020B0604020202020204" pitchFamily="34" charset="0"/>
          </a:endParaRPr>
        </a:p>
      </dgm:t>
    </dgm:pt>
    <dgm:pt modelId="{35D817F8-04C9-4F0C-BD69-E97D5821BD4A}" type="parTrans" cxnId="{D532F78E-A2C2-4CC0-BE94-8756D9CE8CC0}">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521C6B63-70BA-4C7A-B61B-BC4C4DC2F231}" type="sibTrans" cxnId="{D532F78E-A2C2-4CC0-BE94-8756D9CE8CC0}">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64F4440A-1FDB-4F12-854E-6C71042836F2}">
      <dgm:prSet phldrT="[Texto]"/>
      <dgm:spPr/>
      <dgm:t>
        <a:bodyPr/>
        <a:lstStyle/>
        <a:p>
          <a:pPr algn="ctr"/>
          <a:r>
            <a:rPr lang="pt-BR" b="1" dirty="0" smtClean="0">
              <a:solidFill>
                <a:schemeClr val="tx1"/>
              </a:solidFill>
              <a:latin typeface="Arial" panose="020B0604020202020204" pitchFamily="34" charset="0"/>
              <a:cs typeface="Arial" panose="020B0604020202020204" pitchFamily="34" charset="0"/>
            </a:rPr>
            <a:t>Qual o objetivo do BVG?</a:t>
          </a:r>
        </a:p>
        <a:p>
          <a:pPr algn="just"/>
          <a:r>
            <a:rPr lang="pt-BR" dirty="0" smtClean="0">
              <a:solidFill>
                <a:schemeClr val="tx1"/>
              </a:solidFill>
              <a:latin typeface="Arial" panose="020B0604020202020204" pitchFamily="34" charset="0"/>
              <a:cs typeface="Arial" panose="020B0604020202020204" pitchFamily="34" charset="0"/>
            </a:rPr>
            <a:t>Aumentar a proteção à mãe  e ao bebê durante a gestação, elevando a renda  familiar e promovendo maior atenção a fase essencial para o desenvolvimento da criança.</a:t>
          </a:r>
          <a:endParaRPr lang="pt-BR" dirty="0">
            <a:solidFill>
              <a:schemeClr val="tx1"/>
            </a:solidFill>
            <a:latin typeface="Arial" panose="020B0604020202020204" pitchFamily="34" charset="0"/>
            <a:cs typeface="Arial" panose="020B0604020202020204" pitchFamily="34" charset="0"/>
          </a:endParaRPr>
        </a:p>
      </dgm:t>
    </dgm:pt>
    <dgm:pt modelId="{46FE2305-BA88-4630-BD6B-FD4702401F7F}" type="parTrans" cxnId="{9232C41E-719D-475E-A2D9-8A78CF846B5E}">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07CD3A7F-5F8B-432D-AB43-D640E9F3AC90}" type="sibTrans" cxnId="{9232C41E-719D-475E-A2D9-8A78CF846B5E}">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8F8DE0D8-A09E-4545-A2AE-D332FD43EA11}">
      <dgm:prSet phldrT="[Texto]"/>
      <dgm:spPr/>
      <dgm:t>
        <a:bodyPr/>
        <a:lstStyle/>
        <a:p>
          <a:pPr algn="ctr"/>
          <a:r>
            <a:rPr lang="pt-BR" b="1" dirty="0" smtClean="0">
              <a:solidFill>
                <a:schemeClr val="tx1"/>
              </a:solidFill>
              <a:latin typeface="Arial" panose="020B0604020202020204" pitchFamily="34" charset="0"/>
              <a:cs typeface="Arial" panose="020B0604020202020204" pitchFamily="34" charset="0"/>
            </a:rPr>
            <a:t>Como a mulher se torna elegível ao BVG?</a:t>
          </a:r>
        </a:p>
        <a:p>
          <a:pPr algn="just"/>
          <a:r>
            <a:rPr lang="pt-BR" dirty="0" smtClean="0">
              <a:solidFill>
                <a:schemeClr val="tx1"/>
              </a:solidFill>
              <a:latin typeface="Arial" panose="020B0604020202020204" pitchFamily="34" charset="0"/>
              <a:cs typeface="Arial" panose="020B0604020202020204" pitchFamily="34" charset="0"/>
            </a:rPr>
            <a:t>As mulheres beneficiárias devem ser identificadas como gestantes, independente do estágio da gravidez, e seu acompanhamento registrado no Sistema PBF na Saúde no e-Gestor AB.</a:t>
          </a:r>
          <a:endParaRPr lang="pt-BR" dirty="0">
            <a:solidFill>
              <a:schemeClr val="tx1"/>
            </a:solidFill>
            <a:latin typeface="Arial" panose="020B0604020202020204" pitchFamily="34" charset="0"/>
            <a:cs typeface="Arial" panose="020B0604020202020204" pitchFamily="34" charset="0"/>
          </a:endParaRPr>
        </a:p>
      </dgm:t>
    </dgm:pt>
    <dgm:pt modelId="{832A96D4-4C13-48EA-BF45-2FC42AE29B8A}" type="parTrans" cxnId="{C1F8C51F-2030-4665-A378-A25DCB7C0228}">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01B45FAB-789A-452B-8B38-1530CAEFA26B}" type="sibTrans" cxnId="{C1F8C51F-2030-4665-A378-A25DCB7C0228}">
      <dgm:prSet/>
      <dgm:spPr/>
      <dgm:t>
        <a:bodyPr/>
        <a:lstStyle/>
        <a:p>
          <a:endParaRPr lang="pt-BR">
            <a:solidFill>
              <a:schemeClr val="tx1"/>
            </a:solidFill>
            <a:latin typeface="Arial" panose="020B0604020202020204" pitchFamily="34" charset="0"/>
            <a:cs typeface="Arial" panose="020B0604020202020204" pitchFamily="34" charset="0"/>
          </a:endParaRPr>
        </a:p>
      </dgm:t>
    </dgm:pt>
    <dgm:pt modelId="{782019ED-A855-4B30-BF32-20E216C08A78}" type="pres">
      <dgm:prSet presAssocID="{782F2F76-61D5-4C61-9B06-9C187E5ED465}" presName="composite" presStyleCnt="0">
        <dgm:presLayoutVars>
          <dgm:chMax val="1"/>
          <dgm:dir/>
          <dgm:resizeHandles val="exact"/>
        </dgm:presLayoutVars>
      </dgm:prSet>
      <dgm:spPr/>
      <dgm:t>
        <a:bodyPr/>
        <a:lstStyle/>
        <a:p>
          <a:endParaRPr lang="pt-BR"/>
        </a:p>
      </dgm:t>
    </dgm:pt>
    <dgm:pt modelId="{05D5427B-C79A-4672-B4DF-78CC5A6EC868}" type="pres">
      <dgm:prSet presAssocID="{24E1D58A-C8F3-407F-94FD-D7E06D493ED2}" presName="roof" presStyleLbl="dkBgShp" presStyleIdx="0" presStyleCnt="2"/>
      <dgm:spPr/>
      <dgm:t>
        <a:bodyPr/>
        <a:lstStyle/>
        <a:p>
          <a:endParaRPr lang="pt-BR"/>
        </a:p>
      </dgm:t>
    </dgm:pt>
    <dgm:pt modelId="{27ACBDAF-AD06-41F6-9CC4-6B8F16315148}" type="pres">
      <dgm:prSet presAssocID="{24E1D58A-C8F3-407F-94FD-D7E06D493ED2}" presName="pillars" presStyleCnt="0"/>
      <dgm:spPr/>
    </dgm:pt>
    <dgm:pt modelId="{734BFC9B-39EE-4A29-AB7C-9F0EEF82D57B}" type="pres">
      <dgm:prSet presAssocID="{24E1D58A-C8F3-407F-94FD-D7E06D493ED2}" presName="pillar1" presStyleLbl="node1" presStyleIdx="0" presStyleCnt="2">
        <dgm:presLayoutVars>
          <dgm:bulletEnabled val="1"/>
        </dgm:presLayoutVars>
      </dgm:prSet>
      <dgm:spPr/>
      <dgm:t>
        <a:bodyPr/>
        <a:lstStyle/>
        <a:p>
          <a:endParaRPr lang="pt-BR"/>
        </a:p>
      </dgm:t>
    </dgm:pt>
    <dgm:pt modelId="{5A0991AB-6E88-46EF-ABAB-0D4E4434DCF4}" type="pres">
      <dgm:prSet presAssocID="{8F8DE0D8-A09E-4545-A2AE-D332FD43EA11}" presName="pillarX" presStyleLbl="node1" presStyleIdx="1" presStyleCnt="2">
        <dgm:presLayoutVars>
          <dgm:bulletEnabled val="1"/>
        </dgm:presLayoutVars>
      </dgm:prSet>
      <dgm:spPr/>
      <dgm:t>
        <a:bodyPr/>
        <a:lstStyle/>
        <a:p>
          <a:endParaRPr lang="pt-BR"/>
        </a:p>
      </dgm:t>
    </dgm:pt>
    <dgm:pt modelId="{639A7383-4C58-4CF3-8244-0325801FFBA5}" type="pres">
      <dgm:prSet presAssocID="{24E1D58A-C8F3-407F-94FD-D7E06D493ED2}" presName="base" presStyleLbl="dkBgShp" presStyleIdx="1" presStyleCnt="2"/>
      <dgm:spPr/>
    </dgm:pt>
  </dgm:ptLst>
  <dgm:cxnLst>
    <dgm:cxn modelId="{C1F8C51F-2030-4665-A378-A25DCB7C0228}" srcId="{24E1D58A-C8F3-407F-94FD-D7E06D493ED2}" destId="{8F8DE0D8-A09E-4545-A2AE-D332FD43EA11}" srcOrd="1" destOrd="0" parTransId="{832A96D4-4C13-48EA-BF45-2FC42AE29B8A}" sibTransId="{01B45FAB-789A-452B-8B38-1530CAEFA26B}"/>
    <dgm:cxn modelId="{9232C41E-719D-475E-A2D9-8A78CF846B5E}" srcId="{24E1D58A-C8F3-407F-94FD-D7E06D493ED2}" destId="{64F4440A-1FDB-4F12-854E-6C71042836F2}" srcOrd="0" destOrd="0" parTransId="{46FE2305-BA88-4630-BD6B-FD4702401F7F}" sibTransId="{07CD3A7F-5F8B-432D-AB43-D640E9F3AC90}"/>
    <dgm:cxn modelId="{5F4A1CFF-6B37-4853-BB26-F90B30740CAF}" type="presOf" srcId="{24E1D58A-C8F3-407F-94FD-D7E06D493ED2}" destId="{05D5427B-C79A-4672-B4DF-78CC5A6EC868}" srcOrd="0" destOrd="0" presId="urn:microsoft.com/office/officeart/2005/8/layout/hList3"/>
    <dgm:cxn modelId="{D532F78E-A2C2-4CC0-BE94-8756D9CE8CC0}" srcId="{782F2F76-61D5-4C61-9B06-9C187E5ED465}" destId="{24E1D58A-C8F3-407F-94FD-D7E06D493ED2}" srcOrd="0" destOrd="0" parTransId="{35D817F8-04C9-4F0C-BD69-E97D5821BD4A}" sibTransId="{521C6B63-70BA-4C7A-B61B-BC4C4DC2F231}"/>
    <dgm:cxn modelId="{0BB0AEEF-1D5F-41B5-B12B-1D483DAA87B6}" type="presOf" srcId="{782F2F76-61D5-4C61-9B06-9C187E5ED465}" destId="{782019ED-A855-4B30-BF32-20E216C08A78}" srcOrd="0" destOrd="0" presId="urn:microsoft.com/office/officeart/2005/8/layout/hList3"/>
    <dgm:cxn modelId="{ECB7D534-5D27-4D42-9380-ABFB7EDEDA05}" type="presOf" srcId="{8F8DE0D8-A09E-4545-A2AE-D332FD43EA11}" destId="{5A0991AB-6E88-46EF-ABAB-0D4E4434DCF4}" srcOrd="0" destOrd="0" presId="urn:microsoft.com/office/officeart/2005/8/layout/hList3"/>
    <dgm:cxn modelId="{B3500F6D-EDF8-4760-B5AE-F37E3395363E}" type="presOf" srcId="{64F4440A-1FDB-4F12-854E-6C71042836F2}" destId="{734BFC9B-39EE-4A29-AB7C-9F0EEF82D57B}" srcOrd="0" destOrd="0" presId="urn:microsoft.com/office/officeart/2005/8/layout/hList3"/>
    <dgm:cxn modelId="{374DCACF-5832-4E55-8449-62839E10E68A}" type="presParOf" srcId="{782019ED-A855-4B30-BF32-20E216C08A78}" destId="{05D5427B-C79A-4672-B4DF-78CC5A6EC868}" srcOrd="0" destOrd="0" presId="urn:microsoft.com/office/officeart/2005/8/layout/hList3"/>
    <dgm:cxn modelId="{B49AD8F9-EFDE-4515-843A-87C49DC07EC9}" type="presParOf" srcId="{782019ED-A855-4B30-BF32-20E216C08A78}" destId="{27ACBDAF-AD06-41F6-9CC4-6B8F16315148}" srcOrd="1" destOrd="0" presId="urn:microsoft.com/office/officeart/2005/8/layout/hList3"/>
    <dgm:cxn modelId="{19BC4A0D-FF31-4736-9D0A-68472992CFF8}" type="presParOf" srcId="{27ACBDAF-AD06-41F6-9CC4-6B8F16315148}" destId="{734BFC9B-39EE-4A29-AB7C-9F0EEF82D57B}" srcOrd="0" destOrd="0" presId="urn:microsoft.com/office/officeart/2005/8/layout/hList3"/>
    <dgm:cxn modelId="{D8A02001-B8A3-4254-9BCB-A92481288CC3}" type="presParOf" srcId="{27ACBDAF-AD06-41F6-9CC4-6B8F16315148}" destId="{5A0991AB-6E88-46EF-ABAB-0D4E4434DCF4}" srcOrd="1" destOrd="0" presId="urn:microsoft.com/office/officeart/2005/8/layout/hList3"/>
    <dgm:cxn modelId="{CC3DEFFE-D099-45C6-9509-3F24FEF4ED06}" type="presParOf" srcId="{782019ED-A855-4B30-BF32-20E216C08A78}" destId="{639A7383-4C58-4CF3-8244-0325801FFBA5}"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F6C9578-5AEE-480D-82CB-75D64E430B8B}" type="doc">
      <dgm:prSet loTypeId="urn:microsoft.com/office/officeart/2005/8/layout/chart3" loCatId="relationship" qsTypeId="urn:microsoft.com/office/officeart/2005/8/quickstyle/3d1" qsCatId="3D" csTypeId="urn:microsoft.com/office/officeart/2005/8/colors/colorful4" csCatId="colorful" phldr="1"/>
      <dgm:spPr/>
    </dgm:pt>
    <dgm:pt modelId="{DD851DA9-5B7A-491F-A4D8-E01B455C2575}">
      <dgm:prSet phldrT="[Texto]" custT="1"/>
      <dgm:spPr/>
      <dgm:t>
        <a:bodyPr/>
        <a:lstStyle/>
        <a:p>
          <a:r>
            <a:rPr lang="pt-BR" sz="1500" b="0" dirty="0" err="1" smtClean="0">
              <a:solidFill>
                <a:schemeClr val="tx1"/>
              </a:solidFill>
              <a:latin typeface="Arial" panose="020B0604020202020204" pitchFamily="34" charset="0"/>
              <a:cs typeface="Arial" panose="020B0604020202020204" pitchFamily="34" charset="0"/>
            </a:rPr>
            <a:t>Micronutrien-tes</a:t>
          </a:r>
          <a:endParaRPr lang="pt-BR" sz="1500" b="0" dirty="0">
            <a:solidFill>
              <a:schemeClr val="tx1"/>
            </a:solidFill>
            <a:latin typeface="Arial" panose="020B0604020202020204" pitchFamily="34" charset="0"/>
            <a:cs typeface="Arial" panose="020B0604020202020204" pitchFamily="34" charset="0"/>
          </a:endParaRPr>
        </a:p>
      </dgm:t>
    </dgm:pt>
    <dgm:pt modelId="{315A0983-A1E0-4132-AB3C-B52A194ECAF0}" type="parTrans" cxnId="{889E0A4A-8FFC-4A56-8EEF-2D2CEEFF9663}">
      <dgm:prSet/>
      <dgm:spPr/>
      <dgm:t>
        <a:bodyPr/>
        <a:lstStyle/>
        <a:p>
          <a:endParaRPr lang="pt-BR" sz="1500" b="0">
            <a:solidFill>
              <a:schemeClr val="tx1"/>
            </a:solidFill>
            <a:latin typeface="Arial" panose="020B0604020202020204" pitchFamily="34" charset="0"/>
            <a:cs typeface="Arial" panose="020B0604020202020204" pitchFamily="34" charset="0"/>
          </a:endParaRPr>
        </a:p>
      </dgm:t>
    </dgm:pt>
    <dgm:pt modelId="{1670FB10-FAF1-455F-8752-7B3C6276C80E}" type="sibTrans" cxnId="{889E0A4A-8FFC-4A56-8EEF-2D2CEEFF9663}">
      <dgm:prSet/>
      <dgm:spPr/>
      <dgm:t>
        <a:bodyPr/>
        <a:lstStyle/>
        <a:p>
          <a:endParaRPr lang="pt-BR" sz="1500" b="0">
            <a:solidFill>
              <a:schemeClr val="tx1"/>
            </a:solidFill>
            <a:latin typeface="Arial" panose="020B0604020202020204" pitchFamily="34" charset="0"/>
            <a:cs typeface="Arial" panose="020B0604020202020204" pitchFamily="34" charset="0"/>
          </a:endParaRPr>
        </a:p>
      </dgm:t>
    </dgm:pt>
    <dgm:pt modelId="{4DF48883-37AD-4E04-9E6F-6C6B080D1031}">
      <dgm:prSet phldrT="[Texto]" custT="1"/>
      <dgm:spPr/>
      <dgm:t>
        <a:bodyPr/>
        <a:lstStyle/>
        <a:p>
          <a:r>
            <a:rPr lang="pt-BR" sz="1500" b="0" dirty="0">
              <a:solidFill>
                <a:schemeClr val="tx1"/>
              </a:solidFill>
              <a:latin typeface="Arial" panose="020B0604020202020204" pitchFamily="34" charset="0"/>
              <a:cs typeface="Arial" panose="020B0604020202020204" pitchFamily="34" charset="0"/>
            </a:rPr>
            <a:t>SISVAN (Vigilância Alimentar e Nutricional)</a:t>
          </a:r>
        </a:p>
      </dgm:t>
    </dgm:pt>
    <dgm:pt modelId="{2E987F52-C295-4B61-9D8D-70CAC1B6648F}" type="parTrans" cxnId="{A42CF2CB-98E8-49F8-B8D2-BDF35FC71CFC}">
      <dgm:prSet/>
      <dgm:spPr/>
      <dgm:t>
        <a:bodyPr/>
        <a:lstStyle/>
        <a:p>
          <a:endParaRPr lang="pt-BR" sz="1500" b="0">
            <a:solidFill>
              <a:schemeClr val="tx1"/>
            </a:solidFill>
            <a:latin typeface="Arial" panose="020B0604020202020204" pitchFamily="34" charset="0"/>
            <a:cs typeface="Arial" panose="020B0604020202020204" pitchFamily="34" charset="0"/>
          </a:endParaRPr>
        </a:p>
      </dgm:t>
    </dgm:pt>
    <dgm:pt modelId="{C6F8D48B-DB83-4D46-9EE7-B644ABA45B83}" type="sibTrans" cxnId="{A42CF2CB-98E8-49F8-B8D2-BDF35FC71CFC}">
      <dgm:prSet/>
      <dgm:spPr/>
      <dgm:t>
        <a:bodyPr/>
        <a:lstStyle/>
        <a:p>
          <a:endParaRPr lang="pt-BR" sz="1500" b="0">
            <a:solidFill>
              <a:schemeClr val="tx1"/>
            </a:solidFill>
            <a:latin typeface="Arial" panose="020B0604020202020204" pitchFamily="34" charset="0"/>
            <a:cs typeface="Arial" panose="020B0604020202020204" pitchFamily="34" charset="0"/>
          </a:endParaRPr>
        </a:p>
      </dgm:t>
    </dgm:pt>
    <dgm:pt modelId="{E075C715-4138-40ED-BC60-C133DED50A24}">
      <dgm:prSet phldrT="[Texto]" custT="1"/>
      <dgm:spPr/>
      <dgm:t>
        <a:bodyPr/>
        <a:lstStyle/>
        <a:p>
          <a:r>
            <a:rPr lang="pt-BR" sz="1500" b="0" dirty="0">
              <a:solidFill>
                <a:schemeClr val="tx1"/>
              </a:solidFill>
              <a:latin typeface="Arial" panose="020B0604020202020204" pitchFamily="34" charset="0"/>
              <a:cs typeface="Arial" panose="020B0604020202020204" pitchFamily="34" charset="0"/>
            </a:rPr>
            <a:t>LRPD - ESB (Saúde Bucal)</a:t>
          </a:r>
        </a:p>
      </dgm:t>
    </dgm:pt>
    <dgm:pt modelId="{59DFF856-1A25-4B80-A89B-D4AC47182FAC}" type="parTrans" cxnId="{EE54E307-BA7A-41B1-BD11-C665607C7A30}">
      <dgm:prSet/>
      <dgm:spPr/>
      <dgm:t>
        <a:bodyPr/>
        <a:lstStyle/>
        <a:p>
          <a:endParaRPr lang="pt-BR" sz="1500" b="0">
            <a:solidFill>
              <a:schemeClr val="tx1"/>
            </a:solidFill>
            <a:latin typeface="Arial" panose="020B0604020202020204" pitchFamily="34" charset="0"/>
            <a:cs typeface="Arial" panose="020B0604020202020204" pitchFamily="34" charset="0"/>
          </a:endParaRPr>
        </a:p>
      </dgm:t>
    </dgm:pt>
    <dgm:pt modelId="{34903823-2CDB-4893-93BB-B73FBD201EE8}" type="sibTrans" cxnId="{EE54E307-BA7A-41B1-BD11-C665607C7A30}">
      <dgm:prSet/>
      <dgm:spPr/>
      <dgm:t>
        <a:bodyPr/>
        <a:lstStyle/>
        <a:p>
          <a:endParaRPr lang="pt-BR" sz="1500" b="0">
            <a:solidFill>
              <a:schemeClr val="tx1"/>
            </a:solidFill>
            <a:latin typeface="Arial" panose="020B0604020202020204" pitchFamily="34" charset="0"/>
            <a:cs typeface="Arial" panose="020B0604020202020204" pitchFamily="34" charset="0"/>
          </a:endParaRPr>
        </a:p>
      </dgm:t>
    </dgm:pt>
    <dgm:pt modelId="{E2CAFC48-C081-44E2-8219-BE0DCA4361CE}">
      <dgm:prSet phldrT="[Texto]" custT="1"/>
      <dgm:spPr/>
      <dgm:t>
        <a:bodyPr/>
        <a:lstStyle/>
        <a:p>
          <a:r>
            <a:rPr lang="pt-BR" sz="1500" b="0">
              <a:solidFill>
                <a:schemeClr val="tx1"/>
              </a:solidFill>
              <a:latin typeface="Arial" panose="020B0604020202020204" pitchFamily="34" charset="0"/>
              <a:cs typeface="Arial" panose="020B0604020202020204" pitchFamily="34" charset="0"/>
            </a:rPr>
            <a:t>PSE (Saúde Escolar) </a:t>
          </a:r>
        </a:p>
      </dgm:t>
    </dgm:pt>
    <dgm:pt modelId="{65543FB8-502A-47B8-88AC-6613B8C9F7AF}" type="parTrans" cxnId="{AC15D3E9-7BC6-4F5B-9175-1EF7E5E3DBCE}">
      <dgm:prSet/>
      <dgm:spPr/>
      <dgm:t>
        <a:bodyPr/>
        <a:lstStyle/>
        <a:p>
          <a:endParaRPr lang="pt-BR" sz="1500" b="0">
            <a:solidFill>
              <a:schemeClr val="tx1"/>
            </a:solidFill>
            <a:latin typeface="Arial" panose="020B0604020202020204" pitchFamily="34" charset="0"/>
            <a:cs typeface="Arial" panose="020B0604020202020204" pitchFamily="34" charset="0"/>
          </a:endParaRPr>
        </a:p>
      </dgm:t>
    </dgm:pt>
    <dgm:pt modelId="{54D8B703-5F6D-41ED-8ACE-BD8CBD600C3C}" type="sibTrans" cxnId="{AC15D3E9-7BC6-4F5B-9175-1EF7E5E3DBCE}">
      <dgm:prSet/>
      <dgm:spPr/>
      <dgm:t>
        <a:bodyPr/>
        <a:lstStyle/>
        <a:p>
          <a:endParaRPr lang="pt-BR" sz="1500" b="0">
            <a:solidFill>
              <a:schemeClr val="tx1"/>
            </a:solidFill>
            <a:latin typeface="Arial" panose="020B0604020202020204" pitchFamily="34" charset="0"/>
            <a:cs typeface="Arial" panose="020B0604020202020204" pitchFamily="34" charset="0"/>
          </a:endParaRPr>
        </a:p>
      </dgm:t>
    </dgm:pt>
    <dgm:pt modelId="{7773F392-001B-4DED-AAD0-5277A599465D}">
      <dgm:prSet phldrT="[Texto]" custT="1"/>
      <dgm:spPr/>
      <dgm:t>
        <a:bodyPr/>
        <a:lstStyle/>
        <a:p>
          <a:r>
            <a:rPr lang="pt-BR" sz="1500" b="0">
              <a:solidFill>
                <a:schemeClr val="tx1"/>
              </a:solidFill>
              <a:latin typeface="Arial" panose="020B0604020202020204" pitchFamily="34" charset="0"/>
              <a:cs typeface="Arial" panose="020B0604020202020204" pitchFamily="34" charset="0"/>
            </a:rPr>
            <a:t>SISAB (Atenção Básica)</a:t>
          </a:r>
        </a:p>
      </dgm:t>
    </dgm:pt>
    <dgm:pt modelId="{D07B341C-F49A-47ED-A95D-F3E9117ADC7A}" type="parTrans" cxnId="{C5AF50CD-8E4A-449B-A8B8-8E1F791EA8CC}">
      <dgm:prSet/>
      <dgm:spPr/>
      <dgm:t>
        <a:bodyPr/>
        <a:lstStyle/>
        <a:p>
          <a:endParaRPr lang="pt-BR" sz="1500" b="0">
            <a:solidFill>
              <a:schemeClr val="tx1"/>
            </a:solidFill>
            <a:latin typeface="Arial" panose="020B0604020202020204" pitchFamily="34" charset="0"/>
            <a:cs typeface="Arial" panose="020B0604020202020204" pitchFamily="34" charset="0"/>
          </a:endParaRPr>
        </a:p>
      </dgm:t>
    </dgm:pt>
    <dgm:pt modelId="{D4426CF1-6F03-4343-8946-008028768B09}" type="sibTrans" cxnId="{C5AF50CD-8E4A-449B-A8B8-8E1F791EA8CC}">
      <dgm:prSet/>
      <dgm:spPr/>
      <dgm:t>
        <a:bodyPr/>
        <a:lstStyle/>
        <a:p>
          <a:endParaRPr lang="pt-BR" sz="1500" b="0">
            <a:solidFill>
              <a:schemeClr val="tx1"/>
            </a:solidFill>
            <a:latin typeface="Arial" panose="020B0604020202020204" pitchFamily="34" charset="0"/>
            <a:cs typeface="Arial" panose="020B0604020202020204" pitchFamily="34" charset="0"/>
          </a:endParaRPr>
        </a:p>
      </dgm:t>
    </dgm:pt>
    <dgm:pt modelId="{6ACF79DE-5A3C-45EA-9D40-99C08074D407}">
      <dgm:prSet phldrT="[Texto]" custT="1"/>
      <dgm:spPr/>
      <dgm:t>
        <a:bodyPr/>
        <a:lstStyle/>
        <a:p>
          <a:r>
            <a:rPr lang="pt-BR" sz="1500" b="0" dirty="0">
              <a:solidFill>
                <a:schemeClr val="tx1"/>
              </a:solidFill>
              <a:latin typeface="Arial" panose="020B0604020202020204" pitchFamily="34" charset="0"/>
              <a:cs typeface="Arial" panose="020B0604020202020204" pitchFamily="34" charset="0"/>
            </a:rPr>
            <a:t>PMAQ (Acesso e Qualidade)</a:t>
          </a:r>
        </a:p>
      </dgm:t>
    </dgm:pt>
    <dgm:pt modelId="{CAC280D3-509A-49D0-88E6-3DE4485E9AB2}" type="parTrans" cxnId="{EF806B5A-E050-4143-B1FB-25262BB37E9F}">
      <dgm:prSet/>
      <dgm:spPr/>
      <dgm:t>
        <a:bodyPr/>
        <a:lstStyle/>
        <a:p>
          <a:endParaRPr lang="pt-BR" sz="1500" b="0">
            <a:solidFill>
              <a:schemeClr val="tx1"/>
            </a:solidFill>
            <a:latin typeface="Arial" panose="020B0604020202020204" pitchFamily="34" charset="0"/>
            <a:cs typeface="Arial" panose="020B0604020202020204" pitchFamily="34" charset="0"/>
          </a:endParaRPr>
        </a:p>
      </dgm:t>
    </dgm:pt>
    <dgm:pt modelId="{37B68776-6719-4755-8D76-1E7D1357D363}" type="sibTrans" cxnId="{EF806B5A-E050-4143-B1FB-25262BB37E9F}">
      <dgm:prSet/>
      <dgm:spPr/>
      <dgm:t>
        <a:bodyPr/>
        <a:lstStyle/>
        <a:p>
          <a:endParaRPr lang="pt-BR" sz="1500" b="0">
            <a:solidFill>
              <a:schemeClr val="tx1"/>
            </a:solidFill>
            <a:latin typeface="Arial" panose="020B0604020202020204" pitchFamily="34" charset="0"/>
            <a:cs typeface="Arial" panose="020B0604020202020204" pitchFamily="34" charset="0"/>
          </a:endParaRPr>
        </a:p>
      </dgm:t>
    </dgm:pt>
    <dgm:pt modelId="{FA9990CC-D532-4456-82DC-D78894FB3FE0}">
      <dgm:prSet phldrT="[Texto]" custT="1"/>
      <dgm:spPr/>
      <dgm:t>
        <a:bodyPr/>
        <a:lstStyle/>
        <a:p>
          <a:r>
            <a:rPr lang="pt-BR" sz="1500" b="1" u="none" dirty="0">
              <a:solidFill>
                <a:schemeClr val="tx1"/>
              </a:solidFill>
              <a:latin typeface="Arial" panose="020B0604020202020204" pitchFamily="34" charset="0"/>
              <a:cs typeface="Arial" panose="020B0604020202020204" pitchFamily="34" charset="0"/>
            </a:rPr>
            <a:t>Bolsa </a:t>
          </a:r>
          <a:r>
            <a:rPr lang="pt-BR" sz="1500" b="1" u="none" dirty="0" smtClean="0">
              <a:solidFill>
                <a:schemeClr val="tx1"/>
              </a:solidFill>
              <a:latin typeface="Arial" panose="020B0604020202020204" pitchFamily="34" charset="0"/>
              <a:cs typeface="Arial" panose="020B0604020202020204" pitchFamily="34" charset="0"/>
            </a:rPr>
            <a:t>Família – BFA</a:t>
          </a:r>
        </a:p>
      </dgm:t>
    </dgm:pt>
    <dgm:pt modelId="{5E515458-4578-46C9-969D-9E7FB2298207}" type="parTrans" cxnId="{297EEA32-3371-46FD-8BB7-B7F5DC21AFED}">
      <dgm:prSet/>
      <dgm:spPr/>
      <dgm:t>
        <a:bodyPr/>
        <a:lstStyle/>
        <a:p>
          <a:endParaRPr lang="pt-BR" sz="1500" b="0">
            <a:solidFill>
              <a:schemeClr val="tx1"/>
            </a:solidFill>
            <a:latin typeface="Arial" panose="020B0604020202020204" pitchFamily="34" charset="0"/>
            <a:cs typeface="Arial" panose="020B0604020202020204" pitchFamily="34" charset="0"/>
          </a:endParaRPr>
        </a:p>
      </dgm:t>
    </dgm:pt>
    <dgm:pt modelId="{11CE9E79-7033-4868-9AF8-41DE97113B66}" type="sibTrans" cxnId="{297EEA32-3371-46FD-8BB7-B7F5DC21AFED}">
      <dgm:prSet/>
      <dgm:spPr/>
      <dgm:t>
        <a:bodyPr/>
        <a:lstStyle/>
        <a:p>
          <a:endParaRPr lang="pt-BR" sz="1500" b="0">
            <a:solidFill>
              <a:schemeClr val="tx1"/>
            </a:solidFill>
            <a:latin typeface="Arial" panose="020B0604020202020204" pitchFamily="34" charset="0"/>
            <a:cs typeface="Arial" panose="020B0604020202020204" pitchFamily="34" charset="0"/>
          </a:endParaRPr>
        </a:p>
      </dgm:t>
    </dgm:pt>
    <dgm:pt modelId="{3C3432E4-645E-4B3B-947D-4F548D77BEB4}" type="pres">
      <dgm:prSet presAssocID="{BF6C9578-5AEE-480D-82CB-75D64E430B8B}" presName="compositeShape" presStyleCnt="0">
        <dgm:presLayoutVars>
          <dgm:chMax val="7"/>
          <dgm:dir/>
          <dgm:resizeHandles val="exact"/>
        </dgm:presLayoutVars>
      </dgm:prSet>
      <dgm:spPr/>
    </dgm:pt>
    <dgm:pt modelId="{E8C056BD-D6E7-47D6-83BC-79D1A1AD6AC2}" type="pres">
      <dgm:prSet presAssocID="{BF6C9578-5AEE-480D-82CB-75D64E430B8B}" presName="wedge1" presStyleLbl="node1" presStyleIdx="0" presStyleCnt="7" custLinFactNeighborX="-2200" custLinFactNeighborY="5686"/>
      <dgm:spPr/>
      <dgm:t>
        <a:bodyPr/>
        <a:lstStyle/>
        <a:p>
          <a:endParaRPr lang="pt-BR"/>
        </a:p>
      </dgm:t>
    </dgm:pt>
    <dgm:pt modelId="{6B5E52F2-FE07-4644-BCF5-72D8C0E19277}" type="pres">
      <dgm:prSet presAssocID="{BF6C9578-5AEE-480D-82CB-75D64E430B8B}" presName="wedge1Tx" presStyleLbl="node1" presStyleIdx="0" presStyleCnt="7">
        <dgm:presLayoutVars>
          <dgm:chMax val="0"/>
          <dgm:chPref val="0"/>
          <dgm:bulletEnabled val="1"/>
        </dgm:presLayoutVars>
      </dgm:prSet>
      <dgm:spPr/>
      <dgm:t>
        <a:bodyPr/>
        <a:lstStyle/>
        <a:p>
          <a:endParaRPr lang="pt-BR"/>
        </a:p>
      </dgm:t>
    </dgm:pt>
    <dgm:pt modelId="{94EC30E2-1510-4343-BCA1-6B593471381B}" type="pres">
      <dgm:prSet presAssocID="{BF6C9578-5AEE-480D-82CB-75D64E430B8B}" presName="wedge2" presStyleLbl="node1" presStyleIdx="1" presStyleCnt="7"/>
      <dgm:spPr/>
      <dgm:t>
        <a:bodyPr/>
        <a:lstStyle/>
        <a:p>
          <a:endParaRPr lang="pt-BR"/>
        </a:p>
      </dgm:t>
    </dgm:pt>
    <dgm:pt modelId="{2E69DABE-7D61-4D2B-BEAF-0E0B08E6FC35}" type="pres">
      <dgm:prSet presAssocID="{BF6C9578-5AEE-480D-82CB-75D64E430B8B}" presName="wedge2Tx" presStyleLbl="node1" presStyleIdx="1" presStyleCnt="7">
        <dgm:presLayoutVars>
          <dgm:chMax val="0"/>
          <dgm:chPref val="0"/>
          <dgm:bulletEnabled val="1"/>
        </dgm:presLayoutVars>
      </dgm:prSet>
      <dgm:spPr/>
      <dgm:t>
        <a:bodyPr/>
        <a:lstStyle/>
        <a:p>
          <a:endParaRPr lang="pt-BR"/>
        </a:p>
      </dgm:t>
    </dgm:pt>
    <dgm:pt modelId="{39B3C76F-0A4B-4D42-A459-CA1A2AA36421}" type="pres">
      <dgm:prSet presAssocID="{BF6C9578-5AEE-480D-82CB-75D64E430B8B}" presName="wedge3" presStyleLbl="node1" presStyleIdx="2" presStyleCnt="7"/>
      <dgm:spPr/>
      <dgm:t>
        <a:bodyPr/>
        <a:lstStyle/>
        <a:p>
          <a:endParaRPr lang="pt-BR"/>
        </a:p>
      </dgm:t>
    </dgm:pt>
    <dgm:pt modelId="{0071ADA9-1FD6-4EC4-B0BA-AAC6AD76F962}" type="pres">
      <dgm:prSet presAssocID="{BF6C9578-5AEE-480D-82CB-75D64E430B8B}" presName="wedge3Tx" presStyleLbl="node1" presStyleIdx="2" presStyleCnt="7">
        <dgm:presLayoutVars>
          <dgm:chMax val="0"/>
          <dgm:chPref val="0"/>
          <dgm:bulletEnabled val="1"/>
        </dgm:presLayoutVars>
      </dgm:prSet>
      <dgm:spPr/>
      <dgm:t>
        <a:bodyPr/>
        <a:lstStyle/>
        <a:p>
          <a:endParaRPr lang="pt-BR"/>
        </a:p>
      </dgm:t>
    </dgm:pt>
    <dgm:pt modelId="{74E3DF82-1CF6-4AC4-B6D3-C4FCFF7A56AC}" type="pres">
      <dgm:prSet presAssocID="{BF6C9578-5AEE-480D-82CB-75D64E430B8B}" presName="wedge4" presStyleLbl="node1" presStyleIdx="3" presStyleCnt="7"/>
      <dgm:spPr/>
      <dgm:t>
        <a:bodyPr/>
        <a:lstStyle/>
        <a:p>
          <a:endParaRPr lang="pt-BR"/>
        </a:p>
      </dgm:t>
    </dgm:pt>
    <dgm:pt modelId="{1F01AC5D-262C-4001-9291-D3889803EF08}" type="pres">
      <dgm:prSet presAssocID="{BF6C9578-5AEE-480D-82CB-75D64E430B8B}" presName="wedge4Tx" presStyleLbl="node1" presStyleIdx="3" presStyleCnt="7">
        <dgm:presLayoutVars>
          <dgm:chMax val="0"/>
          <dgm:chPref val="0"/>
          <dgm:bulletEnabled val="1"/>
        </dgm:presLayoutVars>
      </dgm:prSet>
      <dgm:spPr/>
      <dgm:t>
        <a:bodyPr/>
        <a:lstStyle/>
        <a:p>
          <a:endParaRPr lang="pt-BR"/>
        </a:p>
      </dgm:t>
    </dgm:pt>
    <dgm:pt modelId="{1505B855-A467-4278-B862-8E01B07256F5}" type="pres">
      <dgm:prSet presAssocID="{BF6C9578-5AEE-480D-82CB-75D64E430B8B}" presName="wedge5" presStyleLbl="node1" presStyleIdx="4" presStyleCnt="7"/>
      <dgm:spPr/>
      <dgm:t>
        <a:bodyPr/>
        <a:lstStyle/>
        <a:p>
          <a:endParaRPr lang="pt-BR"/>
        </a:p>
      </dgm:t>
    </dgm:pt>
    <dgm:pt modelId="{BD3977DC-CED5-4F76-AA59-960A9820B832}" type="pres">
      <dgm:prSet presAssocID="{BF6C9578-5AEE-480D-82CB-75D64E430B8B}" presName="wedge5Tx" presStyleLbl="node1" presStyleIdx="4" presStyleCnt="7">
        <dgm:presLayoutVars>
          <dgm:chMax val="0"/>
          <dgm:chPref val="0"/>
          <dgm:bulletEnabled val="1"/>
        </dgm:presLayoutVars>
      </dgm:prSet>
      <dgm:spPr/>
      <dgm:t>
        <a:bodyPr/>
        <a:lstStyle/>
        <a:p>
          <a:endParaRPr lang="pt-BR"/>
        </a:p>
      </dgm:t>
    </dgm:pt>
    <dgm:pt modelId="{664F7CB6-A9B7-4C4D-88E1-ACD71A21D042}" type="pres">
      <dgm:prSet presAssocID="{BF6C9578-5AEE-480D-82CB-75D64E430B8B}" presName="wedge6" presStyleLbl="node1" presStyleIdx="5" presStyleCnt="7"/>
      <dgm:spPr/>
      <dgm:t>
        <a:bodyPr/>
        <a:lstStyle/>
        <a:p>
          <a:endParaRPr lang="pt-BR"/>
        </a:p>
      </dgm:t>
    </dgm:pt>
    <dgm:pt modelId="{0D34FAD8-6597-493A-BFDC-EAD1E7389B22}" type="pres">
      <dgm:prSet presAssocID="{BF6C9578-5AEE-480D-82CB-75D64E430B8B}" presName="wedge6Tx" presStyleLbl="node1" presStyleIdx="5" presStyleCnt="7">
        <dgm:presLayoutVars>
          <dgm:chMax val="0"/>
          <dgm:chPref val="0"/>
          <dgm:bulletEnabled val="1"/>
        </dgm:presLayoutVars>
      </dgm:prSet>
      <dgm:spPr/>
      <dgm:t>
        <a:bodyPr/>
        <a:lstStyle/>
        <a:p>
          <a:endParaRPr lang="pt-BR"/>
        </a:p>
      </dgm:t>
    </dgm:pt>
    <dgm:pt modelId="{977FC48A-E4F5-452F-A409-8452EA10E26E}" type="pres">
      <dgm:prSet presAssocID="{BF6C9578-5AEE-480D-82CB-75D64E430B8B}" presName="wedge7" presStyleLbl="node1" presStyleIdx="6" presStyleCnt="7" custLinFactNeighborX="-2750" custLinFactNeighborY="-5937"/>
      <dgm:spPr/>
      <dgm:t>
        <a:bodyPr/>
        <a:lstStyle/>
        <a:p>
          <a:endParaRPr lang="pt-BR"/>
        </a:p>
      </dgm:t>
    </dgm:pt>
    <dgm:pt modelId="{079B86EC-C0E3-4415-93C4-B3D16E0CBAC6}" type="pres">
      <dgm:prSet presAssocID="{BF6C9578-5AEE-480D-82CB-75D64E430B8B}" presName="wedge7Tx" presStyleLbl="node1" presStyleIdx="6" presStyleCnt="7">
        <dgm:presLayoutVars>
          <dgm:chMax val="0"/>
          <dgm:chPref val="0"/>
          <dgm:bulletEnabled val="1"/>
        </dgm:presLayoutVars>
      </dgm:prSet>
      <dgm:spPr/>
      <dgm:t>
        <a:bodyPr/>
        <a:lstStyle/>
        <a:p>
          <a:endParaRPr lang="pt-BR"/>
        </a:p>
      </dgm:t>
    </dgm:pt>
  </dgm:ptLst>
  <dgm:cxnLst>
    <dgm:cxn modelId="{2FE9E04E-2641-4B60-A8B7-B3CD13A7D5EB}" type="presOf" srcId="{E075C715-4138-40ED-BC60-C133DED50A24}" destId="{39B3C76F-0A4B-4D42-A459-CA1A2AA36421}" srcOrd="0" destOrd="0" presId="urn:microsoft.com/office/officeart/2005/8/layout/chart3"/>
    <dgm:cxn modelId="{EF9DAE37-D39E-453C-8C7D-6A0F1F2E426E}" type="presOf" srcId="{4DF48883-37AD-4E04-9E6F-6C6B080D1031}" destId="{2E69DABE-7D61-4D2B-BEAF-0E0B08E6FC35}" srcOrd="1" destOrd="0" presId="urn:microsoft.com/office/officeart/2005/8/layout/chart3"/>
    <dgm:cxn modelId="{F55E3B0D-E827-4426-844C-E244DE97EC0F}" type="presOf" srcId="{FA9990CC-D532-4456-82DC-D78894FB3FE0}" destId="{079B86EC-C0E3-4415-93C4-B3D16E0CBAC6}" srcOrd="1" destOrd="0" presId="urn:microsoft.com/office/officeart/2005/8/layout/chart3"/>
    <dgm:cxn modelId="{84764258-8AB3-48C9-8B54-8081540B4E35}" type="presOf" srcId="{BF6C9578-5AEE-480D-82CB-75D64E430B8B}" destId="{3C3432E4-645E-4B3B-947D-4F548D77BEB4}" srcOrd="0" destOrd="0" presId="urn:microsoft.com/office/officeart/2005/8/layout/chart3"/>
    <dgm:cxn modelId="{5946A025-0DAE-4283-86A1-8076FF2C5614}" type="presOf" srcId="{E075C715-4138-40ED-BC60-C133DED50A24}" destId="{0071ADA9-1FD6-4EC4-B0BA-AAC6AD76F962}" srcOrd="1" destOrd="0" presId="urn:microsoft.com/office/officeart/2005/8/layout/chart3"/>
    <dgm:cxn modelId="{5E9369B1-3BD0-4EBC-8622-378F2F1DE827}" type="presOf" srcId="{6ACF79DE-5A3C-45EA-9D40-99C08074D407}" destId="{0D34FAD8-6597-493A-BFDC-EAD1E7389B22}" srcOrd="1" destOrd="0" presId="urn:microsoft.com/office/officeart/2005/8/layout/chart3"/>
    <dgm:cxn modelId="{D0252323-4346-4C7F-A588-0FCE6D2EBAF9}" type="presOf" srcId="{DD851DA9-5B7A-491F-A4D8-E01B455C2575}" destId="{E8C056BD-D6E7-47D6-83BC-79D1A1AD6AC2}" srcOrd="0" destOrd="0" presId="urn:microsoft.com/office/officeart/2005/8/layout/chart3"/>
    <dgm:cxn modelId="{C91B83FC-F09E-4711-A30C-1D57B99EFC39}" type="presOf" srcId="{4DF48883-37AD-4E04-9E6F-6C6B080D1031}" destId="{94EC30E2-1510-4343-BCA1-6B593471381B}" srcOrd="0" destOrd="0" presId="urn:microsoft.com/office/officeart/2005/8/layout/chart3"/>
    <dgm:cxn modelId="{297EEA32-3371-46FD-8BB7-B7F5DC21AFED}" srcId="{BF6C9578-5AEE-480D-82CB-75D64E430B8B}" destId="{FA9990CC-D532-4456-82DC-D78894FB3FE0}" srcOrd="6" destOrd="0" parTransId="{5E515458-4578-46C9-969D-9E7FB2298207}" sibTransId="{11CE9E79-7033-4868-9AF8-41DE97113B66}"/>
    <dgm:cxn modelId="{A42CF2CB-98E8-49F8-B8D2-BDF35FC71CFC}" srcId="{BF6C9578-5AEE-480D-82CB-75D64E430B8B}" destId="{4DF48883-37AD-4E04-9E6F-6C6B080D1031}" srcOrd="1" destOrd="0" parTransId="{2E987F52-C295-4B61-9D8D-70CAC1B6648F}" sibTransId="{C6F8D48B-DB83-4D46-9EE7-B644ABA45B83}"/>
    <dgm:cxn modelId="{24A7003A-D655-47E1-AC5C-BF1B04BED434}" type="presOf" srcId="{E2CAFC48-C081-44E2-8219-BE0DCA4361CE}" destId="{1F01AC5D-262C-4001-9291-D3889803EF08}" srcOrd="1" destOrd="0" presId="urn:microsoft.com/office/officeart/2005/8/layout/chart3"/>
    <dgm:cxn modelId="{8108C9CD-5884-4D6B-B67C-DA8C4FF3A4E3}" type="presOf" srcId="{DD851DA9-5B7A-491F-A4D8-E01B455C2575}" destId="{6B5E52F2-FE07-4644-BCF5-72D8C0E19277}" srcOrd="1" destOrd="0" presId="urn:microsoft.com/office/officeart/2005/8/layout/chart3"/>
    <dgm:cxn modelId="{53B94D98-531D-44A8-BC9A-F095AD957E98}" type="presOf" srcId="{7773F392-001B-4DED-AAD0-5277A599465D}" destId="{1505B855-A467-4278-B862-8E01B07256F5}" srcOrd="0" destOrd="0" presId="urn:microsoft.com/office/officeart/2005/8/layout/chart3"/>
    <dgm:cxn modelId="{AC15D3E9-7BC6-4F5B-9175-1EF7E5E3DBCE}" srcId="{BF6C9578-5AEE-480D-82CB-75D64E430B8B}" destId="{E2CAFC48-C081-44E2-8219-BE0DCA4361CE}" srcOrd="3" destOrd="0" parTransId="{65543FB8-502A-47B8-88AC-6613B8C9F7AF}" sibTransId="{54D8B703-5F6D-41ED-8ACE-BD8CBD600C3C}"/>
    <dgm:cxn modelId="{97D897FB-9A58-488E-8EAD-3A04CA3C59A8}" type="presOf" srcId="{E2CAFC48-C081-44E2-8219-BE0DCA4361CE}" destId="{74E3DF82-1CF6-4AC4-B6D3-C4FCFF7A56AC}" srcOrd="0" destOrd="0" presId="urn:microsoft.com/office/officeart/2005/8/layout/chart3"/>
    <dgm:cxn modelId="{EE54E307-BA7A-41B1-BD11-C665607C7A30}" srcId="{BF6C9578-5AEE-480D-82CB-75D64E430B8B}" destId="{E075C715-4138-40ED-BC60-C133DED50A24}" srcOrd="2" destOrd="0" parTransId="{59DFF856-1A25-4B80-A89B-D4AC47182FAC}" sibTransId="{34903823-2CDB-4893-93BB-B73FBD201EE8}"/>
    <dgm:cxn modelId="{33A9072B-4782-4049-990B-E3D49605A643}" type="presOf" srcId="{FA9990CC-D532-4456-82DC-D78894FB3FE0}" destId="{977FC48A-E4F5-452F-A409-8452EA10E26E}" srcOrd="0" destOrd="0" presId="urn:microsoft.com/office/officeart/2005/8/layout/chart3"/>
    <dgm:cxn modelId="{70B8336B-3D9F-4D5D-B5EF-DA24FB78C712}" type="presOf" srcId="{7773F392-001B-4DED-AAD0-5277A599465D}" destId="{BD3977DC-CED5-4F76-AA59-960A9820B832}" srcOrd="1" destOrd="0" presId="urn:microsoft.com/office/officeart/2005/8/layout/chart3"/>
    <dgm:cxn modelId="{C5AF50CD-8E4A-449B-A8B8-8E1F791EA8CC}" srcId="{BF6C9578-5AEE-480D-82CB-75D64E430B8B}" destId="{7773F392-001B-4DED-AAD0-5277A599465D}" srcOrd="4" destOrd="0" parTransId="{D07B341C-F49A-47ED-A95D-F3E9117ADC7A}" sibTransId="{D4426CF1-6F03-4343-8946-008028768B09}"/>
    <dgm:cxn modelId="{EF806B5A-E050-4143-B1FB-25262BB37E9F}" srcId="{BF6C9578-5AEE-480D-82CB-75D64E430B8B}" destId="{6ACF79DE-5A3C-45EA-9D40-99C08074D407}" srcOrd="5" destOrd="0" parTransId="{CAC280D3-509A-49D0-88E6-3DE4485E9AB2}" sibTransId="{37B68776-6719-4755-8D76-1E7D1357D363}"/>
    <dgm:cxn modelId="{889E0A4A-8FFC-4A56-8EEF-2D2CEEFF9663}" srcId="{BF6C9578-5AEE-480D-82CB-75D64E430B8B}" destId="{DD851DA9-5B7A-491F-A4D8-E01B455C2575}" srcOrd="0" destOrd="0" parTransId="{315A0983-A1E0-4132-AB3C-B52A194ECAF0}" sibTransId="{1670FB10-FAF1-455F-8752-7B3C6276C80E}"/>
    <dgm:cxn modelId="{F75D2467-03FB-4725-898E-9E471FB83EA3}" type="presOf" srcId="{6ACF79DE-5A3C-45EA-9D40-99C08074D407}" destId="{664F7CB6-A9B7-4C4D-88E1-ACD71A21D042}" srcOrd="0" destOrd="0" presId="urn:microsoft.com/office/officeart/2005/8/layout/chart3"/>
    <dgm:cxn modelId="{94D9F1EC-FCD5-4EDD-B2C3-F667B08B7D96}" type="presParOf" srcId="{3C3432E4-645E-4B3B-947D-4F548D77BEB4}" destId="{E8C056BD-D6E7-47D6-83BC-79D1A1AD6AC2}" srcOrd="0" destOrd="0" presId="urn:microsoft.com/office/officeart/2005/8/layout/chart3"/>
    <dgm:cxn modelId="{186932E2-FF4A-452F-97C3-A56283E1B075}" type="presParOf" srcId="{3C3432E4-645E-4B3B-947D-4F548D77BEB4}" destId="{6B5E52F2-FE07-4644-BCF5-72D8C0E19277}" srcOrd="1" destOrd="0" presId="urn:microsoft.com/office/officeart/2005/8/layout/chart3"/>
    <dgm:cxn modelId="{6AD58F55-26F7-42A6-9009-BA55072D8C30}" type="presParOf" srcId="{3C3432E4-645E-4B3B-947D-4F548D77BEB4}" destId="{94EC30E2-1510-4343-BCA1-6B593471381B}" srcOrd="2" destOrd="0" presId="urn:microsoft.com/office/officeart/2005/8/layout/chart3"/>
    <dgm:cxn modelId="{0CFB6244-DC96-4AEA-AE34-8C6D3AFBB608}" type="presParOf" srcId="{3C3432E4-645E-4B3B-947D-4F548D77BEB4}" destId="{2E69DABE-7D61-4D2B-BEAF-0E0B08E6FC35}" srcOrd="3" destOrd="0" presId="urn:microsoft.com/office/officeart/2005/8/layout/chart3"/>
    <dgm:cxn modelId="{04BC1BC4-6073-4532-B434-F062A02F1F26}" type="presParOf" srcId="{3C3432E4-645E-4B3B-947D-4F548D77BEB4}" destId="{39B3C76F-0A4B-4D42-A459-CA1A2AA36421}" srcOrd="4" destOrd="0" presId="urn:microsoft.com/office/officeart/2005/8/layout/chart3"/>
    <dgm:cxn modelId="{F718064A-C830-4E11-9B71-651C7A48E4B3}" type="presParOf" srcId="{3C3432E4-645E-4B3B-947D-4F548D77BEB4}" destId="{0071ADA9-1FD6-4EC4-B0BA-AAC6AD76F962}" srcOrd="5" destOrd="0" presId="urn:microsoft.com/office/officeart/2005/8/layout/chart3"/>
    <dgm:cxn modelId="{B9AD52BF-6D48-492C-B052-5753FE8A96E6}" type="presParOf" srcId="{3C3432E4-645E-4B3B-947D-4F548D77BEB4}" destId="{74E3DF82-1CF6-4AC4-B6D3-C4FCFF7A56AC}" srcOrd="6" destOrd="0" presId="urn:microsoft.com/office/officeart/2005/8/layout/chart3"/>
    <dgm:cxn modelId="{DEB42A1F-B11D-4EB4-8EE9-29E752E19A62}" type="presParOf" srcId="{3C3432E4-645E-4B3B-947D-4F548D77BEB4}" destId="{1F01AC5D-262C-4001-9291-D3889803EF08}" srcOrd="7" destOrd="0" presId="urn:microsoft.com/office/officeart/2005/8/layout/chart3"/>
    <dgm:cxn modelId="{CB34D655-9DE4-4B6E-A04C-2A35BC218FCD}" type="presParOf" srcId="{3C3432E4-645E-4B3B-947D-4F548D77BEB4}" destId="{1505B855-A467-4278-B862-8E01B07256F5}" srcOrd="8" destOrd="0" presId="urn:microsoft.com/office/officeart/2005/8/layout/chart3"/>
    <dgm:cxn modelId="{0EFC6A2B-BB36-41EF-BAD7-76323342D013}" type="presParOf" srcId="{3C3432E4-645E-4B3B-947D-4F548D77BEB4}" destId="{BD3977DC-CED5-4F76-AA59-960A9820B832}" srcOrd="9" destOrd="0" presId="urn:microsoft.com/office/officeart/2005/8/layout/chart3"/>
    <dgm:cxn modelId="{BDE276AD-EBB9-4FCA-BAE8-6449764174B7}" type="presParOf" srcId="{3C3432E4-645E-4B3B-947D-4F548D77BEB4}" destId="{664F7CB6-A9B7-4C4D-88E1-ACD71A21D042}" srcOrd="10" destOrd="0" presId="urn:microsoft.com/office/officeart/2005/8/layout/chart3"/>
    <dgm:cxn modelId="{E4BD0D24-50FF-4218-B41D-9142F00D5888}" type="presParOf" srcId="{3C3432E4-645E-4B3B-947D-4F548D77BEB4}" destId="{0D34FAD8-6597-493A-BFDC-EAD1E7389B22}" srcOrd="11" destOrd="0" presId="urn:microsoft.com/office/officeart/2005/8/layout/chart3"/>
    <dgm:cxn modelId="{8E0E510B-1CBB-4556-90F0-C7A5DBE6615A}" type="presParOf" srcId="{3C3432E4-645E-4B3B-947D-4F548D77BEB4}" destId="{977FC48A-E4F5-452F-A409-8452EA10E26E}" srcOrd="12" destOrd="0" presId="urn:microsoft.com/office/officeart/2005/8/layout/chart3"/>
    <dgm:cxn modelId="{67EAD291-F548-45D0-81CA-DD64A379A15D}" type="presParOf" srcId="{3C3432E4-645E-4B3B-947D-4F548D77BEB4}" destId="{079B86EC-C0E3-4415-93C4-B3D16E0CBAC6}" srcOrd="13" destOrd="0" presId="urn:microsoft.com/office/officeart/2005/8/layout/chart3"/>
  </dgm:cxnLst>
  <dgm:bg>
    <a:effectLst>
      <a:glow rad="101600">
        <a:schemeClr val="accent3">
          <a:satMod val="175000"/>
          <a:alpha val="40000"/>
        </a:schemeClr>
      </a:glow>
      <a:outerShdw blurRad="152400" dist="317500" dir="5400000" sx="90000" sy="-19000" rotWithShape="0">
        <a:prstClr val="black">
          <a:alpha val="15000"/>
        </a:prstClr>
      </a:outerShdw>
    </a:effectLst>
  </dgm:bg>
  <dgm:whole>
    <a:effectLst/>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B42AA7-8507-44D5-8C3F-A632CFDCFF57}">
      <dsp:nvSpPr>
        <dsp:cNvPr id="0" name=""/>
        <dsp:cNvSpPr/>
      </dsp:nvSpPr>
      <dsp:spPr>
        <a:xfrm>
          <a:off x="430864" y="1610"/>
          <a:ext cx="3123675" cy="1874205"/>
        </a:xfrm>
        <a:prstGeom prst="rect">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pt-BR" sz="1900" b="1" kern="12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Lei</a:t>
          </a:r>
          <a:r>
            <a:rPr lang="pt-BR" sz="1900" kern="1200" dirty="0" smtClean="0">
              <a:latin typeface="Arial" panose="020B0604020202020204" pitchFamily="34" charset="0"/>
              <a:cs typeface="Arial" panose="020B0604020202020204" pitchFamily="34" charset="0"/>
            </a:rPr>
            <a:t> </a:t>
          </a:r>
          <a:r>
            <a:rPr lang="pt-BR" sz="1900" b="1" kern="12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nº 10.836 </a:t>
          </a:r>
          <a:r>
            <a:rPr lang="pt-BR" sz="1900" kern="1200" dirty="0" smtClean="0">
              <a:latin typeface="Arial" panose="020B0604020202020204" pitchFamily="34" charset="0"/>
              <a:cs typeface="Arial" panose="020B0604020202020204" pitchFamily="34" charset="0"/>
            </a:rPr>
            <a:t>de 09/01/2004</a:t>
          </a:r>
          <a:endParaRPr lang="pt-BR" sz="1900" kern="1200" dirty="0">
            <a:latin typeface="Arial" panose="020B0604020202020204" pitchFamily="34" charset="0"/>
            <a:cs typeface="Arial" panose="020B0604020202020204" pitchFamily="34" charset="0"/>
          </a:endParaRPr>
        </a:p>
      </dsp:txBody>
      <dsp:txXfrm>
        <a:off x="430864" y="1610"/>
        <a:ext cx="3123675" cy="1874205"/>
      </dsp:txXfrm>
    </dsp:sp>
    <dsp:sp modelId="{85FE7337-1B8A-4FEF-B5CE-14E684AF942B}">
      <dsp:nvSpPr>
        <dsp:cNvPr id="0" name=""/>
        <dsp:cNvSpPr/>
      </dsp:nvSpPr>
      <dsp:spPr>
        <a:xfrm>
          <a:off x="3866907" y="1610"/>
          <a:ext cx="3123675" cy="1874205"/>
        </a:xfrm>
        <a:prstGeom prst="rect">
          <a:avLst/>
        </a:prstGeom>
        <a:gradFill rotWithShape="0">
          <a:gsLst>
            <a:gs pos="0">
              <a:schemeClr val="accent3">
                <a:hueOff val="0"/>
                <a:satOff val="0"/>
                <a:lumOff val="0"/>
                <a:alphaOff val="0"/>
                <a:shade val="85000"/>
                <a:satMod val="130000"/>
              </a:schemeClr>
            </a:gs>
            <a:gs pos="34000">
              <a:schemeClr val="accent3">
                <a:hueOff val="0"/>
                <a:satOff val="0"/>
                <a:lumOff val="0"/>
                <a:alphaOff val="0"/>
                <a:shade val="87000"/>
                <a:satMod val="125000"/>
              </a:schemeClr>
            </a:gs>
            <a:gs pos="70000">
              <a:schemeClr val="accent3">
                <a:hueOff val="0"/>
                <a:satOff val="0"/>
                <a:lumOff val="0"/>
                <a:alphaOff val="0"/>
                <a:tint val="100000"/>
                <a:shade val="90000"/>
                <a:satMod val="130000"/>
              </a:schemeClr>
            </a:gs>
            <a:gs pos="100000">
              <a:schemeClr val="accent3">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pt-BR" sz="1900" b="1" kern="12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Transferência de renda com condicionalidades </a:t>
          </a:r>
          <a:endParaRPr lang="pt-BR" sz="1900" b="1" kern="12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sp:txBody>
      <dsp:txXfrm>
        <a:off x="3866907" y="1610"/>
        <a:ext cx="3123675" cy="1874205"/>
      </dsp:txXfrm>
    </dsp:sp>
    <dsp:sp modelId="{7E28D960-714F-4DAF-91A3-258BF1FE40AE}">
      <dsp:nvSpPr>
        <dsp:cNvPr id="0" name=""/>
        <dsp:cNvSpPr/>
      </dsp:nvSpPr>
      <dsp:spPr>
        <a:xfrm>
          <a:off x="430864" y="2188183"/>
          <a:ext cx="3123675" cy="1874205"/>
        </a:xfrm>
        <a:prstGeom prst="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pt-BR" sz="1900" b="1" kern="12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Condicionalidades: </a:t>
          </a:r>
          <a:r>
            <a:rPr lang="pt-BR" sz="1900" kern="1200" dirty="0" smtClean="0">
              <a:latin typeface="Arial" panose="020B0604020202020204" pitchFamily="34" charset="0"/>
              <a:cs typeface="Arial" panose="020B0604020202020204" pitchFamily="34" charset="0"/>
            </a:rPr>
            <a:t>participação efetiva das famílias no processo educacional e nos programas de saúde → inclusão social. </a:t>
          </a:r>
          <a:endParaRPr lang="pt-BR" sz="1900" kern="1200" dirty="0">
            <a:latin typeface="Arial" panose="020B0604020202020204" pitchFamily="34" charset="0"/>
            <a:cs typeface="Arial" panose="020B0604020202020204" pitchFamily="34" charset="0"/>
          </a:endParaRPr>
        </a:p>
      </dsp:txBody>
      <dsp:txXfrm>
        <a:off x="430864" y="2188183"/>
        <a:ext cx="3123675" cy="1874205"/>
      </dsp:txXfrm>
    </dsp:sp>
    <dsp:sp modelId="{A66D42F9-0E9D-4AA7-8FA4-910413C28C75}">
      <dsp:nvSpPr>
        <dsp:cNvPr id="0" name=""/>
        <dsp:cNvSpPr/>
      </dsp:nvSpPr>
      <dsp:spPr>
        <a:xfrm>
          <a:off x="3866907" y="2188183"/>
          <a:ext cx="3123675" cy="1874205"/>
        </a:xfrm>
        <a:prstGeom prst="rect">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pt-BR" sz="1900" b="1" kern="12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Governo: </a:t>
          </a:r>
          <a:r>
            <a:rPr lang="pt-BR" sz="1900" kern="1200" dirty="0" smtClean="0">
              <a:latin typeface="Arial" panose="020B0604020202020204" pitchFamily="34" charset="0"/>
              <a:cs typeface="Arial" panose="020B0604020202020204" pitchFamily="34" charset="0"/>
            </a:rPr>
            <a:t>garantia do direito de acesso pleno aos serviços educacionais e de saúde → cumprimento das condicionalidades pelas famílias</a:t>
          </a:r>
          <a:endParaRPr lang="pt-BR" sz="1900" kern="1200" dirty="0">
            <a:latin typeface="Arial" panose="020B0604020202020204" pitchFamily="34" charset="0"/>
            <a:cs typeface="Arial" panose="020B0604020202020204" pitchFamily="34" charset="0"/>
          </a:endParaRPr>
        </a:p>
      </dsp:txBody>
      <dsp:txXfrm>
        <a:off x="3866907" y="2188183"/>
        <a:ext cx="3123675" cy="187420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4AD0C5-E5E4-41DD-B563-F74E0E45CBA7}">
      <dsp:nvSpPr>
        <dsp:cNvPr id="0" name=""/>
        <dsp:cNvSpPr/>
      </dsp:nvSpPr>
      <dsp:spPr>
        <a:xfrm>
          <a:off x="4198" y="499744"/>
          <a:ext cx="2655800" cy="1062320"/>
        </a:xfrm>
        <a:prstGeom prst="chevron">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pt-BR" sz="1600" b="1" kern="1200">
              <a:latin typeface="Arial" panose="020B0604020202020204" pitchFamily="34" charset="0"/>
              <a:cs typeface="Arial" panose="020B0604020202020204" pitchFamily="34" charset="0"/>
            </a:rPr>
            <a:t>Gestores e Técnicos Estaduais</a:t>
          </a:r>
        </a:p>
      </dsp:txBody>
      <dsp:txXfrm>
        <a:off x="535358" y="499744"/>
        <a:ext cx="1593480" cy="1062320"/>
      </dsp:txXfrm>
    </dsp:sp>
    <dsp:sp modelId="{04BEB2EC-1CB9-40AD-80ED-DD622D933528}">
      <dsp:nvSpPr>
        <dsp:cNvPr id="0" name=""/>
        <dsp:cNvSpPr/>
      </dsp:nvSpPr>
      <dsp:spPr>
        <a:xfrm>
          <a:off x="4198" y="1694855"/>
          <a:ext cx="2124640" cy="1828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171450" lvl="1" indent="-171450" algn="just" defTabSz="711200">
            <a:lnSpc>
              <a:spcPct val="90000"/>
            </a:lnSpc>
            <a:spcBef>
              <a:spcPct val="0"/>
            </a:spcBef>
            <a:spcAft>
              <a:spcPct val="15000"/>
            </a:spcAft>
            <a:buChar char="••"/>
          </a:pPr>
          <a:r>
            <a:rPr lang="pt-BR" sz="1600" kern="1200" dirty="0" smtClean="0">
              <a:latin typeface="Arial" panose="020B0604020202020204" pitchFamily="34" charset="0"/>
              <a:cs typeface="Arial" panose="020B0604020202020204" pitchFamily="34" charset="0"/>
            </a:rPr>
            <a:t>Monitora e avalia o gerenciamento das funcionalidades realizados pelos municípios</a:t>
          </a:r>
          <a:endParaRPr lang="pt-BR" sz="1600" kern="1200" dirty="0">
            <a:latin typeface="Arial" panose="020B0604020202020204" pitchFamily="34" charset="0"/>
            <a:cs typeface="Arial" panose="020B0604020202020204" pitchFamily="34" charset="0"/>
          </a:endParaRPr>
        </a:p>
      </dsp:txBody>
      <dsp:txXfrm>
        <a:off x="4198" y="1694855"/>
        <a:ext cx="2124640" cy="1828125"/>
      </dsp:txXfrm>
    </dsp:sp>
    <dsp:sp modelId="{D5432A42-291C-4C99-9853-A43635766E68}">
      <dsp:nvSpPr>
        <dsp:cNvPr id="0" name=""/>
        <dsp:cNvSpPr/>
      </dsp:nvSpPr>
      <dsp:spPr>
        <a:xfrm>
          <a:off x="2443999" y="499744"/>
          <a:ext cx="2655800" cy="1062320"/>
        </a:xfrm>
        <a:prstGeom prst="chevron">
          <a:avLst/>
        </a:prstGeom>
        <a:gradFill rotWithShape="0">
          <a:gsLst>
            <a:gs pos="0">
              <a:schemeClr val="accent3">
                <a:hueOff val="0"/>
                <a:satOff val="0"/>
                <a:lumOff val="0"/>
                <a:alphaOff val="0"/>
                <a:shade val="85000"/>
                <a:satMod val="130000"/>
              </a:schemeClr>
            </a:gs>
            <a:gs pos="34000">
              <a:schemeClr val="accent3">
                <a:hueOff val="0"/>
                <a:satOff val="0"/>
                <a:lumOff val="0"/>
                <a:alphaOff val="0"/>
                <a:shade val="87000"/>
                <a:satMod val="125000"/>
              </a:schemeClr>
            </a:gs>
            <a:gs pos="70000">
              <a:schemeClr val="accent3">
                <a:hueOff val="0"/>
                <a:satOff val="0"/>
                <a:lumOff val="0"/>
                <a:alphaOff val="0"/>
                <a:tint val="100000"/>
                <a:shade val="90000"/>
                <a:satMod val="130000"/>
              </a:schemeClr>
            </a:gs>
            <a:gs pos="100000">
              <a:schemeClr val="accent3">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pt-BR" sz="1600" b="1" kern="1200" dirty="0">
              <a:latin typeface="Arial" panose="020B0604020202020204" pitchFamily="34" charset="0"/>
              <a:cs typeface="Arial" panose="020B0604020202020204" pitchFamily="34" charset="0"/>
            </a:rPr>
            <a:t>Gestor Municipal</a:t>
          </a:r>
        </a:p>
      </dsp:txBody>
      <dsp:txXfrm>
        <a:off x="2975159" y="499744"/>
        <a:ext cx="1593480" cy="1062320"/>
      </dsp:txXfrm>
    </dsp:sp>
    <dsp:sp modelId="{A04DA27E-3DE8-442F-ADD5-E62F1D64E03E}">
      <dsp:nvSpPr>
        <dsp:cNvPr id="0" name=""/>
        <dsp:cNvSpPr/>
      </dsp:nvSpPr>
      <dsp:spPr>
        <a:xfrm>
          <a:off x="2443999" y="1694855"/>
          <a:ext cx="2124640" cy="1828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171450" lvl="1" indent="-171450" algn="just" defTabSz="711200">
            <a:lnSpc>
              <a:spcPct val="90000"/>
            </a:lnSpc>
            <a:spcBef>
              <a:spcPct val="0"/>
            </a:spcBef>
            <a:spcAft>
              <a:spcPct val="15000"/>
            </a:spcAft>
            <a:buChar char="••"/>
          </a:pPr>
          <a:r>
            <a:rPr lang="pt-BR" sz="1600" kern="1200" dirty="0">
              <a:latin typeface="Arial" panose="020B0604020202020204" pitchFamily="34" charset="0"/>
              <a:cs typeface="Arial" panose="020B0604020202020204" pitchFamily="34" charset="0"/>
            </a:rPr>
            <a:t>Agrupa Bairros </a:t>
          </a:r>
        </a:p>
        <a:p>
          <a:pPr marL="171450" lvl="1" indent="-171450" algn="just" defTabSz="711200">
            <a:lnSpc>
              <a:spcPct val="90000"/>
            </a:lnSpc>
            <a:spcBef>
              <a:spcPct val="0"/>
            </a:spcBef>
            <a:spcAft>
              <a:spcPct val="15000"/>
            </a:spcAft>
            <a:buChar char="••"/>
          </a:pPr>
          <a:r>
            <a:rPr lang="pt-BR" sz="1600" kern="1200" dirty="0" smtClean="0">
              <a:latin typeface="Arial" panose="020B0604020202020204" pitchFamily="34" charset="0"/>
              <a:cs typeface="Arial" panose="020B0604020202020204" pitchFamily="34" charset="0"/>
            </a:rPr>
            <a:t>Gerencia os EAS*</a:t>
          </a:r>
          <a:endParaRPr lang="pt-BR" sz="1600" kern="1200" dirty="0">
            <a:latin typeface="Arial" panose="020B0604020202020204" pitchFamily="34" charset="0"/>
            <a:cs typeface="Arial" panose="020B0604020202020204" pitchFamily="34" charset="0"/>
          </a:endParaRPr>
        </a:p>
        <a:p>
          <a:pPr marL="171450" lvl="1" indent="-171450" algn="just" defTabSz="711200">
            <a:lnSpc>
              <a:spcPct val="90000"/>
            </a:lnSpc>
            <a:spcBef>
              <a:spcPct val="0"/>
            </a:spcBef>
            <a:spcAft>
              <a:spcPct val="15000"/>
            </a:spcAft>
            <a:buChar char="••"/>
          </a:pPr>
          <a:r>
            <a:rPr lang="pt-BR" sz="1600" kern="1200" dirty="0">
              <a:latin typeface="Arial" panose="020B0604020202020204" pitchFamily="34" charset="0"/>
              <a:cs typeface="Arial" panose="020B0604020202020204" pitchFamily="34" charset="0"/>
            </a:rPr>
            <a:t>Vincula famílias ao EAS </a:t>
          </a:r>
        </a:p>
        <a:p>
          <a:pPr marL="171450" lvl="1" indent="-171450" algn="just" defTabSz="711200">
            <a:lnSpc>
              <a:spcPct val="90000"/>
            </a:lnSpc>
            <a:spcBef>
              <a:spcPct val="0"/>
            </a:spcBef>
            <a:spcAft>
              <a:spcPct val="15000"/>
            </a:spcAft>
            <a:buChar char="••"/>
          </a:pPr>
          <a:r>
            <a:rPr lang="pt-BR" sz="1600" kern="1200">
              <a:latin typeface="Arial" panose="020B0604020202020204" pitchFamily="34" charset="0"/>
              <a:cs typeface="Arial" panose="020B0604020202020204" pitchFamily="34" charset="0"/>
            </a:rPr>
            <a:t>Gera Mapas de Acompanhamento </a:t>
          </a:r>
        </a:p>
        <a:p>
          <a:pPr marL="171450" lvl="1" indent="-171450" algn="just" defTabSz="711200">
            <a:lnSpc>
              <a:spcPct val="90000"/>
            </a:lnSpc>
            <a:spcBef>
              <a:spcPct val="0"/>
            </a:spcBef>
            <a:spcAft>
              <a:spcPct val="15000"/>
            </a:spcAft>
            <a:buChar char="••"/>
          </a:pPr>
          <a:r>
            <a:rPr lang="pt-BR" sz="1600" kern="1200">
              <a:latin typeface="Arial" panose="020B0604020202020204" pitchFamily="34" charset="0"/>
              <a:cs typeface="Arial" panose="020B0604020202020204" pitchFamily="34" charset="0"/>
            </a:rPr>
            <a:t>Registra acompanhamentos</a:t>
          </a:r>
        </a:p>
      </dsp:txBody>
      <dsp:txXfrm>
        <a:off x="2443999" y="1694855"/>
        <a:ext cx="2124640" cy="1828125"/>
      </dsp:txXfrm>
    </dsp:sp>
    <dsp:sp modelId="{5BEE059D-148F-43C4-B111-AD17290C6079}">
      <dsp:nvSpPr>
        <dsp:cNvPr id="0" name=""/>
        <dsp:cNvSpPr/>
      </dsp:nvSpPr>
      <dsp:spPr>
        <a:xfrm>
          <a:off x="4883800" y="499744"/>
          <a:ext cx="2655800" cy="1062320"/>
        </a:xfrm>
        <a:prstGeom prst="chevron">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pt-BR" sz="1600" b="1" kern="1200">
              <a:latin typeface="Arial" panose="020B0604020202020204" pitchFamily="34" charset="0"/>
              <a:cs typeface="Arial" panose="020B0604020202020204" pitchFamily="34" charset="0"/>
            </a:rPr>
            <a:t>Técnico Municipal</a:t>
          </a:r>
        </a:p>
      </dsp:txBody>
      <dsp:txXfrm>
        <a:off x="5414960" y="499744"/>
        <a:ext cx="1593480" cy="1062320"/>
      </dsp:txXfrm>
    </dsp:sp>
    <dsp:sp modelId="{3E2E7927-37A1-4A47-907D-A69D76424D33}">
      <dsp:nvSpPr>
        <dsp:cNvPr id="0" name=""/>
        <dsp:cNvSpPr/>
      </dsp:nvSpPr>
      <dsp:spPr>
        <a:xfrm>
          <a:off x="4883800" y="1694855"/>
          <a:ext cx="2124640" cy="1828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171450" lvl="1" indent="-171450" algn="just" defTabSz="711200">
            <a:lnSpc>
              <a:spcPct val="90000"/>
            </a:lnSpc>
            <a:spcBef>
              <a:spcPct val="0"/>
            </a:spcBef>
            <a:spcAft>
              <a:spcPct val="15000"/>
            </a:spcAft>
            <a:buChar char="••"/>
          </a:pPr>
          <a:r>
            <a:rPr lang="pt-BR" sz="1600" kern="1200" dirty="0">
              <a:latin typeface="Arial" panose="020B0604020202020204" pitchFamily="34" charset="0"/>
              <a:cs typeface="Arial" panose="020B0604020202020204" pitchFamily="34" charset="0"/>
            </a:rPr>
            <a:t>Gera Mapas de Acompanhamento</a:t>
          </a:r>
        </a:p>
        <a:p>
          <a:pPr marL="171450" lvl="1" indent="-171450" algn="just" defTabSz="711200">
            <a:lnSpc>
              <a:spcPct val="90000"/>
            </a:lnSpc>
            <a:spcBef>
              <a:spcPct val="0"/>
            </a:spcBef>
            <a:spcAft>
              <a:spcPct val="15000"/>
            </a:spcAft>
            <a:buChar char="••"/>
          </a:pPr>
          <a:r>
            <a:rPr lang="pt-BR" sz="1600" kern="1200" dirty="0">
              <a:latin typeface="Arial" panose="020B0604020202020204" pitchFamily="34" charset="0"/>
              <a:cs typeface="Arial" panose="020B0604020202020204" pitchFamily="34" charset="0"/>
            </a:rPr>
            <a:t>Registra acompanhamentos</a:t>
          </a:r>
        </a:p>
      </dsp:txBody>
      <dsp:txXfrm>
        <a:off x="4883800" y="1694855"/>
        <a:ext cx="2124640" cy="182812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084042-0DDD-4215-B88A-FE6D72C56DA2}">
      <dsp:nvSpPr>
        <dsp:cNvPr id="0" name=""/>
        <dsp:cNvSpPr/>
      </dsp:nvSpPr>
      <dsp:spPr>
        <a:xfrm>
          <a:off x="-4512867" y="-692022"/>
          <a:ext cx="5376037" cy="5376037"/>
        </a:xfrm>
        <a:prstGeom prst="blockArc">
          <a:avLst>
            <a:gd name="adj1" fmla="val 18900000"/>
            <a:gd name="adj2" fmla="val 2700000"/>
            <a:gd name="adj3" fmla="val 402"/>
          </a:avLst>
        </a:prstGeom>
        <a:noFill/>
        <a:ln w="15875"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791F8B0C-C5DF-4827-9EA8-769246BE30F4}">
      <dsp:nvSpPr>
        <dsp:cNvPr id="0" name=""/>
        <dsp:cNvSpPr/>
      </dsp:nvSpPr>
      <dsp:spPr>
        <a:xfrm>
          <a:off x="700836" y="570295"/>
          <a:ext cx="6788914" cy="1140432"/>
        </a:xfrm>
        <a:prstGeom prst="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05218" tIns="48260" rIns="48260" bIns="48260" numCol="1" spcCol="1270" anchor="ctr" anchorCtr="0">
          <a:noAutofit/>
        </a:bodyPr>
        <a:lstStyle/>
        <a:p>
          <a:pPr lvl="0" algn="just" defTabSz="844550">
            <a:lnSpc>
              <a:spcPct val="90000"/>
            </a:lnSpc>
            <a:spcBef>
              <a:spcPct val="0"/>
            </a:spcBef>
            <a:spcAft>
              <a:spcPct val="35000"/>
            </a:spcAft>
          </a:pPr>
          <a:r>
            <a:rPr lang="pt-BR" sz="1900" kern="1200" dirty="0" smtClean="0">
              <a:solidFill>
                <a:schemeClr val="tx1"/>
              </a:solidFill>
              <a:latin typeface="Arial" panose="020B0604020202020204" pitchFamily="34" charset="0"/>
              <a:cs typeface="Arial" panose="020B0604020202020204" pitchFamily="34" charset="0"/>
            </a:rPr>
            <a:t>Os Gerenciadores são funcionalidades para melhorar algumas informações de navegação no Sistema BFA, facilitando posterior acompanhamento. </a:t>
          </a:r>
        </a:p>
      </dsp:txBody>
      <dsp:txXfrm>
        <a:off x="700836" y="570295"/>
        <a:ext cx="6788914" cy="1140432"/>
      </dsp:txXfrm>
    </dsp:sp>
    <dsp:sp modelId="{D2E42664-CE46-4D4E-9534-B501052C374C}">
      <dsp:nvSpPr>
        <dsp:cNvPr id="0" name=""/>
        <dsp:cNvSpPr/>
      </dsp:nvSpPr>
      <dsp:spPr>
        <a:xfrm>
          <a:off x="115837" y="555513"/>
          <a:ext cx="1169997" cy="1169997"/>
        </a:xfrm>
        <a:prstGeom prst="ellipse">
          <a:avLst/>
        </a:prstGeom>
        <a:solidFill>
          <a:schemeClr val="lt1">
            <a:hueOff val="0"/>
            <a:satOff val="0"/>
            <a:lumOff val="0"/>
            <a:alphaOff val="0"/>
          </a:schemeClr>
        </a:solidFill>
        <a:ln w="12700" cap="flat" cmpd="sng" algn="ctr">
          <a:solidFill>
            <a:schemeClr val="accent4">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5B2B9491-0C6C-4D6B-847C-5461FE055F51}">
      <dsp:nvSpPr>
        <dsp:cNvPr id="0" name=""/>
        <dsp:cNvSpPr/>
      </dsp:nvSpPr>
      <dsp:spPr>
        <a:xfrm>
          <a:off x="700836" y="2281263"/>
          <a:ext cx="6788914" cy="1140432"/>
        </a:xfrm>
        <a:prstGeom prst="rect">
          <a:avLst/>
        </a:prstGeom>
        <a:gradFill rotWithShape="0">
          <a:gsLst>
            <a:gs pos="0">
              <a:schemeClr val="accent4">
                <a:hueOff val="1645434"/>
                <a:satOff val="7132"/>
                <a:lumOff val="4706"/>
                <a:alphaOff val="0"/>
                <a:shade val="85000"/>
                <a:satMod val="130000"/>
              </a:schemeClr>
            </a:gs>
            <a:gs pos="34000">
              <a:schemeClr val="accent4">
                <a:hueOff val="1645434"/>
                <a:satOff val="7132"/>
                <a:lumOff val="4706"/>
                <a:alphaOff val="0"/>
                <a:shade val="87000"/>
                <a:satMod val="125000"/>
              </a:schemeClr>
            </a:gs>
            <a:gs pos="70000">
              <a:schemeClr val="accent4">
                <a:hueOff val="1645434"/>
                <a:satOff val="7132"/>
                <a:lumOff val="4706"/>
                <a:alphaOff val="0"/>
                <a:tint val="100000"/>
                <a:shade val="90000"/>
                <a:satMod val="130000"/>
              </a:schemeClr>
            </a:gs>
            <a:gs pos="100000">
              <a:schemeClr val="accent4">
                <a:hueOff val="1645434"/>
                <a:satOff val="7132"/>
                <a:lumOff val="4706"/>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05218" tIns="48260" rIns="48260" bIns="48260" numCol="1" spcCol="1270" anchor="ctr" anchorCtr="0">
          <a:noAutofit/>
        </a:bodyPr>
        <a:lstStyle/>
        <a:p>
          <a:pPr lvl="0" algn="just" defTabSz="844550">
            <a:lnSpc>
              <a:spcPct val="90000"/>
            </a:lnSpc>
            <a:spcBef>
              <a:spcPct val="0"/>
            </a:spcBef>
            <a:spcAft>
              <a:spcPct val="35000"/>
            </a:spcAft>
          </a:pPr>
          <a:r>
            <a:rPr lang="pt-BR" sz="1900" kern="1200" dirty="0" smtClean="0">
              <a:solidFill>
                <a:schemeClr val="tx1"/>
              </a:solidFill>
              <a:latin typeface="Arial" panose="020B0604020202020204" pitchFamily="34" charset="0"/>
              <a:cs typeface="Arial" panose="020B0604020202020204" pitchFamily="34" charset="0"/>
            </a:rPr>
            <a:t>Essas funcionalidades do PBF na Saúde no e-Gestor AB são atribuídas aos perfis de Gestor do Programa Municipal. </a:t>
          </a:r>
          <a:endParaRPr lang="pt-BR" sz="1900" kern="1200" dirty="0">
            <a:solidFill>
              <a:schemeClr val="tx1"/>
            </a:solidFill>
            <a:latin typeface="Arial" panose="020B0604020202020204" pitchFamily="34" charset="0"/>
            <a:cs typeface="Arial" panose="020B0604020202020204" pitchFamily="34" charset="0"/>
          </a:endParaRPr>
        </a:p>
      </dsp:txBody>
      <dsp:txXfrm>
        <a:off x="700836" y="2281263"/>
        <a:ext cx="6788914" cy="1140432"/>
      </dsp:txXfrm>
    </dsp:sp>
    <dsp:sp modelId="{2A780221-F062-4102-A8F6-0C8ABCFAC6CB}">
      <dsp:nvSpPr>
        <dsp:cNvPr id="0" name=""/>
        <dsp:cNvSpPr/>
      </dsp:nvSpPr>
      <dsp:spPr>
        <a:xfrm>
          <a:off x="115652" y="2266480"/>
          <a:ext cx="1170368" cy="1169997"/>
        </a:xfrm>
        <a:prstGeom prst="ellipse">
          <a:avLst/>
        </a:prstGeom>
        <a:solidFill>
          <a:schemeClr val="lt1">
            <a:hueOff val="0"/>
            <a:satOff val="0"/>
            <a:lumOff val="0"/>
            <a:alphaOff val="0"/>
          </a:schemeClr>
        </a:solidFill>
        <a:ln w="12700" cap="flat" cmpd="sng" algn="ctr">
          <a:solidFill>
            <a:schemeClr val="accent4">
              <a:hueOff val="1645434"/>
              <a:satOff val="7132"/>
              <a:lumOff val="4706"/>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7C2DD1-B136-4722-ADF1-4BC6F556455F}">
      <dsp:nvSpPr>
        <dsp:cNvPr id="0" name=""/>
        <dsp:cNvSpPr/>
      </dsp:nvSpPr>
      <dsp:spPr>
        <a:xfrm>
          <a:off x="912140" y="1028"/>
          <a:ext cx="2073797" cy="1659037"/>
        </a:xfrm>
        <a:prstGeom prst="rect">
          <a:avLst/>
        </a:prstGeom>
        <a:blipFill rotWithShape="1">
          <a:blip xmlns:r="http://schemas.openxmlformats.org/officeDocument/2006/relationships" r:embed="rId1">
            <a:extLst>
              <a:ext uri="{BEBA8EAE-BF5A-486C-A8C5-ECC9F3942E4B}">
                <a14:imgProps xmlns:a14="http://schemas.microsoft.com/office/drawing/2010/main">
                  <a14:imgLayer r:embed="rId2">
                    <a14:imgEffect>
                      <a14:saturation sat="400000"/>
                    </a14:imgEffect>
                  </a14:imgLayer>
                </a14:imgProps>
              </a:ext>
            </a:extLst>
          </a:blip>
          <a:stretch>
            <a:fillRect/>
          </a:stretch>
        </a:blip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dsp:style>
    </dsp:sp>
    <dsp:sp modelId="{8005455C-65E6-4B74-88C2-4BFDD99F7E53}">
      <dsp:nvSpPr>
        <dsp:cNvPr id="0" name=""/>
        <dsp:cNvSpPr/>
      </dsp:nvSpPr>
      <dsp:spPr>
        <a:xfrm>
          <a:off x="1098782" y="1494162"/>
          <a:ext cx="1845679" cy="580663"/>
        </a:xfrm>
        <a:prstGeom prst="wedgeRectCallout">
          <a:avLst>
            <a:gd name="adj1" fmla="val 20250"/>
            <a:gd name="adj2" fmla="val -607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100000"/>
            </a:lnSpc>
            <a:spcBef>
              <a:spcPct val="0"/>
            </a:spcBef>
            <a:spcAft>
              <a:spcPct val="35000"/>
            </a:spcAft>
          </a:pPr>
          <a:r>
            <a:rPr lang="pt-BR" sz="1100" b="1" kern="1200" dirty="0" smtClean="0">
              <a:latin typeface="Arial" panose="020B0604020202020204" pitchFamily="34" charset="0"/>
              <a:cs typeface="Arial" panose="020B0604020202020204" pitchFamily="34" charset="0"/>
            </a:rPr>
            <a:t>Agrupamento de Bairros </a:t>
          </a:r>
          <a:endParaRPr lang="pt-BR" sz="1100" b="1" kern="1200" dirty="0">
            <a:latin typeface="Arial" panose="020B0604020202020204" pitchFamily="34" charset="0"/>
            <a:cs typeface="Arial" panose="020B0604020202020204" pitchFamily="34" charset="0"/>
          </a:endParaRPr>
        </a:p>
      </dsp:txBody>
      <dsp:txXfrm>
        <a:off x="1098782" y="1494162"/>
        <a:ext cx="1845679" cy="580663"/>
      </dsp:txXfrm>
    </dsp:sp>
    <dsp:sp modelId="{FE1D0850-0C09-4240-81BD-8E77ACE7FAA5}">
      <dsp:nvSpPr>
        <dsp:cNvPr id="0" name=""/>
        <dsp:cNvSpPr/>
      </dsp:nvSpPr>
      <dsp:spPr>
        <a:xfrm>
          <a:off x="3193317" y="1028"/>
          <a:ext cx="2073797" cy="1659037"/>
        </a:xfrm>
        <a:prstGeom prst="rect">
          <a:avLst/>
        </a:prstGeom>
        <a:blipFill rotWithShape="1">
          <a:blip xmlns:r="http://schemas.openxmlformats.org/officeDocument/2006/relationships" r:embed="rId3">
            <a:extLst>
              <a:ext uri="{BEBA8EAE-BF5A-486C-A8C5-ECC9F3942E4B}">
                <a14:imgProps xmlns:a14="http://schemas.microsoft.com/office/drawing/2010/main">
                  <a14:imgLayer r:embed="rId4">
                    <a14:imgEffect>
                      <a14:sharpenSoften amount="50000"/>
                    </a14:imgEffect>
                  </a14:imgLayer>
                </a14:imgProps>
              </a:ext>
            </a:extLst>
          </a:blip>
          <a:stretch>
            <a:fillRect/>
          </a:stretch>
        </a:blip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dsp:style>
    </dsp:sp>
    <dsp:sp modelId="{654A8696-CF8A-47D0-8DCE-B33A0DA2914E}">
      <dsp:nvSpPr>
        <dsp:cNvPr id="0" name=""/>
        <dsp:cNvSpPr/>
      </dsp:nvSpPr>
      <dsp:spPr>
        <a:xfrm>
          <a:off x="3379959" y="1494162"/>
          <a:ext cx="1845679" cy="580663"/>
        </a:xfrm>
        <a:prstGeom prst="wedgeRectCallout">
          <a:avLst>
            <a:gd name="adj1" fmla="val 20250"/>
            <a:gd name="adj2" fmla="val -607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100000"/>
            </a:lnSpc>
            <a:spcBef>
              <a:spcPct val="0"/>
            </a:spcBef>
            <a:spcAft>
              <a:spcPct val="35000"/>
            </a:spcAft>
          </a:pPr>
          <a:r>
            <a:rPr lang="pt-BR" sz="1100" b="1" kern="1200" dirty="0" smtClean="0">
              <a:latin typeface="Arial" panose="020B0604020202020204" pitchFamily="34" charset="0"/>
              <a:cs typeface="Arial" panose="020B0604020202020204" pitchFamily="34" charset="0"/>
            </a:rPr>
            <a:t>Gerenciamento dos Estabelecimentos de Atenção à Saúde </a:t>
          </a:r>
          <a:endParaRPr lang="pt-BR" sz="1100" b="1" kern="1200" dirty="0">
            <a:latin typeface="Arial" panose="020B0604020202020204" pitchFamily="34" charset="0"/>
            <a:cs typeface="Arial" panose="020B0604020202020204" pitchFamily="34" charset="0"/>
          </a:endParaRPr>
        </a:p>
      </dsp:txBody>
      <dsp:txXfrm>
        <a:off x="3379959" y="1494162"/>
        <a:ext cx="1845679" cy="580663"/>
      </dsp:txXfrm>
    </dsp:sp>
    <dsp:sp modelId="{5CBFFDCB-DA68-493A-9CDE-805089DE1439}">
      <dsp:nvSpPr>
        <dsp:cNvPr id="0" name=""/>
        <dsp:cNvSpPr/>
      </dsp:nvSpPr>
      <dsp:spPr>
        <a:xfrm>
          <a:off x="5474494" y="1028"/>
          <a:ext cx="2073797" cy="1659037"/>
        </a:xfrm>
        <a:prstGeom prst="rect">
          <a:avLst/>
        </a:prstGeom>
        <a:blipFill rotWithShape="1">
          <a:blip xmlns:r="http://schemas.openxmlformats.org/officeDocument/2006/relationships" r:embed="rId5">
            <a:extLst>
              <a:ext uri="{BEBA8EAE-BF5A-486C-A8C5-ECC9F3942E4B}">
                <a14:imgProps xmlns:a14="http://schemas.microsoft.com/office/drawing/2010/main">
                  <a14:imgLayer r:embed="rId6">
                    <a14:imgEffect>
                      <a14:sharpenSoften amount="50000"/>
                    </a14:imgEffect>
                  </a14:imgLayer>
                </a14:imgProps>
              </a:ext>
            </a:extLst>
          </a:blip>
          <a:stretch>
            <a:fillRect/>
          </a:stretch>
        </a:blip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dsp:style>
    </dsp:sp>
    <dsp:sp modelId="{7D5FFC86-5421-4AF3-A03F-CA573DDA44F2}">
      <dsp:nvSpPr>
        <dsp:cNvPr id="0" name=""/>
        <dsp:cNvSpPr/>
      </dsp:nvSpPr>
      <dsp:spPr>
        <a:xfrm>
          <a:off x="5661136" y="1494162"/>
          <a:ext cx="1845679" cy="580663"/>
        </a:xfrm>
        <a:prstGeom prst="wedgeRectCallout">
          <a:avLst>
            <a:gd name="adj1" fmla="val 20250"/>
            <a:gd name="adj2" fmla="val -607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100000"/>
            </a:lnSpc>
            <a:spcBef>
              <a:spcPct val="0"/>
            </a:spcBef>
            <a:spcAft>
              <a:spcPct val="35000"/>
            </a:spcAft>
          </a:pPr>
          <a:r>
            <a:rPr lang="pt-BR" sz="1100" b="1" kern="1200" dirty="0" smtClean="0">
              <a:latin typeface="Arial" panose="020B0604020202020204" pitchFamily="34" charset="0"/>
              <a:cs typeface="Arial" panose="020B0604020202020204" pitchFamily="34" charset="0"/>
            </a:rPr>
            <a:t>Vinculação de Famílias</a:t>
          </a:r>
          <a:endParaRPr lang="pt-BR" sz="1100" b="1" kern="1200" dirty="0">
            <a:latin typeface="Arial" panose="020B0604020202020204" pitchFamily="34" charset="0"/>
            <a:cs typeface="Arial" panose="020B0604020202020204" pitchFamily="34" charset="0"/>
          </a:endParaRPr>
        </a:p>
      </dsp:txBody>
      <dsp:txXfrm>
        <a:off x="5661136" y="1494162"/>
        <a:ext cx="1845679" cy="580663"/>
      </dsp:txXfrm>
    </dsp:sp>
    <dsp:sp modelId="{4378AD25-C192-4862-A8EE-7D5112488F8A}">
      <dsp:nvSpPr>
        <dsp:cNvPr id="0" name=""/>
        <dsp:cNvSpPr/>
      </dsp:nvSpPr>
      <dsp:spPr>
        <a:xfrm>
          <a:off x="912140" y="2282205"/>
          <a:ext cx="2073797" cy="1659037"/>
        </a:xfrm>
        <a:prstGeom prst="rect">
          <a:avLst/>
        </a:prstGeom>
        <a:blipFill rotWithShape="1">
          <a:blip xmlns:r="http://schemas.openxmlformats.org/officeDocument/2006/relationships" r:embed="rId7">
            <a:extLst>
              <a:ext uri="{BEBA8EAE-BF5A-486C-A8C5-ECC9F3942E4B}">
                <a14:imgProps xmlns:a14="http://schemas.microsoft.com/office/drawing/2010/main">
                  <a14:imgLayer r:embed="rId8">
                    <a14:imgEffect>
                      <a14:sharpenSoften amount="50000"/>
                    </a14:imgEffect>
                  </a14:imgLayer>
                </a14:imgProps>
              </a:ext>
            </a:extLst>
          </a:blip>
          <a:stretch>
            <a:fillRect/>
          </a:stretch>
        </a:blip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dsp:style>
    </dsp:sp>
    <dsp:sp modelId="{2FA37F82-3598-4ABE-8E8A-1EE4125B1F84}">
      <dsp:nvSpPr>
        <dsp:cNvPr id="0" name=""/>
        <dsp:cNvSpPr/>
      </dsp:nvSpPr>
      <dsp:spPr>
        <a:xfrm>
          <a:off x="1098782" y="3775339"/>
          <a:ext cx="1845679" cy="580663"/>
        </a:xfrm>
        <a:prstGeom prst="wedgeRectCallout">
          <a:avLst>
            <a:gd name="adj1" fmla="val 20250"/>
            <a:gd name="adj2" fmla="val -607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100000"/>
            </a:lnSpc>
            <a:spcBef>
              <a:spcPct val="0"/>
            </a:spcBef>
            <a:spcAft>
              <a:spcPct val="35000"/>
            </a:spcAft>
          </a:pPr>
          <a:r>
            <a:rPr lang="pt-BR" sz="1100" b="1" kern="1200" dirty="0" smtClean="0">
              <a:latin typeface="Arial" panose="020B0604020202020204" pitchFamily="34" charset="0"/>
              <a:cs typeface="Arial" panose="020B0604020202020204" pitchFamily="34" charset="0"/>
            </a:rPr>
            <a:t>Geração de Mapas de Acompanhamento</a:t>
          </a:r>
          <a:endParaRPr lang="pt-BR" sz="1100" b="1" kern="1200" dirty="0">
            <a:latin typeface="Arial" panose="020B0604020202020204" pitchFamily="34" charset="0"/>
            <a:cs typeface="Arial" panose="020B0604020202020204" pitchFamily="34" charset="0"/>
          </a:endParaRPr>
        </a:p>
      </dsp:txBody>
      <dsp:txXfrm>
        <a:off x="1098782" y="3775339"/>
        <a:ext cx="1845679" cy="580663"/>
      </dsp:txXfrm>
    </dsp:sp>
    <dsp:sp modelId="{79653678-4C84-4DB1-BC4B-1615B938A519}">
      <dsp:nvSpPr>
        <dsp:cNvPr id="0" name=""/>
        <dsp:cNvSpPr/>
      </dsp:nvSpPr>
      <dsp:spPr>
        <a:xfrm>
          <a:off x="3193317" y="2282205"/>
          <a:ext cx="2073797" cy="1659037"/>
        </a:xfrm>
        <a:prstGeom prst="rect">
          <a:avLst/>
        </a:prstGeom>
        <a:blipFill rotWithShape="1">
          <a:blip xmlns:r="http://schemas.openxmlformats.org/officeDocument/2006/relationships" r:embed="rId9">
            <a:extLst>
              <a:ext uri="{BEBA8EAE-BF5A-486C-A8C5-ECC9F3942E4B}">
                <a14:imgProps xmlns:a14="http://schemas.microsoft.com/office/drawing/2010/main">
                  <a14:imgLayer r:embed="rId10">
                    <a14:imgEffect>
                      <a14:sharpenSoften amount="50000"/>
                    </a14:imgEffect>
                  </a14:imgLayer>
                </a14:imgProps>
              </a:ext>
            </a:extLst>
          </a:blip>
          <a:stretch>
            <a:fillRect/>
          </a:stretch>
        </a:blip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dsp:style>
    </dsp:sp>
    <dsp:sp modelId="{8FC2BCC6-6C65-44A4-9932-B3ECE9784875}">
      <dsp:nvSpPr>
        <dsp:cNvPr id="0" name=""/>
        <dsp:cNvSpPr/>
      </dsp:nvSpPr>
      <dsp:spPr>
        <a:xfrm>
          <a:off x="3379959" y="3775339"/>
          <a:ext cx="1845679" cy="580663"/>
        </a:xfrm>
        <a:prstGeom prst="wedgeRectCallout">
          <a:avLst>
            <a:gd name="adj1" fmla="val 20250"/>
            <a:gd name="adj2" fmla="val -607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100000"/>
            </a:lnSpc>
            <a:spcBef>
              <a:spcPct val="0"/>
            </a:spcBef>
            <a:spcAft>
              <a:spcPct val="35000"/>
            </a:spcAft>
          </a:pPr>
          <a:r>
            <a:rPr lang="pt-BR" sz="1100" b="1" kern="1200" dirty="0" smtClean="0">
              <a:latin typeface="Arial" panose="020B0604020202020204" pitchFamily="34" charset="0"/>
              <a:cs typeface="Arial" panose="020B0604020202020204" pitchFamily="34" charset="0"/>
            </a:rPr>
            <a:t>Registro de Acompanhamentos</a:t>
          </a:r>
          <a:endParaRPr lang="pt-BR" sz="1100" b="1" kern="1200" dirty="0">
            <a:latin typeface="Arial" panose="020B0604020202020204" pitchFamily="34" charset="0"/>
            <a:cs typeface="Arial" panose="020B0604020202020204" pitchFamily="34" charset="0"/>
          </a:endParaRPr>
        </a:p>
      </dsp:txBody>
      <dsp:txXfrm>
        <a:off x="3379959" y="3775339"/>
        <a:ext cx="1845679" cy="580663"/>
      </dsp:txXfrm>
    </dsp:sp>
    <dsp:sp modelId="{EA689B95-C8C5-46A1-9103-CD78E6C3B389}">
      <dsp:nvSpPr>
        <dsp:cNvPr id="0" name=""/>
        <dsp:cNvSpPr/>
      </dsp:nvSpPr>
      <dsp:spPr>
        <a:xfrm>
          <a:off x="5474494" y="2282205"/>
          <a:ext cx="2073797" cy="1659037"/>
        </a:xfrm>
        <a:prstGeom prst="rect">
          <a:avLst/>
        </a:prstGeom>
        <a:blipFill rotWithShape="1">
          <a:blip xmlns:r="http://schemas.openxmlformats.org/officeDocument/2006/relationships" r:embed="rId11">
            <a:extLst>
              <a:ext uri="{BEBA8EAE-BF5A-486C-A8C5-ECC9F3942E4B}">
                <a14:imgProps xmlns:a14="http://schemas.microsoft.com/office/drawing/2010/main">
                  <a14:imgLayer r:embed="rId12">
                    <a14:imgEffect>
                      <a14:sharpenSoften amount="50000"/>
                    </a14:imgEffect>
                  </a14:imgLayer>
                </a14:imgProps>
              </a:ext>
            </a:extLst>
          </a:blip>
          <a:stretch>
            <a:fillRect/>
          </a:stretch>
        </a:blip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dsp:style>
    </dsp:sp>
    <dsp:sp modelId="{1711C8A1-4452-488D-AACA-BB4BCD868CE7}">
      <dsp:nvSpPr>
        <dsp:cNvPr id="0" name=""/>
        <dsp:cNvSpPr/>
      </dsp:nvSpPr>
      <dsp:spPr>
        <a:xfrm>
          <a:off x="5661136" y="3775339"/>
          <a:ext cx="1845679" cy="580663"/>
        </a:xfrm>
        <a:prstGeom prst="wedgeRectCallout">
          <a:avLst>
            <a:gd name="adj1" fmla="val 20250"/>
            <a:gd name="adj2" fmla="val -607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100000"/>
            </a:lnSpc>
            <a:spcBef>
              <a:spcPct val="0"/>
            </a:spcBef>
            <a:spcAft>
              <a:spcPct val="35000"/>
            </a:spcAft>
          </a:pPr>
          <a:r>
            <a:rPr lang="pt-BR" sz="1100" b="1" kern="1200" dirty="0" smtClean="0">
              <a:latin typeface="Arial" panose="020B0604020202020204" pitchFamily="34" charset="0"/>
              <a:cs typeface="Arial" panose="020B0604020202020204" pitchFamily="34" charset="0"/>
            </a:rPr>
            <a:t>Geração de Relatórios</a:t>
          </a:r>
        </a:p>
      </dsp:txBody>
      <dsp:txXfrm>
        <a:off x="5661136" y="3775339"/>
        <a:ext cx="1845679" cy="580663"/>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BEE208-525C-42D2-8C85-2566F6EB5A9A}">
      <dsp:nvSpPr>
        <dsp:cNvPr id="0" name=""/>
        <dsp:cNvSpPr/>
      </dsp:nvSpPr>
      <dsp:spPr>
        <a:xfrm>
          <a:off x="1475667" y="1992270"/>
          <a:ext cx="495663" cy="1215758"/>
        </a:xfrm>
        <a:custGeom>
          <a:avLst/>
          <a:gdLst/>
          <a:ahLst/>
          <a:cxnLst/>
          <a:rect l="0" t="0" r="0" b="0"/>
          <a:pathLst>
            <a:path>
              <a:moveTo>
                <a:pt x="0" y="0"/>
              </a:moveTo>
              <a:lnTo>
                <a:pt x="247831" y="0"/>
              </a:lnTo>
              <a:lnTo>
                <a:pt x="247831" y="1215758"/>
              </a:lnTo>
              <a:lnTo>
                <a:pt x="495663" y="1215758"/>
              </a:lnTo>
            </a:path>
          </a:pathLst>
        </a:custGeom>
        <a:noFill/>
        <a:ln w="15875"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t-BR" sz="500" kern="1200">
            <a:solidFill>
              <a:schemeClr val="tx1"/>
            </a:solidFill>
            <a:latin typeface="Arial" panose="020B0604020202020204" pitchFamily="34" charset="0"/>
            <a:cs typeface="Arial" panose="020B0604020202020204" pitchFamily="34" charset="0"/>
          </a:endParaRPr>
        </a:p>
      </dsp:txBody>
      <dsp:txXfrm>
        <a:off x="1690676" y="2567326"/>
        <a:ext cx="65645" cy="65645"/>
      </dsp:txXfrm>
    </dsp:sp>
    <dsp:sp modelId="{07819747-85C0-49AC-A8B4-41B0E404779F}">
      <dsp:nvSpPr>
        <dsp:cNvPr id="0" name=""/>
        <dsp:cNvSpPr/>
      </dsp:nvSpPr>
      <dsp:spPr>
        <a:xfrm>
          <a:off x="1475667" y="1939689"/>
          <a:ext cx="495663" cy="91440"/>
        </a:xfrm>
        <a:custGeom>
          <a:avLst/>
          <a:gdLst/>
          <a:ahLst/>
          <a:cxnLst/>
          <a:rect l="0" t="0" r="0" b="0"/>
          <a:pathLst>
            <a:path>
              <a:moveTo>
                <a:pt x="0" y="52580"/>
              </a:moveTo>
              <a:lnTo>
                <a:pt x="247831" y="52580"/>
              </a:lnTo>
              <a:lnTo>
                <a:pt x="247831" y="45720"/>
              </a:lnTo>
              <a:lnTo>
                <a:pt x="495663" y="45720"/>
              </a:lnTo>
            </a:path>
          </a:pathLst>
        </a:custGeom>
        <a:noFill/>
        <a:ln w="15875"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t-BR" sz="500" kern="1200">
            <a:latin typeface="Arial" panose="020B0604020202020204" pitchFamily="34" charset="0"/>
            <a:cs typeface="Arial" panose="020B0604020202020204" pitchFamily="34" charset="0"/>
          </a:endParaRPr>
        </a:p>
      </dsp:txBody>
      <dsp:txXfrm>
        <a:off x="1711106" y="1973017"/>
        <a:ext cx="24785" cy="24785"/>
      </dsp:txXfrm>
    </dsp:sp>
    <dsp:sp modelId="{3E1D9103-DFF5-44D6-BD0C-6E1924408CE5}">
      <dsp:nvSpPr>
        <dsp:cNvPr id="0" name=""/>
        <dsp:cNvSpPr/>
      </dsp:nvSpPr>
      <dsp:spPr>
        <a:xfrm>
          <a:off x="1475667" y="769651"/>
          <a:ext cx="495663" cy="1222619"/>
        </a:xfrm>
        <a:custGeom>
          <a:avLst/>
          <a:gdLst/>
          <a:ahLst/>
          <a:cxnLst/>
          <a:rect l="0" t="0" r="0" b="0"/>
          <a:pathLst>
            <a:path>
              <a:moveTo>
                <a:pt x="0" y="1222619"/>
              </a:moveTo>
              <a:lnTo>
                <a:pt x="247831" y="1222619"/>
              </a:lnTo>
              <a:lnTo>
                <a:pt x="247831" y="0"/>
              </a:lnTo>
              <a:lnTo>
                <a:pt x="495663" y="0"/>
              </a:lnTo>
            </a:path>
          </a:pathLst>
        </a:custGeom>
        <a:noFill/>
        <a:ln w="15875"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t-BR" sz="500" kern="1200">
            <a:solidFill>
              <a:schemeClr val="tx1"/>
            </a:solidFill>
            <a:latin typeface="Arial" panose="020B0604020202020204" pitchFamily="34" charset="0"/>
            <a:cs typeface="Arial" panose="020B0604020202020204" pitchFamily="34" charset="0"/>
          </a:endParaRPr>
        </a:p>
      </dsp:txBody>
      <dsp:txXfrm>
        <a:off x="1690517" y="1347978"/>
        <a:ext cx="65963" cy="65963"/>
      </dsp:txXfrm>
    </dsp:sp>
    <dsp:sp modelId="{165AF27C-E26C-444F-AACB-0C09558B26A6}">
      <dsp:nvSpPr>
        <dsp:cNvPr id="0" name=""/>
        <dsp:cNvSpPr/>
      </dsp:nvSpPr>
      <dsp:spPr>
        <a:xfrm rot="16200000">
          <a:off x="-890506" y="1614478"/>
          <a:ext cx="3976762" cy="755584"/>
        </a:xfrm>
        <a:prstGeom prst="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pt-BR" sz="2600" b="1" kern="1200" dirty="0" smtClean="0">
              <a:solidFill>
                <a:schemeClr val="tx1"/>
              </a:solidFill>
              <a:latin typeface="Arial" panose="020B0604020202020204" pitchFamily="34" charset="0"/>
              <a:cs typeface="Arial" panose="020B0604020202020204" pitchFamily="34" charset="0"/>
            </a:rPr>
            <a:t>Agrupar Bairros</a:t>
          </a:r>
          <a:endParaRPr lang="pt-BR" sz="2600" b="1" kern="1200" dirty="0">
            <a:solidFill>
              <a:schemeClr val="tx1"/>
            </a:solidFill>
            <a:latin typeface="Arial" panose="020B0604020202020204" pitchFamily="34" charset="0"/>
            <a:cs typeface="Arial" panose="020B0604020202020204" pitchFamily="34" charset="0"/>
          </a:endParaRPr>
        </a:p>
      </dsp:txBody>
      <dsp:txXfrm>
        <a:off x="-890506" y="1614478"/>
        <a:ext cx="3976762" cy="755584"/>
      </dsp:txXfrm>
    </dsp:sp>
    <dsp:sp modelId="{29E46CC9-A91F-4172-8D50-137D22FABBE1}">
      <dsp:nvSpPr>
        <dsp:cNvPr id="0" name=""/>
        <dsp:cNvSpPr/>
      </dsp:nvSpPr>
      <dsp:spPr>
        <a:xfrm>
          <a:off x="1971331" y="256219"/>
          <a:ext cx="6603256" cy="1026862"/>
        </a:xfrm>
        <a:prstGeom prst="rect">
          <a:avLst/>
        </a:prstGeom>
        <a:gradFill rotWithShape="0">
          <a:gsLst>
            <a:gs pos="0">
              <a:schemeClr val="accent6">
                <a:hueOff val="0"/>
                <a:satOff val="0"/>
                <a:lumOff val="0"/>
                <a:alphaOff val="0"/>
                <a:shade val="85000"/>
                <a:satMod val="130000"/>
              </a:schemeClr>
            </a:gs>
            <a:gs pos="34000">
              <a:schemeClr val="accent6">
                <a:hueOff val="0"/>
                <a:satOff val="0"/>
                <a:lumOff val="0"/>
                <a:alphaOff val="0"/>
                <a:shade val="87000"/>
                <a:satMod val="125000"/>
              </a:schemeClr>
            </a:gs>
            <a:gs pos="70000">
              <a:schemeClr val="accent6">
                <a:hueOff val="0"/>
                <a:satOff val="0"/>
                <a:lumOff val="0"/>
                <a:alphaOff val="0"/>
                <a:tint val="100000"/>
                <a:shade val="90000"/>
                <a:satMod val="130000"/>
              </a:schemeClr>
            </a:gs>
            <a:gs pos="100000">
              <a:schemeClr val="accent6">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just" defTabSz="711200">
            <a:lnSpc>
              <a:spcPct val="90000"/>
            </a:lnSpc>
            <a:spcBef>
              <a:spcPct val="0"/>
            </a:spcBef>
            <a:spcAft>
              <a:spcPct val="35000"/>
            </a:spcAft>
          </a:pPr>
          <a:r>
            <a:rPr lang="pt-BR" sz="1600" kern="1200" dirty="0" smtClean="0">
              <a:solidFill>
                <a:schemeClr val="tx1"/>
              </a:solidFill>
              <a:latin typeface="Arial" panose="020B0604020202020204" pitchFamily="34" charset="0"/>
              <a:cs typeface="Arial" panose="020B0604020202020204" pitchFamily="34" charset="0"/>
            </a:rPr>
            <a:t>Correção ortográfica dos bairros que foram escritos incorretamente ou de forma diferente no Cadastro Único.</a:t>
          </a:r>
          <a:endParaRPr lang="pt-BR" sz="1600" kern="1200" dirty="0">
            <a:solidFill>
              <a:schemeClr val="tx1"/>
            </a:solidFill>
            <a:latin typeface="Arial" panose="020B0604020202020204" pitchFamily="34" charset="0"/>
            <a:cs typeface="Arial" panose="020B0604020202020204" pitchFamily="34" charset="0"/>
          </a:endParaRPr>
        </a:p>
      </dsp:txBody>
      <dsp:txXfrm>
        <a:off x="1971331" y="256219"/>
        <a:ext cx="6603256" cy="1026862"/>
      </dsp:txXfrm>
    </dsp:sp>
    <dsp:sp modelId="{9DF560B5-F4A0-44B8-9372-FF1D86B19129}">
      <dsp:nvSpPr>
        <dsp:cNvPr id="0" name=""/>
        <dsp:cNvSpPr/>
      </dsp:nvSpPr>
      <dsp:spPr>
        <a:xfrm>
          <a:off x="1971331" y="1471978"/>
          <a:ext cx="6603256" cy="1026862"/>
        </a:xfrm>
        <a:prstGeom prst="rect">
          <a:avLst/>
        </a:prstGeom>
        <a:gradFill rotWithShape="0">
          <a:gsLst>
            <a:gs pos="0">
              <a:schemeClr val="accent6">
                <a:hueOff val="0"/>
                <a:satOff val="0"/>
                <a:lumOff val="0"/>
                <a:alphaOff val="0"/>
                <a:shade val="85000"/>
                <a:satMod val="130000"/>
              </a:schemeClr>
            </a:gs>
            <a:gs pos="34000">
              <a:schemeClr val="accent6">
                <a:hueOff val="0"/>
                <a:satOff val="0"/>
                <a:lumOff val="0"/>
                <a:alphaOff val="0"/>
                <a:shade val="87000"/>
                <a:satMod val="125000"/>
              </a:schemeClr>
            </a:gs>
            <a:gs pos="70000">
              <a:schemeClr val="accent6">
                <a:hueOff val="0"/>
                <a:satOff val="0"/>
                <a:lumOff val="0"/>
                <a:alphaOff val="0"/>
                <a:tint val="100000"/>
                <a:shade val="90000"/>
                <a:satMod val="130000"/>
              </a:schemeClr>
            </a:gs>
            <a:gs pos="100000">
              <a:schemeClr val="accent6">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just" defTabSz="711200">
            <a:lnSpc>
              <a:spcPct val="90000"/>
            </a:lnSpc>
            <a:spcBef>
              <a:spcPct val="0"/>
            </a:spcBef>
            <a:spcAft>
              <a:spcPct val="35000"/>
            </a:spcAft>
          </a:pPr>
          <a:r>
            <a:rPr lang="pt-BR" sz="1600" kern="1200" dirty="0" smtClean="0">
              <a:solidFill>
                <a:schemeClr val="tx1"/>
              </a:solidFill>
              <a:latin typeface="Arial" panose="020B0604020202020204" pitchFamily="34" charset="0"/>
              <a:cs typeface="Arial" panose="020B0604020202020204" pitchFamily="34" charset="0"/>
            </a:rPr>
            <a:t>Facilita a busca ativa dos beneficiários, reduzir a quantidade de mapas de acompanhamentos a serem impressos e contribuir com a organização do fluxo de trabalho na rotina de acompanhamento das condicionalidades</a:t>
          </a:r>
          <a:endParaRPr lang="pt-BR" sz="1600" kern="1200" dirty="0">
            <a:solidFill>
              <a:schemeClr val="tx1"/>
            </a:solidFill>
            <a:latin typeface="Arial" panose="020B0604020202020204" pitchFamily="34" charset="0"/>
            <a:cs typeface="Arial" panose="020B0604020202020204" pitchFamily="34" charset="0"/>
          </a:endParaRPr>
        </a:p>
      </dsp:txBody>
      <dsp:txXfrm>
        <a:off x="1971331" y="1471978"/>
        <a:ext cx="6603256" cy="1026862"/>
      </dsp:txXfrm>
    </dsp:sp>
    <dsp:sp modelId="{E8F0AA68-CE9B-4401-B61F-C33040C15FB1}">
      <dsp:nvSpPr>
        <dsp:cNvPr id="0" name=""/>
        <dsp:cNvSpPr/>
      </dsp:nvSpPr>
      <dsp:spPr>
        <a:xfrm>
          <a:off x="1971331" y="2687737"/>
          <a:ext cx="6603256" cy="1040583"/>
        </a:xfrm>
        <a:prstGeom prst="rect">
          <a:avLst/>
        </a:prstGeom>
        <a:gradFill rotWithShape="0">
          <a:gsLst>
            <a:gs pos="0">
              <a:schemeClr val="accent6">
                <a:hueOff val="0"/>
                <a:satOff val="0"/>
                <a:lumOff val="0"/>
                <a:alphaOff val="0"/>
                <a:shade val="85000"/>
                <a:satMod val="130000"/>
              </a:schemeClr>
            </a:gs>
            <a:gs pos="34000">
              <a:schemeClr val="accent6">
                <a:hueOff val="0"/>
                <a:satOff val="0"/>
                <a:lumOff val="0"/>
                <a:alphaOff val="0"/>
                <a:shade val="87000"/>
                <a:satMod val="125000"/>
              </a:schemeClr>
            </a:gs>
            <a:gs pos="70000">
              <a:schemeClr val="accent6">
                <a:hueOff val="0"/>
                <a:satOff val="0"/>
                <a:lumOff val="0"/>
                <a:alphaOff val="0"/>
                <a:tint val="100000"/>
                <a:shade val="90000"/>
                <a:satMod val="130000"/>
              </a:schemeClr>
            </a:gs>
            <a:gs pos="100000">
              <a:schemeClr val="accent6">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just" defTabSz="711200">
            <a:lnSpc>
              <a:spcPct val="90000"/>
            </a:lnSpc>
            <a:spcBef>
              <a:spcPct val="0"/>
            </a:spcBef>
            <a:spcAft>
              <a:spcPct val="35000"/>
            </a:spcAft>
          </a:pPr>
          <a:r>
            <a:rPr lang="pt-BR" sz="1600" b="1" kern="1200" dirty="0" smtClean="0">
              <a:solidFill>
                <a:srgbClr val="FF0000"/>
              </a:solidFill>
              <a:latin typeface="Arial" panose="020B0604020202020204" pitchFamily="34" charset="0"/>
              <a:cs typeface="Arial" panose="020B0604020202020204" pitchFamily="34" charset="0"/>
            </a:rPr>
            <a:t>A partir 2° vigência de 2018 não mais será possível realizar alteração de endereço do beneficiário, permanecendo o endereço fornecido pelo Cadastro Único! </a:t>
          </a:r>
          <a:endParaRPr lang="pt-BR" sz="1600" kern="1200" dirty="0">
            <a:solidFill>
              <a:srgbClr val="FF0000"/>
            </a:solidFill>
            <a:latin typeface="Arial" panose="020B0604020202020204" pitchFamily="34" charset="0"/>
            <a:cs typeface="Arial" panose="020B0604020202020204" pitchFamily="34" charset="0"/>
          </a:endParaRPr>
        </a:p>
      </dsp:txBody>
      <dsp:txXfrm>
        <a:off x="1971331" y="2687737"/>
        <a:ext cx="6603256" cy="1040583"/>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BEE208-525C-42D2-8C85-2566F6EB5A9A}">
      <dsp:nvSpPr>
        <dsp:cNvPr id="0" name=""/>
        <dsp:cNvSpPr/>
      </dsp:nvSpPr>
      <dsp:spPr>
        <a:xfrm>
          <a:off x="944508" y="1992270"/>
          <a:ext cx="495663" cy="1215758"/>
        </a:xfrm>
        <a:custGeom>
          <a:avLst/>
          <a:gdLst/>
          <a:ahLst/>
          <a:cxnLst/>
          <a:rect l="0" t="0" r="0" b="0"/>
          <a:pathLst>
            <a:path>
              <a:moveTo>
                <a:pt x="0" y="0"/>
              </a:moveTo>
              <a:lnTo>
                <a:pt x="247831" y="0"/>
              </a:lnTo>
              <a:lnTo>
                <a:pt x="247831" y="1215758"/>
              </a:lnTo>
              <a:lnTo>
                <a:pt x="495663" y="1215758"/>
              </a:lnTo>
            </a:path>
          </a:pathLst>
        </a:custGeom>
        <a:noFill/>
        <a:ln w="15875"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t-BR" sz="500" kern="1200">
            <a:solidFill>
              <a:schemeClr val="tx1"/>
            </a:solidFill>
            <a:latin typeface="Arial" panose="020B0604020202020204" pitchFamily="34" charset="0"/>
            <a:cs typeface="Arial" panose="020B0604020202020204" pitchFamily="34" charset="0"/>
          </a:endParaRPr>
        </a:p>
      </dsp:txBody>
      <dsp:txXfrm>
        <a:off x="1159516" y="2567326"/>
        <a:ext cx="65645" cy="65645"/>
      </dsp:txXfrm>
    </dsp:sp>
    <dsp:sp modelId="{07819747-85C0-49AC-A8B4-41B0E404779F}">
      <dsp:nvSpPr>
        <dsp:cNvPr id="0" name=""/>
        <dsp:cNvSpPr/>
      </dsp:nvSpPr>
      <dsp:spPr>
        <a:xfrm>
          <a:off x="944508" y="1939689"/>
          <a:ext cx="495663" cy="91440"/>
        </a:xfrm>
        <a:custGeom>
          <a:avLst/>
          <a:gdLst/>
          <a:ahLst/>
          <a:cxnLst/>
          <a:rect l="0" t="0" r="0" b="0"/>
          <a:pathLst>
            <a:path>
              <a:moveTo>
                <a:pt x="0" y="52580"/>
              </a:moveTo>
              <a:lnTo>
                <a:pt x="247831" y="52580"/>
              </a:lnTo>
              <a:lnTo>
                <a:pt x="247831" y="45720"/>
              </a:lnTo>
              <a:lnTo>
                <a:pt x="495663" y="45720"/>
              </a:lnTo>
            </a:path>
          </a:pathLst>
        </a:custGeom>
        <a:noFill/>
        <a:ln w="15875"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t-BR" sz="500" kern="1200">
            <a:solidFill>
              <a:schemeClr val="tx1"/>
            </a:solidFill>
            <a:latin typeface="Arial" panose="020B0604020202020204" pitchFamily="34" charset="0"/>
            <a:cs typeface="Arial" panose="020B0604020202020204" pitchFamily="34" charset="0"/>
          </a:endParaRPr>
        </a:p>
      </dsp:txBody>
      <dsp:txXfrm>
        <a:off x="1179947" y="1973017"/>
        <a:ext cx="24785" cy="24785"/>
      </dsp:txXfrm>
    </dsp:sp>
    <dsp:sp modelId="{3E1D9103-DFF5-44D6-BD0C-6E1924408CE5}">
      <dsp:nvSpPr>
        <dsp:cNvPr id="0" name=""/>
        <dsp:cNvSpPr/>
      </dsp:nvSpPr>
      <dsp:spPr>
        <a:xfrm>
          <a:off x="944508" y="769651"/>
          <a:ext cx="495663" cy="1222619"/>
        </a:xfrm>
        <a:custGeom>
          <a:avLst/>
          <a:gdLst/>
          <a:ahLst/>
          <a:cxnLst/>
          <a:rect l="0" t="0" r="0" b="0"/>
          <a:pathLst>
            <a:path>
              <a:moveTo>
                <a:pt x="0" y="1222619"/>
              </a:moveTo>
              <a:lnTo>
                <a:pt x="247831" y="1222619"/>
              </a:lnTo>
              <a:lnTo>
                <a:pt x="247831" y="0"/>
              </a:lnTo>
              <a:lnTo>
                <a:pt x="495663" y="0"/>
              </a:lnTo>
            </a:path>
          </a:pathLst>
        </a:custGeom>
        <a:noFill/>
        <a:ln w="15875"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t-BR" sz="500" kern="1200">
            <a:solidFill>
              <a:schemeClr val="tx1"/>
            </a:solidFill>
            <a:latin typeface="Arial" panose="020B0604020202020204" pitchFamily="34" charset="0"/>
            <a:cs typeface="Arial" panose="020B0604020202020204" pitchFamily="34" charset="0"/>
          </a:endParaRPr>
        </a:p>
      </dsp:txBody>
      <dsp:txXfrm>
        <a:off x="1159358" y="1347978"/>
        <a:ext cx="65963" cy="65963"/>
      </dsp:txXfrm>
    </dsp:sp>
    <dsp:sp modelId="{165AF27C-E26C-444F-AACB-0C09558B26A6}">
      <dsp:nvSpPr>
        <dsp:cNvPr id="0" name=""/>
        <dsp:cNvSpPr/>
      </dsp:nvSpPr>
      <dsp:spPr>
        <a:xfrm rot="16200000">
          <a:off x="-1421665" y="1614478"/>
          <a:ext cx="3976762" cy="755584"/>
        </a:xfrm>
        <a:prstGeom prst="rect">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pt-BR" sz="2600" b="1" kern="1200" smtClean="0">
              <a:solidFill>
                <a:schemeClr val="tx1"/>
              </a:solidFill>
              <a:latin typeface="Arial" panose="020B0604020202020204" pitchFamily="34" charset="0"/>
              <a:cs typeface="Arial" panose="020B0604020202020204" pitchFamily="34" charset="0"/>
            </a:rPr>
            <a:t>Gerenciar EAS do Sistema</a:t>
          </a:r>
          <a:endParaRPr lang="pt-BR" sz="2600" b="1" kern="1200" dirty="0">
            <a:solidFill>
              <a:schemeClr val="tx1"/>
            </a:solidFill>
            <a:latin typeface="Arial" panose="020B0604020202020204" pitchFamily="34" charset="0"/>
            <a:cs typeface="Arial" panose="020B0604020202020204" pitchFamily="34" charset="0"/>
          </a:endParaRPr>
        </a:p>
      </dsp:txBody>
      <dsp:txXfrm>
        <a:off x="-1421665" y="1614478"/>
        <a:ext cx="3976762" cy="755584"/>
      </dsp:txXfrm>
    </dsp:sp>
    <dsp:sp modelId="{29E46CC9-A91F-4172-8D50-137D22FABBE1}">
      <dsp:nvSpPr>
        <dsp:cNvPr id="0" name=""/>
        <dsp:cNvSpPr/>
      </dsp:nvSpPr>
      <dsp:spPr>
        <a:xfrm>
          <a:off x="1440171" y="256219"/>
          <a:ext cx="5914705" cy="1026862"/>
        </a:xfrm>
        <a:prstGeom prst="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just" defTabSz="666750">
            <a:lnSpc>
              <a:spcPct val="90000"/>
            </a:lnSpc>
            <a:spcBef>
              <a:spcPct val="0"/>
            </a:spcBef>
            <a:spcAft>
              <a:spcPct val="35000"/>
            </a:spcAft>
          </a:pPr>
          <a:r>
            <a:rPr lang="pt-BR" sz="1500" kern="1200" smtClean="0">
              <a:solidFill>
                <a:schemeClr val="tx1"/>
              </a:solidFill>
              <a:latin typeface="Arial" panose="020B0604020202020204" pitchFamily="34" charset="0"/>
              <a:cs typeface="Arial" panose="020B0604020202020204" pitchFamily="34" charset="0"/>
            </a:rPr>
            <a:t>Permite selecionar os Estabelecimentos de Atenção à Saúde (EAS) que não ficarão visíveis nas caixas de seleção de EAS do Sistema.</a:t>
          </a:r>
          <a:endParaRPr lang="pt-BR" sz="1500" kern="1200" dirty="0">
            <a:solidFill>
              <a:schemeClr val="tx1"/>
            </a:solidFill>
            <a:latin typeface="Arial" panose="020B0604020202020204" pitchFamily="34" charset="0"/>
            <a:cs typeface="Arial" panose="020B0604020202020204" pitchFamily="34" charset="0"/>
          </a:endParaRPr>
        </a:p>
      </dsp:txBody>
      <dsp:txXfrm>
        <a:off x="1440171" y="256219"/>
        <a:ext cx="5914705" cy="1026862"/>
      </dsp:txXfrm>
    </dsp:sp>
    <dsp:sp modelId="{9DF560B5-F4A0-44B8-9372-FF1D86B19129}">
      <dsp:nvSpPr>
        <dsp:cNvPr id="0" name=""/>
        <dsp:cNvSpPr/>
      </dsp:nvSpPr>
      <dsp:spPr>
        <a:xfrm>
          <a:off x="1440171" y="1471978"/>
          <a:ext cx="5914705" cy="1026862"/>
        </a:xfrm>
        <a:prstGeom prst="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just" defTabSz="666750">
            <a:lnSpc>
              <a:spcPct val="90000"/>
            </a:lnSpc>
            <a:spcBef>
              <a:spcPct val="0"/>
            </a:spcBef>
            <a:spcAft>
              <a:spcPct val="35000"/>
            </a:spcAft>
          </a:pPr>
          <a:r>
            <a:rPr lang="pt-BR" sz="1500" kern="1200" smtClean="0">
              <a:solidFill>
                <a:schemeClr val="tx1"/>
              </a:solidFill>
              <a:latin typeface="Arial" panose="020B0604020202020204" pitchFamily="34" charset="0"/>
              <a:cs typeface="Arial" panose="020B0604020202020204" pitchFamily="34" charset="0"/>
            </a:rPr>
            <a:t>Facilita o trabalho do Município no momento de imprimir os Mapas de Acompanhamento e de inserir os dados de acompanhamento das condicionalidades de saúde do Programa. </a:t>
          </a:r>
          <a:endParaRPr lang="pt-BR" sz="1500" kern="1200" dirty="0">
            <a:solidFill>
              <a:schemeClr val="tx1"/>
            </a:solidFill>
            <a:latin typeface="Arial" panose="020B0604020202020204" pitchFamily="34" charset="0"/>
            <a:cs typeface="Arial" panose="020B0604020202020204" pitchFamily="34" charset="0"/>
          </a:endParaRPr>
        </a:p>
      </dsp:txBody>
      <dsp:txXfrm>
        <a:off x="1440171" y="1471978"/>
        <a:ext cx="5914705" cy="1026862"/>
      </dsp:txXfrm>
    </dsp:sp>
    <dsp:sp modelId="{E8F0AA68-CE9B-4401-B61F-C33040C15FB1}">
      <dsp:nvSpPr>
        <dsp:cNvPr id="0" name=""/>
        <dsp:cNvSpPr/>
      </dsp:nvSpPr>
      <dsp:spPr>
        <a:xfrm>
          <a:off x="1440171" y="2687737"/>
          <a:ext cx="5914705" cy="1040583"/>
        </a:xfrm>
        <a:prstGeom prst="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just" defTabSz="666750">
            <a:lnSpc>
              <a:spcPct val="90000"/>
            </a:lnSpc>
            <a:spcBef>
              <a:spcPct val="0"/>
            </a:spcBef>
            <a:spcAft>
              <a:spcPct val="35000"/>
            </a:spcAft>
          </a:pPr>
          <a:r>
            <a:rPr lang="pt-BR" sz="1500" kern="1200" smtClean="0">
              <a:solidFill>
                <a:schemeClr val="tx1"/>
              </a:solidFill>
              <a:latin typeface="Arial" panose="020B0604020202020204" pitchFamily="34" charset="0"/>
              <a:cs typeface="Arial" panose="020B0604020202020204" pitchFamily="34" charset="0"/>
            </a:rPr>
            <a:t>A relação de EAS apresentada é extraída do Cadastro Nacional de Estabelecimentos de Saúde (CNES) e atualizada mensalmente. Portanto, caso um EAS do seu município não esteja disponível na lista do Sistema BFA, possivelmente ele está como EAS não visível ou ainda não está no CNES. </a:t>
          </a:r>
          <a:endParaRPr lang="pt-BR" sz="1500" kern="1200" dirty="0">
            <a:solidFill>
              <a:schemeClr val="tx1"/>
            </a:solidFill>
            <a:latin typeface="Arial" panose="020B0604020202020204" pitchFamily="34" charset="0"/>
            <a:cs typeface="Arial" panose="020B0604020202020204" pitchFamily="34" charset="0"/>
          </a:endParaRPr>
        </a:p>
      </dsp:txBody>
      <dsp:txXfrm>
        <a:off x="1440171" y="2687737"/>
        <a:ext cx="5914705" cy="1040583"/>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BEE208-525C-42D2-8C85-2566F6EB5A9A}">
      <dsp:nvSpPr>
        <dsp:cNvPr id="0" name=""/>
        <dsp:cNvSpPr/>
      </dsp:nvSpPr>
      <dsp:spPr>
        <a:xfrm>
          <a:off x="864446" y="2340260"/>
          <a:ext cx="561751" cy="1377858"/>
        </a:xfrm>
        <a:custGeom>
          <a:avLst/>
          <a:gdLst/>
          <a:ahLst/>
          <a:cxnLst/>
          <a:rect l="0" t="0" r="0" b="0"/>
          <a:pathLst>
            <a:path>
              <a:moveTo>
                <a:pt x="0" y="0"/>
              </a:moveTo>
              <a:lnTo>
                <a:pt x="280875" y="0"/>
              </a:lnTo>
              <a:lnTo>
                <a:pt x="280875" y="1377858"/>
              </a:lnTo>
              <a:lnTo>
                <a:pt x="561751" y="1377858"/>
              </a:lnTo>
            </a:path>
          </a:pathLst>
        </a:custGeom>
        <a:noFill/>
        <a:ln w="15875"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t-BR" sz="500" kern="1200">
            <a:solidFill>
              <a:schemeClr val="tx1"/>
            </a:solidFill>
            <a:latin typeface="Arial" panose="020B0604020202020204" pitchFamily="34" charset="0"/>
            <a:cs typeface="Arial" panose="020B0604020202020204" pitchFamily="34" charset="0"/>
          </a:endParaRPr>
        </a:p>
      </dsp:txBody>
      <dsp:txXfrm>
        <a:off x="1108123" y="2991990"/>
        <a:ext cx="74398" cy="74398"/>
      </dsp:txXfrm>
    </dsp:sp>
    <dsp:sp modelId="{07819747-85C0-49AC-A8B4-41B0E404779F}">
      <dsp:nvSpPr>
        <dsp:cNvPr id="0" name=""/>
        <dsp:cNvSpPr/>
      </dsp:nvSpPr>
      <dsp:spPr>
        <a:xfrm>
          <a:off x="864446" y="2286764"/>
          <a:ext cx="561751" cy="91440"/>
        </a:xfrm>
        <a:custGeom>
          <a:avLst/>
          <a:gdLst/>
          <a:ahLst/>
          <a:cxnLst/>
          <a:rect l="0" t="0" r="0" b="0"/>
          <a:pathLst>
            <a:path>
              <a:moveTo>
                <a:pt x="0" y="53495"/>
              </a:moveTo>
              <a:lnTo>
                <a:pt x="280875" y="53495"/>
              </a:lnTo>
              <a:lnTo>
                <a:pt x="280875" y="45720"/>
              </a:lnTo>
              <a:lnTo>
                <a:pt x="561751" y="45720"/>
              </a:lnTo>
            </a:path>
          </a:pathLst>
        </a:custGeom>
        <a:noFill/>
        <a:ln w="15875"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t-BR" sz="500" kern="1200">
            <a:solidFill>
              <a:schemeClr val="tx1"/>
            </a:solidFill>
            <a:latin typeface="Arial" panose="020B0604020202020204" pitchFamily="34" charset="0"/>
            <a:cs typeface="Arial" panose="020B0604020202020204" pitchFamily="34" charset="0"/>
          </a:endParaRPr>
        </a:p>
      </dsp:txBody>
      <dsp:txXfrm>
        <a:off x="1131277" y="2318439"/>
        <a:ext cx="28090" cy="28090"/>
      </dsp:txXfrm>
    </dsp:sp>
    <dsp:sp modelId="{3E1D9103-DFF5-44D6-BD0C-6E1924408CE5}">
      <dsp:nvSpPr>
        <dsp:cNvPr id="0" name=""/>
        <dsp:cNvSpPr/>
      </dsp:nvSpPr>
      <dsp:spPr>
        <a:xfrm>
          <a:off x="864446" y="954625"/>
          <a:ext cx="561751" cy="1385634"/>
        </a:xfrm>
        <a:custGeom>
          <a:avLst/>
          <a:gdLst/>
          <a:ahLst/>
          <a:cxnLst/>
          <a:rect l="0" t="0" r="0" b="0"/>
          <a:pathLst>
            <a:path>
              <a:moveTo>
                <a:pt x="0" y="1385634"/>
              </a:moveTo>
              <a:lnTo>
                <a:pt x="280875" y="1385634"/>
              </a:lnTo>
              <a:lnTo>
                <a:pt x="280875" y="0"/>
              </a:lnTo>
              <a:lnTo>
                <a:pt x="561751" y="0"/>
              </a:lnTo>
            </a:path>
          </a:pathLst>
        </a:custGeom>
        <a:noFill/>
        <a:ln w="15875"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t-BR" sz="500" kern="1200">
            <a:solidFill>
              <a:schemeClr val="tx1"/>
            </a:solidFill>
            <a:latin typeface="Arial" panose="020B0604020202020204" pitchFamily="34" charset="0"/>
            <a:cs typeface="Arial" panose="020B0604020202020204" pitchFamily="34" charset="0"/>
          </a:endParaRPr>
        </a:p>
      </dsp:txBody>
      <dsp:txXfrm>
        <a:off x="1107943" y="1610063"/>
        <a:ext cx="74758" cy="74758"/>
      </dsp:txXfrm>
    </dsp:sp>
    <dsp:sp modelId="{165AF27C-E26C-444F-AACB-0C09558B26A6}">
      <dsp:nvSpPr>
        <dsp:cNvPr id="0" name=""/>
        <dsp:cNvSpPr/>
      </dsp:nvSpPr>
      <dsp:spPr>
        <a:xfrm rot="16200000">
          <a:off x="-1817214" y="1912095"/>
          <a:ext cx="4506993" cy="856328"/>
        </a:xfrm>
        <a:prstGeom prst="rect">
          <a:avLst/>
        </a:prstGeom>
        <a:gradFill rotWithShape="0">
          <a:gsLst>
            <a:gs pos="0">
              <a:schemeClr val="accent3">
                <a:hueOff val="0"/>
                <a:satOff val="0"/>
                <a:lumOff val="0"/>
                <a:alphaOff val="0"/>
                <a:shade val="85000"/>
                <a:satMod val="130000"/>
              </a:schemeClr>
            </a:gs>
            <a:gs pos="34000">
              <a:schemeClr val="accent3">
                <a:hueOff val="0"/>
                <a:satOff val="0"/>
                <a:lumOff val="0"/>
                <a:alphaOff val="0"/>
                <a:shade val="87000"/>
                <a:satMod val="125000"/>
              </a:schemeClr>
            </a:gs>
            <a:gs pos="70000">
              <a:schemeClr val="accent3">
                <a:hueOff val="0"/>
                <a:satOff val="0"/>
                <a:lumOff val="0"/>
                <a:alphaOff val="0"/>
                <a:tint val="100000"/>
                <a:shade val="90000"/>
                <a:satMod val="130000"/>
              </a:schemeClr>
            </a:gs>
            <a:gs pos="100000">
              <a:schemeClr val="accent3">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pt-BR" sz="2200" b="1" kern="1200" dirty="0" smtClean="0">
              <a:solidFill>
                <a:schemeClr val="tx1"/>
              </a:solidFill>
              <a:latin typeface="Arial" panose="020B0604020202020204" pitchFamily="34" charset="0"/>
              <a:cs typeface="Arial" panose="020B0604020202020204" pitchFamily="34" charset="0"/>
            </a:rPr>
            <a:t>Vinculação  de Famílias</a:t>
          </a:r>
          <a:endParaRPr lang="pt-BR" sz="2200" b="1" kern="1200" dirty="0">
            <a:solidFill>
              <a:schemeClr val="tx1"/>
            </a:solidFill>
            <a:latin typeface="Arial" panose="020B0604020202020204" pitchFamily="34" charset="0"/>
            <a:cs typeface="Arial" panose="020B0604020202020204" pitchFamily="34" charset="0"/>
          </a:endParaRPr>
        </a:p>
      </dsp:txBody>
      <dsp:txXfrm>
        <a:off x="-1817214" y="1912095"/>
        <a:ext cx="4506993" cy="856328"/>
      </dsp:txXfrm>
    </dsp:sp>
    <dsp:sp modelId="{29E46CC9-A91F-4172-8D50-137D22FABBE1}">
      <dsp:nvSpPr>
        <dsp:cNvPr id="0" name=""/>
        <dsp:cNvSpPr/>
      </dsp:nvSpPr>
      <dsp:spPr>
        <a:xfrm>
          <a:off x="1426198" y="372737"/>
          <a:ext cx="7591428" cy="1163776"/>
        </a:xfrm>
        <a:prstGeom prst="rect">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8255" tIns="8255" rIns="8255" bIns="8255" numCol="1" spcCol="1270" anchor="ctr" anchorCtr="0">
          <a:noAutofit/>
        </a:bodyPr>
        <a:lstStyle/>
        <a:p>
          <a:pPr lvl="0" algn="just" defTabSz="577850">
            <a:lnSpc>
              <a:spcPct val="90000"/>
            </a:lnSpc>
            <a:spcBef>
              <a:spcPct val="0"/>
            </a:spcBef>
            <a:spcAft>
              <a:spcPct val="35000"/>
            </a:spcAft>
          </a:pPr>
          <a:r>
            <a:rPr lang="pt-BR" sz="1300" kern="1200" dirty="0" smtClean="0">
              <a:solidFill>
                <a:schemeClr val="tx1"/>
              </a:solidFill>
              <a:latin typeface="Arial" panose="020B0604020202020204" pitchFamily="34" charset="0"/>
              <a:cs typeface="Arial" panose="020B0604020202020204" pitchFamily="34" charset="0"/>
            </a:rPr>
            <a:t>Possibilita estabelecer uma ligação entre as famílias e os Estabelecimentos Atenção á Saúde e seus profissionais. </a:t>
          </a:r>
        </a:p>
        <a:p>
          <a:pPr lvl="0" algn="just" defTabSz="577850">
            <a:lnSpc>
              <a:spcPct val="90000"/>
            </a:lnSpc>
            <a:spcBef>
              <a:spcPct val="0"/>
            </a:spcBef>
            <a:spcAft>
              <a:spcPct val="35000"/>
            </a:spcAft>
          </a:pPr>
          <a:r>
            <a:rPr lang="pt-BR" sz="1300" kern="1200" dirty="0" smtClean="0">
              <a:solidFill>
                <a:schemeClr val="tx1"/>
              </a:solidFill>
              <a:latin typeface="Arial" panose="020B0604020202020204" pitchFamily="34" charset="0"/>
              <a:cs typeface="Arial" panose="020B0604020202020204" pitchFamily="34" charset="0"/>
            </a:rPr>
            <a:t>A família somente perde o vínculo ao EAS quando ocorrer alteração no código do IBGE no Cadastro Único, ou seja, quando a família muda de município, e o atualiza. </a:t>
          </a:r>
          <a:endParaRPr lang="pt-BR" sz="1300" kern="1200" dirty="0">
            <a:solidFill>
              <a:schemeClr val="tx1"/>
            </a:solidFill>
            <a:latin typeface="Arial" panose="020B0604020202020204" pitchFamily="34" charset="0"/>
            <a:cs typeface="Arial" panose="020B0604020202020204" pitchFamily="34" charset="0"/>
          </a:endParaRPr>
        </a:p>
      </dsp:txBody>
      <dsp:txXfrm>
        <a:off x="1426198" y="372737"/>
        <a:ext cx="7591428" cy="1163776"/>
      </dsp:txXfrm>
    </dsp:sp>
    <dsp:sp modelId="{9DF560B5-F4A0-44B8-9372-FF1D86B19129}">
      <dsp:nvSpPr>
        <dsp:cNvPr id="0" name=""/>
        <dsp:cNvSpPr/>
      </dsp:nvSpPr>
      <dsp:spPr>
        <a:xfrm>
          <a:off x="1426198" y="1750596"/>
          <a:ext cx="7591428" cy="1163776"/>
        </a:xfrm>
        <a:prstGeom prst="rect">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8255" tIns="8255" rIns="8255" bIns="8255" numCol="1" spcCol="1270" anchor="ctr" anchorCtr="0">
          <a:noAutofit/>
        </a:bodyPr>
        <a:lstStyle/>
        <a:p>
          <a:pPr lvl="0" algn="just" defTabSz="577850">
            <a:lnSpc>
              <a:spcPct val="90000"/>
            </a:lnSpc>
            <a:spcBef>
              <a:spcPct val="0"/>
            </a:spcBef>
            <a:spcAft>
              <a:spcPct val="35000"/>
            </a:spcAft>
          </a:pPr>
          <a:r>
            <a:rPr lang="pt-BR" sz="1300" kern="1200" dirty="0" smtClean="0">
              <a:solidFill>
                <a:schemeClr val="tx1"/>
              </a:solidFill>
              <a:latin typeface="Arial" panose="020B0604020202020204" pitchFamily="34" charset="0"/>
              <a:cs typeface="Arial" panose="020B0604020202020204" pitchFamily="34" charset="0"/>
            </a:rPr>
            <a:t>Apesar de não ser obrigatório a vinculação ao profissional de saúde recomendamos que seja feita, pois essa informação será utilizada na avaliação do Programa Nacional de Melhoria do Acesso e da Qualidade da Atenção Básica – PMAQ. </a:t>
          </a:r>
          <a:endParaRPr lang="pt-BR" sz="1300" kern="1200" dirty="0">
            <a:solidFill>
              <a:schemeClr val="tx1"/>
            </a:solidFill>
            <a:latin typeface="Arial" panose="020B0604020202020204" pitchFamily="34" charset="0"/>
            <a:cs typeface="Arial" panose="020B0604020202020204" pitchFamily="34" charset="0"/>
          </a:endParaRPr>
        </a:p>
      </dsp:txBody>
      <dsp:txXfrm>
        <a:off x="1426198" y="1750596"/>
        <a:ext cx="7591428" cy="1163776"/>
      </dsp:txXfrm>
    </dsp:sp>
    <dsp:sp modelId="{E8F0AA68-CE9B-4401-B61F-C33040C15FB1}">
      <dsp:nvSpPr>
        <dsp:cNvPr id="0" name=""/>
        <dsp:cNvSpPr/>
      </dsp:nvSpPr>
      <dsp:spPr>
        <a:xfrm>
          <a:off x="1426198" y="3128455"/>
          <a:ext cx="7591428" cy="1179327"/>
        </a:xfrm>
        <a:prstGeom prst="rect">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just" defTabSz="711200">
            <a:lnSpc>
              <a:spcPct val="90000"/>
            </a:lnSpc>
            <a:spcBef>
              <a:spcPct val="0"/>
            </a:spcBef>
            <a:spcAft>
              <a:spcPct val="35000"/>
            </a:spcAft>
          </a:pPr>
          <a:r>
            <a:rPr lang="pt-BR" sz="1600" b="1" kern="1200" dirty="0" smtClean="0">
              <a:solidFill>
                <a:srgbClr val="FF0000"/>
              </a:solidFill>
              <a:latin typeface="Arial" panose="020B0604020202020204" pitchFamily="34" charset="0"/>
              <a:cs typeface="Arial" panose="020B0604020202020204" pitchFamily="34" charset="0"/>
            </a:rPr>
            <a:t>Devido a transferência do Sistema do PBF na Saúde para a plataforma e-Gestor AB, na segunda vigência de 2018 foi necessário vincular todas as pessoas ao EAS! As vinculações realizadas na vigência anterior estão mantidas e só estarão sem vínculos famílias novas no sistema ou beneficiários não acompanhados na vigência anterior..</a:t>
          </a:r>
          <a:endParaRPr lang="pt-BR" sz="1600" kern="1200" dirty="0">
            <a:latin typeface="Arial" panose="020B0604020202020204" pitchFamily="34" charset="0"/>
            <a:cs typeface="Arial" panose="020B0604020202020204" pitchFamily="34" charset="0"/>
          </a:endParaRPr>
        </a:p>
      </dsp:txBody>
      <dsp:txXfrm>
        <a:off x="1426198" y="3128455"/>
        <a:ext cx="7591428" cy="1179327"/>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AF45DF-C121-4166-A443-1177DAFFDDA8}">
      <dsp:nvSpPr>
        <dsp:cNvPr id="0" name=""/>
        <dsp:cNvSpPr/>
      </dsp:nvSpPr>
      <dsp:spPr>
        <a:xfrm>
          <a:off x="0" y="445512"/>
          <a:ext cx="8244408" cy="1200699"/>
        </a:xfrm>
        <a:prstGeom prst="rightArrow">
          <a:avLst>
            <a:gd name="adj1" fmla="val 50000"/>
            <a:gd name="adj2" fmla="val 50000"/>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254000" bIns="190611" numCol="1" spcCol="1270" anchor="ctr" anchorCtr="0">
          <a:noAutofit/>
        </a:bodyPr>
        <a:lstStyle/>
        <a:p>
          <a:pPr lvl="0" algn="l" defTabSz="1022350">
            <a:lnSpc>
              <a:spcPct val="90000"/>
            </a:lnSpc>
            <a:spcBef>
              <a:spcPct val="0"/>
            </a:spcBef>
            <a:spcAft>
              <a:spcPct val="35000"/>
            </a:spcAft>
          </a:pPr>
          <a:r>
            <a:rPr lang="pt-BR" sz="2300" kern="1200" dirty="0" smtClean="0"/>
            <a:t>	</a:t>
          </a:r>
          <a:endParaRPr lang="pt-BR" sz="2300" kern="1200" dirty="0"/>
        </a:p>
      </dsp:txBody>
      <dsp:txXfrm>
        <a:off x="0" y="745687"/>
        <a:ext cx="7944233" cy="600349"/>
      </dsp:txXfrm>
    </dsp:sp>
    <dsp:sp modelId="{396A65C0-BC65-44A8-AC0F-BDEFCA419ECE}">
      <dsp:nvSpPr>
        <dsp:cNvPr id="0" name=""/>
        <dsp:cNvSpPr/>
      </dsp:nvSpPr>
      <dsp:spPr>
        <a:xfrm>
          <a:off x="0" y="1371425"/>
          <a:ext cx="2539277" cy="2312990"/>
        </a:xfrm>
        <a:prstGeom prst="rect">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pt-BR" sz="1900" kern="1200" dirty="0" smtClean="0">
              <a:latin typeface="Arial" panose="020B0604020202020204" pitchFamily="34" charset="0"/>
              <a:cs typeface="Arial" panose="020B0604020202020204" pitchFamily="34" charset="0"/>
            </a:rPr>
            <a:t>Ministério da Saúde</a:t>
          </a:r>
        </a:p>
        <a:p>
          <a:pPr lvl="0" algn="l" defTabSz="844550">
            <a:lnSpc>
              <a:spcPct val="90000"/>
            </a:lnSpc>
            <a:spcBef>
              <a:spcPct val="0"/>
            </a:spcBef>
            <a:spcAft>
              <a:spcPct val="35000"/>
            </a:spcAft>
          </a:pPr>
          <a:r>
            <a:rPr lang="pt-BR" sz="1900" kern="1200" dirty="0" smtClean="0">
              <a:latin typeface="Arial" panose="020B0604020202020204" pitchFamily="34" charset="0"/>
              <a:cs typeface="Arial" panose="020B0604020202020204" pitchFamily="34" charset="0"/>
            </a:rPr>
            <a:t>(CGAN);</a:t>
          </a:r>
        </a:p>
        <a:p>
          <a:pPr lvl="0" algn="l" defTabSz="844550">
            <a:lnSpc>
              <a:spcPct val="90000"/>
            </a:lnSpc>
            <a:spcBef>
              <a:spcPct val="0"/>
            </a:spcBef>
            <a:spcAft>
              <a:spcPct val="35000"/>
            </a:spcAft>
          </a:pPr>
          <a:r>
            <a:rPr lang="pt-BR" sz="1900" kern="1200" dirty="0" smtClean="0">
              <a:latin typeface="Arial" panose="020B0604020202020204" pitchFamily="34" charset="0"/>
              <a:cs typeface="Arial" panose="020B0604020202020204" pitchFamily="34" charset="0"/>
            </a:rPr>
            <a:t>Secretarias Estaduais de Saúde;</a:t>
          </a:r>
        </a:p>
        <a:p>
          <a:pPr lvl="0" algn="l" defTabSz="844550">
            <a:lnSpc>
              <a:spcPct val="90000"/>
            </a:lnSpc>
            <a:spcBef>
              <a:spcPct val="0"/>
            </a:spcBef>
            <a:spcAft>
              <a:spcPct val="35000"/>
            </a:spcAft>
          </a:pPr>
          <a:r>
            <a:rPr lang="pt-BR" sz="1900" kern="1200" dirty="0" smtClean="0">
              <a:latin typeface="Arial" panose="020B0604020202020204" pitchFamily="34" charset="0"/>
              <a:cs typeface="Arial" panose="020B0604020202020204" pitchFamily="34" charset="0"/>
            </a:rPr>
            <a:t>Secretarias Municipais de Saúde</a:t>
          </a:r>
          <a:endParaRPr lang="pt-BR" sz="1900" kern="1200" dirty="0">
            <a:latin typeface="Arial" panose="020B0604020202020204" pitchFamily="34" charset="0"/>
            <a:cs typeface="Arial" panose="020B0604020202020204" pitchFamily="34" charset="0"/>
          </a:endParaRPr>
        </a:p>
      </dsp:txBody>
      <dsp:txXfrm>
        <a:off x="0" y="1371425"/>
        <a:ext cx="2539277" cy="2312990"/>
      </dsp:txXfrm>
    </dsp:sp>
    <dsp:sp modelId="{EBEB21CF-58AB-4CDD-A2AC-BCE9A7B85E12}">
      <dsp:nvSpPr>
        <dsp:cNvPr id="0" name=""/>
        <dsp:cNvSpPr/>
      </dsp:nvSpPr>
      <dsp:spPr>
        <a:xfrm>
          <a:off x="2539277" y="845745"/>
          <a:ext cx="5705130" cy="1200699"/>
        </a:xfrm>
        <a:prstGeom prst="rightArrow">
          <a:avLst>
            <a:gd name="adj1" fmla="val 50000"/>
            <a:gd name="adj2" fmla="val 50000"/>
          </a:avLst>
        </a:prstGeom>
        <a:gradFill rotWithShape="0">
          <a:gsLst>
            <a:gs pos="0">
              <a:schemeClr val="accent2">
                <a:hueOff val="1620045"/>
                <a:satOff val="225"/>
                <a:lumOff val="196"/>
                <a:alphaOff val="0"/>
                <a:shade val="85000"/>
                <a:satMod val="130000"/>
              </a:schemeClr>
            </a:gs>
            <a:gs pos="34000">
              <a:schemeClr val="accent2">
                <a:hueOff val="1620045"/>
                <a:satOff val="225"/>
                <a:lumOff val="196"/>
                <a:alphaOff val="0"/>
                <a:shade val="87000"/>
                <a:satMod val="125000"/>
              </a:schemeClr>
            </a:gs>
            <a:gs pos="70000">
              <a:schemeClr val="accent2">
                <a:hueOff val="1620045"/>
                <a:satOff val="225"/>
                <a:lumOff val="196"/>
                <a:alphaOff val="0"/>
                <a:tint val="100000"/>
                <a:shade val="90000"/>
                <a:satMod val="130000"/>
              </a:schemeClr>
            </a:gs>
            <a:gs pos="100000">
              <a:schemeClr val="accent2">
                <a:hueOff val="1620045"/>
                <a:satOff val="225"/>
                <a:lumOff val="196"/>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254000" bIns="190611" numCol="1" spcCol="1270" anchor="ctr" anchorCtr="0">
          <a:noAutofit/>
        </a:bodyPr>
        <a:lstStyle/>
        <a:p>
          <a:pPr lvl="0" algn="l" defTabSz="1022350">
            <a:lnSpc>
              <a:spcPct val="90000"/>
            </a:lnSpc>
            <a:spcBef>
              <a:spcPct val="0"/>
            </a:spcBef>
            <a:spcAft>
              <a:spcPct val="35000"/>
            </a:spcAft>
          </a:pPr>
          <a:r>
            <a:rPr lang="pt-BR" sz="2300" kern="1200" dirty="0" smtClean="0"/>
            <a:t>			</a:t>
          </a:r>
          <a:endParaRPr lang="pt-BR" sz="2300" kern="1200" dirty="0"/>
        </a:p>
      </dsp:txBody>
      <dsp:txXfrm>
        <a:off x="2539277" y="1145920"/>
        <a:ext cx="5404955" cy="600349"/>
      </dsp:txXfrm>
    </dsp:sp>
    <dsp:sp modelId="{2B1CDB03-CD56-48B2-82C4-2594C5070DDE}">
      <dsp:nvSpPr>
        <dsp:cNvPr id="0" name=""/>
        <dsp:cNvSpPr/>
      </dsp:nvSpPr>
      <dsp:spPr>
        <a:xfrm>
          <a:off x="2539277" y="1771658"/>
          <a:ext cx="2539277" cy="2312990"/>
        </a:xfrm>
        <a:prstGeom prst="rect">
          <a:avLst/>
        </a:prstGeom>
        <a:solidFill>
          <a:schemeClr val="lt1">
            <a:hueOff val="0"/>
            <a:satOff val="0"/>
            <a:lumOff val="0"/>
            <a:alphaOff val="0"/>
          </a:schemeClr>
        </a:solidFill>
        <a:ln w="12700" cap="flat" cmpd="sng" algn="ctr">
          <a:solidFill>
            <a:schemeClr val="accent2">
              <a:hueOff val="1620045"/>
              <a:satOff val="225"/>
              <a:lumOff val="196"/>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pt-BR" sz="1900" kern="1200" dirty="0" smtClean="0">
              <a:latin typeface="Arial" panose="020B0604020202020204" pitchFamily="34" charset="0"/>
              <a:cs typeface="Arial" panose="020B0604020202020204" pitchFamily="34" charset="0"/>
            </a:rPr>
            <a:t>Responsável pelo acompanhamento e fiscalização do cumprimento das condicionalidades de saúde </a:t>
          </a:r>
          <a:endParaRPr lang="pt-BR" sz="1900" kern="1200" dirty="0">
            <a:latin typeface="Arial" panose="020B0604020202020204" pitchFamily="34" charset="0"/>
            <a:cs typeface="Arial" panose="020B0604020202020204" pitchFamily="34" charset="0"/>
          </a:endParaRPr>
        </a:p>
      </dsp:txBody>
      <dsp:txXfrm>
        <a:off x="2539277" y="1771658"/>
        <a:ext cx="2539277" cy="2312990"/>
      </dsp:txXfrm>
    </dsp:sp>
    <dsp:sp modelId="{8CF480AB-143C-43F0-BBDA-072D693C134A}">
      <dsp:nvSpPr>
        <dsp:cNvPr id="0" name=""/>
        <dsp:cNvSpPr/>
      </dsp:nvSpPr>
      <dsp:spPr>
        <a:xfrm>
          <a:off x="5078555" y="1245979"/>
          <a:ext cx="3165852" cy="1200699"/>
        </a:xfrm>
        <a:prstGeom prst="rightArrow">
          <a:avLst>
            <a:gd name="adj1" fmla="val 50000"/>
            <a:gd name="adj2" fmla="val 50000"/>
          </a:avLst>
        </a:prstGeom>
        <a:gradFill rotWithShape="0">
          <a:gsLst>
            <a:gs pos="0">
              <a:schemeClr val="accent2">
                <a:hueOff val="3240090"/>
                <a:satOff val="451"/>
                <a:lumOff val="392"/>
                <a:alphaOff val="0"/>
                <a:shade val="85000"/>
                <a:satMod val="130000"/>
              </a:schemeClr>
            </a:gs>
            <a:gs pos="34000">
              <a:schemeClr val="accent2">
                <a:hueOff val="3240090"/>
                <a:satOff val="451"/>
                <a:lumOff val="392"/>
                <a:alphaOff val="0"/>
                <a:shade val="87000"/>
                <a:satMod val="125000"/>
              </a:schemeClr>
            </a:gs>
            <a:gs pos="70000">
              <a:schemeClr val="accent2">
                <a:hueOff val="3240090"/>
                <a:satOff val="451"/>
                <a:lumOff val="392"/>
                <a:alphaOff val="0"/>
                <a:tint val="100000"/>
                <a:shade val="90000"/>
                <a:satMod val="130000"/>
              </a:schemeClr>
            </a:gs>
            <a:gs pos="100000">
              <a:schemeClr val="accent2">
                <a:hueOff val="3240090"/>
                <a:satOff val="451"/>
                <a:lumOff val="392"/>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254000" bIns="190611" numCol="1" spcCol="1270" anchor="ctr" anchorCtr="0">
          <a:noAutofit/>
        </a:bodyPr>
        <a:lstStyle/>
        <a:p>
          <a:pPr lvl="0" algn="l" defTabSz="1022350">
            <a:lnSpc>
              <a:spcPct val="90000"/>
            </a:lnSpc>
            <a:spcBef>
              <a:spcPct val="0"/>
            </a:spcBef>
            <a:spcAft>
              <a:spcPct val="35000"/>
            </a:spcAft>
          </a:pPr>
          <a:r>
            <a:rPr lang="pt-BR" sz="2300" kern="1200" dirty="0"/>
            <a:t>	</a:t>
          </a:r>
        </a:p>
      </dsp:txBody>
      <dsp:txXfrm>
        <a:off x="5078555" y="1546154"/>
        <a:ext cx="2865677" cy="600349"/>
      </dsp:txXfrm>
    </dsp:sp>
    <dsp:sp modelId="{93E71E62-6C1B-4617-8D04-E140F51318EA}">
      <dsp:nvSpPr>
        <dsp:cNvPr id="0" name=""/>
        <dsp:cNvSpPr/>
      </dsp:nvSpPr>
      <dsp:spPr>
        <a:xfrm>
          <a:off x="5078555" y="2171891"/>
          <a:ext cx="2539277" cy="2279139"/>
        </a:xfrm>
        <a:prstGeom prst="rect">
          <a:avLst/>
        </a:prstGeom>
        <a:solidFill>
          <a:schemeClr val="lt1">
            <a:hueOff val="0"/>
            <a:satOff val="0"/>
            <a:lumOff val="0"/>
            <a:alphaOff val="0"/>
          </a:schemeClr>
        </a:solidFill>
        <a:ln w="12700" cap="flat" cmpd="sng" algn="ctr">
          <a:solidFill>
            <a:schemeClr val="accent2">
              <a:hueOff val="3240090"/>
              <a:satOff val="451"/>
              <a:lumOff val="392"/>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pt-BR" sz="1900" kern="1200" dirty="0" smtClean="0">
              <a:latin typeface="Arial" panose="020B0604020202020204" pitchFamily="34" charset="0"/>
              <a:cs typeface="Arial" panose="020B0604020202020204" pitchFamily="34" charset="0"/>
            </a:rPr>
            <a:t>- Crescimento e desenvolvimento infantil: vacinação e vigilância nutricional de crianças menores de sete anos.</a:t>
          </a:r>
        </a:p>
        <a:p>
          <a:pPr lvl="0" algn="l" defTabSz="844550">
            <a:lnSpc>
              <a:spcPct val="90000"/>
            </a:lnSpc>
            <a:spcBef>
              <a:spcPct val="0"/>
            </a:spcBef>
            <a:spcAft>
              <a:spcPct val="35000"/>
            </a:spcAft>
          </a:pPr>
          <a:r>
            <a:rPr lang="pt-BR" sz="1900" kern="1200" dirty="0" smtClean="0">
              <a:latin typeface="Arial" panose="020B0604020202020204" pitchFamily="34" charset="0"/>
              <a:cs typeface="Arial" panose="020B0604020202020204" pitchFamily="34" charset="0"/>
            </a:rPr>
            <a:t>- Assistência ao pré-natal  e ao puerpério.</a:t>
          </a:r>
          <a:endParaRPr lang="pt-BR" sz="1900" kern="1200" dirty="0">
            <a:latin typeface="Arial" panose="020B0604020202020204" pitchFamily="34" charset="0"/>
            <a:cs typeface="Arial" panose="020B0604020202020204" pitchFamily="34" charset="0"/>
          </a:endParaRPr>
        </a:p>
      </dsp:txBody>
      <dsp:txXfrm>
        <a:off x="5078555" y="2171891"/>
        <a:ext cx="2539277" cy="2279139"/>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6F2473-30DC-418C-BA66-6C918504559A}">
      <dsp:nvSpPr>
        <dsp:cNvPr id="0" name=""/>
        <dsp:cNvSpPr/>
      </dsp:nvSpPr>
      <dsp:spPr>
        <a:xfrm>
          <a:off x="0" y="0"/>
          <a:ext cx="7411926" cy="1841998"/>
        </a:xfrm>
        <a:prstGeom prst="rect">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pt-BR" sz="2000" kern="1200" smtClean="0">
              <a:solidFill>
                <a:schemeClr val="tx1"/>
              </a:solidFill>
              <a:latin typeface="Arial" panose="020B0604020202020204" pitchFamily="34" charset="0"/>
              <a:cs typeface="Arial" panose="020B0604020202020204" pitchFamily="34" charset="0"/>
            </a:rPr>
            <a:t>Os limites máximos e mínimos de Peso e Altura para cada idade dos beneficiários do Sistema PBF na Saúde (BFA) no e-Gestor AB foram determinados de acordo com as regras do Sistema de Vigilância Alimentar e Nutricional (SISVAN). </a:t>
          </a:r>
          <a:endParaRPr lang="pt-BR" sz="2000" kern="1200" dirty="0">
            <a:solidFill>
              <a:schemeClr val="tx1"/>
            </a:solidFill>
            <a:latin typeface="Arial" panose="020B0604020202020204" pitchFamily="34" charset="0"/>
            <a:cs typeface="Arial" panose="020B0604020202020204" pitchFamily="34" charset="0"/>
          </a:endParaRPr>
        </a:p>
      </dsp:txBody>
      <dsp:txXfrm>
        <a:off x="0" y="0"/>
        <a:ext cx="7411926" cy="1841998"/>
      </dsp:txXfrm>
    </dsp:sp>
    <dsp:sp modelId="{F55CB4F2-A9E3-4AD0-B51A-E3873F876115}">
      <dsp:nvSpPr>
        <dsp:cNvPr id="0" name=""/>
        <dsp:cNvSpPr/>
      </dsp:nvSpPr>
      <dsp:spPr>
        <a:xfrm>
          <a:off x="0" y="2148998"/>
          <a:ext cx="7411926" cy="1841998"/>
        </a:xfrm>
        <a:prstGeom prst="rect">
          <a:avLst/>
        </a:prstGeom>
        <a:solidFill>
          <a:schemeClr val="accent5">
            <a:hueOff val="375767"/>
            <a:satOff val="36001"/>
            <a:lumOff val="8823"/>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pt-BR" sz="2000" kern="1200" dirty="0" smtClean="0">
              <a:solidFill>
                <a:schemeClr val="tx1"/>
              </a:solidFill>
              <a:latin typeface="Arial" panose="020B0604020202020204" pitchFamily="34" charset="0"/>
              <a:cs typeface="Arial" panose="020B0604020202020204" pitchFamily="34" charset="0"/>
            </a:rPr>
            <a:t>O Acompanhamento de beneficiários em outro município pode ser realizado normalmente no Sistema PBF na Saúde (BFA) no e-Gestor AB. </a:t>
          </a:r>
        </a:p>
        <a:p>
          <a:pPr lvl="0" algn="just" defTabSz="889000">
            <a:lnSpc>
              <a:spcPct val="90000"/>
            </a:lnSpc>
            <a:spcBef>
              <a:spcPct val="0"/>
            </a:spcBef>
            <a:spcAft>
              <a:spcPct val="35000"/>
            </a:spcAft>
          </a:pPr>
          <a:r>
            <a:rPr lang="pt-BR" sz="2000" kern="1200" dirty="0" smtClean="0">
              <a:solidFill>
                <a:schemeClr val="tx1"/>
              </a:solidFill>
              <a:latin typeface="Arial" panose="020B0604020202020204" pitchFamily="34" charset="0"/>
              <a:cs typeface="Arial" panose="020B0604020202020204" pitchFamily="34" charset="0"/>
            </a:rPr>
            <a:t>Lembramos que o acompanhamento desse beneficiário conta para o percentual de cobertura do município onde ele está cadastrado no </a:t>
          </a:r>
          <a:r>
            <a:rPr lang="pt-BR" sz="2000" kern="1200" dirty="0" err="1" smtClean="0">
              <a:solidFill>
                <a:schemeClr val="tx1"/>
              </a:solidFill>
              <a:latin typeface="Arial" panose="020B0604020202020204" pitchFamily="34" charset="0"/>
              <a:cs typeface="Arial" panose="020B0604020202020204" pitchFamily="34" charset="0"/>
            </a:rPr>
            <a:t>CadÚnico</a:t>
          </a:r>
          <a:r>
            <a:rPr lang="pt-BR" sz="2000" kern="1200" dirty="0" smtClean="0">
              <a:solidFill>
                <a:schemeClr val="tx1"/>
              </a:solidFill>
              <a:latin typeface="Arial" panose="020B0604020202020204" pitchFamily="34" charset="0"/>
              <a:cs typeface="Arial" panose="020B0604020202020204" pitchFamily="34" charset="0"/>
            </a:rPr>
            <a:t>. </a:t>
          </a:r>
          <a:endParaRPr lang="pt-BR" sz="2000" kern="1200" dirty="0">
            <a:solidFill>
              <a:schemeClr val="tx1"/>
            </a:solidFill>
            <a:latin typeface="Arial" panose="020B0604020202020204" pitchFamily="34" charset="0"/>
            <a:cs typeface="Arial" panose="020B0604020202020204" pitchFamily="34" charset="0"/>
          </a:endParaRPr>
        </a:p>
      </dsp:txBody>
      <dsp:txXfrm>
        <a:off x="0" y="2148998"/>
        <a:ext cx="7411926" cy="1841998"/>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DF9B64-E929-4ABE-8500-4230628B547E}">
      <dsp:nvSpPr>
        <dsp:cNvPr id="0" name=""/>
        <dsp:cNvSpPr/>
      </dsp:nvSpPr>
      <dsp:spPr>
        <a:xfrm>
          <a:off x="7164480" y="2490170"/>
          <a:ext cx="91440" cy="463807"/>
        </a:xfrm>
        <a:custGeom>
          <a:avLst/>
          <a:gdLst/>
          <a:ahLst/>
          <a:cxnLst/>
          <a:rect l="0" t="0" r="0" b="0"/>
          <a:pathLst>
            <a:path>
              <a:moveTo>
                <a:pt x="45720" y="0"/>
              </a:moveTo>
              <a:lnTo>
                <a:pt x="45720" y="463807"/>
              </a:lnTo>
            </a:path>
          </a:pathLst>
        </a:custGeom>
        <a:noFill/>
        <a:ln w="15875"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481FF60-3CDE-4DF4-9EBB-46ED7A430EB8}">
      <dsp:nvSpPr>
        <dsp:cNvPr id="0" name=""/>
        <dsp:cNvSpPr/>
      </dsp:nvSpPr>
      <dsp:spPr>
        <a:xfrm>
          <a:off x="4683164" y="1013694"/>
          <a:ext cx="2527035" cy="463807"/>
        </a:xfrm>
        <a:custGeom>
          <a:avLst/>
          <a:gdLst/>
          <a:ahLst/>
          <a:cxnLst/>
          <a:rect l="0" t="0" r="0" b="0"/>
          <a:pathLst>
            <a:path>
              <a:moveTo>
                <a:pt x="0" y="0"/>
              </a:moveTo>
              <a:lnTo>
                <a:pt x="0" y="316071"/>
              </a:lnTo>
              <a:lnTo>
                <a:pt x="2527035" y="316071"/>
              </a:lnTo>
              <a:lnTo>
                <a:pt x="2527035" y="463807"/>
              </a:lnTo>
            </a:path>
          </a:pathLst>
        </a:custGeom>
        <a:noFill/>
        <a:ln w="15875"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75E2AA32-89C8-428B-B031-B94EA5EABA13}">
      <dsp:nvSpPr>
        <dsp:cNvPr id="0" name=""/>
        <dsp:cNvSpPr/>
      </dsp:nvSpPr>
      <dsp:spPr>
        <a:xfrm>
          <a:off x="5034124" y="2490170"/>
          <a:ext cx="91440" cy="463807"/>
        </a:xfrm>
        <a:custGeom>
          <a:avLst/>
          <a:gdLst/>
          <a:ahLst/>
          <a:cxnLst/>
          <a:rect l="0" t="0" r="0" b="0"/>
          <a:pathLst>
            <a:path>
              <a:moveTo>
                <a:pt x="45720" y="0"/>
              </a:moveTo>
              <a:lnTo>
                <a:pt x="45720" y="463807"/>
              </a:lnTo>
            </a:path>
          </a:pathLst>
        </a:custGeom>
        <a:noFill/>
        <a:ln w="15875"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A1EFC67-6967-4B63-B54A-49A5DD42FB3A}">
      <dsp:nvSpPr>
        <dsp:cNvPr id="0" name=""/>
        <dsp:cNvSpPr/>
      </dsp:nvSpPr>
      <dsp:spPr>
        <a:xfrm>
          <a:off x="4683164" y="1013694"/>
          <a:ext cx="396679" cy="463807"/>
        </a:xfrm>
        <a:custGeom>
          <a:avLst/>
          <a:gdLst/>
          <a:ahLst/>
          <a:cxnLst/>
          <a:rect l="0" t="0" r="0" b="0"/>
          <a:pathLst>
            <a:path>
              <a:moveTo>
                <a:pt x="0" y="0"/>
              </a:moveTo>
              <a:lnTo>
                <a:pt x="0" y="316071"/>
              </a:lnTo>
              <a:lnTo>
                <a:pt x="396679" y="316071"/>
              </a:lnTo>
              <a:lnTo>
                <a:pt x="396679" y="463807"/>
              </a:lnTo>
            </a:path>
          </a:pathLst>
        </a:custGeom>
        <a:noFill/>
        <a:ln w="15875"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BD61E12D-E2CC-4EF0-B707-54141EE213ED}">
      <dsp:nvSpPr>
        <dsp:cNvPr id="0" name=""/>
        <dsp:cNvSpPr/>
      </dsp:nvSpPr>
      <dsp:spPr>
        <a:xfrm>
          <a:off x="2156128" y="2490170"/>
          <a:ext cx="974571" cy="463807"/>
        </a:xfrm>
        <a:custGeom>
          <a:avLst/>
          <a:gdLst/>
          <a:ahLst/>
          <a:cxnLst/>
          <a:rect l="0" t="0" r="0" b="0"/>
          <a:pathLst>
            <a:path>
              <a:moveTo>
                <a:pt x="0" y="0"/>
              </a:moveTo>
              <a:lnTo>
                <a:pt x="0" y="316071"/>
              </a:lnTo>
              <a:lnTo>
                <a:pt x="974571" y="316071"/>
              </a:lnTo>
              <a:lnTo>
                <a:pt x="974571" y="463807"/>
              </a:lnTo>
            </a:path>
          </a:pathLst>
        </a:custGeom>
        <a:noFill/>
        <a:ln w="15875"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B549347E-B138-4A9A-9F15-9D2433CF111A}">
      <dsp:nvSpPr>
        <dsp:cNvPr id="0" name=""/>
        <dsp:cNvSpPr/>
      </dsp:nvSpPr>
      <dsp:spPr>
        <a:xfrm>
          <a:off x="1181557" y="2490170"/>
          <a:ext cx="974571" cy="463807"/>
        </a:xfrm>
        <a:custGeom>
          <a:avLst/>
          <a:gdLst/>
          <a:ahLst/>
          <a:cxnLst/>
          <a:rect l="0" t="0" r="0" b="0"/>
          <a:pathLst>
            <a:path>
              <a:moveTo>
                <a:pt x="974571" y="0"/>
              </a:moveTo>
              <a:lnTo>
                <a:pt x="974571" y="316071"/>
              </a:lnTo>
              <a:lnTo>
                <a:pt x="0" y="316071"/>
              </a:lnTo>
              <a:lnTo>
                <a:pt x="0" y="463807"/>
              </a:lnTo>
            </a:path>
          </a:pathLst>
        </a:custGeom>
        <a:noFill/>
        <a:ln w="15875"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339CF6F-3747-4A37-9041-911BF1396964}">
      <dsp:nvSpPr>
        <dsp:cNvPr id="0" name=""/>
        <dsp:cNvSpPr/>
      </dsp:nvSpPr>
      <dsp:spPr>
        <a:xfrm>
          <a:off x="2156128" y="1013694"/>
          <a:ext cx="2527035" cy="463807"/>
        </a:xfrm>
        <a:custGeom>
          <a:avLst/>
          <a:gdLst/>
          <a:ahLst/>
          <a:cxnLst/>
          <a:rect l="0" t="0" r="0" b="0"/>
          <a:pathLst>
            <a:path>
              <a:moveTo>
                <a:pt x="2527035" y="0"/>
              </a:moveTo>
              <a:lnTo>
                <a:pt x="2527035" y="316071"/>
              </a:lnTo>
              <a:lnTo>
                <a:pt x="0" y="316071"/>
              </a:lnTo>
              <a:lnTo>
                <a:pt x="0" y="463807"/>
              </a:lnTo>
            </a:path>
          </a:pathLst>
        </a:custGeom>
        <a:noFill/>
        <a:ln w="15875"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217759E-7312-4A75-9BD5-C2F95C64778E}">
      <dsp:nvSpPr>
        <dsp:cNvPr id="0" name=""/>
        <dsp:cNvSpPr/>
      </dsp:nvSpPr>
      <dsp:spPr>
        <a:xfrm>
          <a:off x="3777607" y="1025"/>
          <a:ext cx="1811114" cy="1012668"/>
        </a:xfrm>
        <a:prstGeom prst="roundRect">
          <a:avLst>
            <a:gd name="adj" fmla="val 10000"/>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A4293EE8-3796-47A6-85A9-E667A93AEA98}">
      <dsp:nvSpPr>
        <dsp:cNvPr id="0" name=""/>
        <dsp:cNvSpPr/>
      </dsp:nvSpPr>
      <dsp:spPr>
        <a:xfrm>
          <a:off x="3954802" y="169360"/>
          <a:ext cx="1811114" cy="1012668"/>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pt-BR" sz="1400" kern="1200" dirty="0" smtClean="0">
              <a:latin typeface="Arial" panose="020B0604020202020204" pitchFamily="34" charset="0"/>
              <a:cs typeface="Arial" panose="020B0604020202020204" pitchFamily="34" charset="0"/>
            </a:rPr>
            <a:t>Auxilia o trabalho da gestão e o acompanhamento</a:t>
          </a:r>
          <a:endParaRPr lang="pt-BR" sz="1400" kern="1200" dirty="0">
            <a:latin typeface="Arial" panose="020B0604020202020204" pitchFamily="34" charset="0"/>
            <a:cs typeface="Arial" panose="020B0604020202020204" pitchFamily="34" charset="0"/>
          </a:endParaRPr>
        </a:p>
      </dsp:txBody>
      <dsp:txXfrm>
        <a:off x="3984462" y="199020"/>
        <a:ext cx="1751794" cy="953348"/>
      </dsp:txXfrm>
    </dsp:sp>
    <dsp:sp modelId="{F2E02120-284A-42C8-A2A9-AFF499D6A1B0}">
      <dsp:nvSpPr>
        <dsp:cNvPr id="0" name=""/>
        <dsp:cNvSpPr/>
      </dsp:nvSpPr>
      <dsp:spPr>
        <a:xfrm>
          <a:off x="1358751" y="1477502"/>
          <a:ext cx="1594753" cy="1012668"/>
        </a:xfrm>
        <a:prstGeom prst="roundRect">
          <a:avLst>
            <a:gd name="adj" fmla="val 10000"/>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BE7F0E2D-3C27-492D-8F40-294BCF987903}">
      <dsp:nvSpPr>
        <dsp:cNvPr id="0" name=""/>
        <dsp:cNvSpPr/>
      </dsp:nvSpPr>
      <dsp:spPr>
        <a:xfrm>
          <a:off x="1535946" y="1645837"/>
          <a:ext cx="1594753" cy="1012668"/>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pt-BR" sz="1600" b="1" kern="1200" dirty="0" smtClean="0">
              <a:latin typeface="Arial" panose="020B0604020202020204" pitchFamily="34" charset="0"/>
              <a:cs typeface="Arial" panose="020B0604020202020204" pitchFamily="34" charset="0"/>
            </a:rPr>
            <a:t>Relatórios Consolidados</a:t>
          </a:r>
          <a:endParaRPr lang="pt-BR" sz="1600" b="1" kern="1200" dirty="0">
            <a:latin typeface="Arial" panose="020B0604020202020204" pitchFamily="34" charset="0"/>
            <a:cs typeface="Arial" panose="020B0604020202020204" pitchFamily="34" charset="0"/>
          </a:endParaRPr>
        </a:p>
      </dsp:txBody>
      <dsp:txXfrm>
        <a:off x="1565606" y="1675497"/>
        <a:ext cx="1535433" cy="953348"/>
      </dsp:txXfrm>
    </dsp:sp>
    <dsp:sp modelId="{1FC09D27-DBA2-4A86-9C8E-BEF81D8DBD53}">
      <dsp:nvSpPr>
        <dsp:cNvPr id="0" name=""/>
        <dsp:cNvSpPr/>
      </dsp:nvSpPr>
      <dsp:spPr>
        <a:xfrm>
          <a:off x="384180" y="2953978"/>
          <a:ext cx="1594753" cy="1012668"/>
        </a:xfrm>
        <a:prstGeom prst="roundRect">
          <a:avLst>
            <a:gd name="adj" fmla="val 10000"/>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68999C0A-1924-4F0D-9B75-B1277BD9860E}">
      <dsp:nvSpPr>
        <dsp:cNvPr id="0" name=""/>
        <dsp:cNvSpPr/>
      </dsp:nvSpPr>
      <dsp:spPr>
        <a:xfrm>
          <a:off x="561374" y="3122313"/>
          <a:ext cx="1594753" cy="101266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pt-BR" sz="1600" kern="1200" dirty="0" smtClean="0">
              <a:latin typeface="Arial" panose="020B0604020202020204" pitchFamily="34" charset="0"/>
              <a:cs typeface="Arial" panose="020B0604020202020204" pitchFamily="34" charset="0"/>
            </a:rPr>
            <a:t>Acesso Federal, Estadual e Municipal</a:t>
          </a:r>
          <a:endParaRPr lang="pt-BR" sz="1600" kern="1200" dirty="0">
            <a:latin typeface="Arial" panose="020B0604020202020204" pitchFamily="34" charset="0"/>
            <a:cs typeface="Arial" panose="020B0604020202020204" pitchFamily="34" charset="0"/>
          </a:endParaRPr>
        </a:p>
      </dsp:txBody>
      <dsp:txXfrm>
        <a:off x="591034" y="3151973"/>
        <a:ext cx="1535433" cy="953348"/>
      </dsp:txXfrm>
    </dsp:sp>
    <dsp:sp modelId="{3C1F6349-DAE0-48FD-A459-1FB0DD95C45D}">
      <dsp:nvSpPr>
        <dsp:cNvPr id="0" name=""/>
        <dsp:cNvSpPr/>
      </dsp:nvSpPr>
      <dsp:spPr>
        <a:xfrm>
          <a:off x="2333323" y="2953978"/>
          <a:ext cx="1594753" cy="1012668"/>
        </a:xfrm>
        <a:prstGeom prst="roundRect">
          <a:avLst>
            <a:gd name="adj" fmla="val 10000"/>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962BD419-3890-41B5-8F60-45429E572FB5}">
      <dsp:nvSpPr>
        <dsp:cNvPr id="0" name=""/>
        <dsp:cNvSpPr/>
      </dsp:nvSpPr>
      <dsp:spPr>
        <a:xfrm>
          <a:off x="2510518" y="3122313"/>
          <a:ext cx="1594753" cy="101266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pt-BR" sz="1600" kern="1200" dirty="0" smtClean="0">
              <a:latin typeface="Arial" panose="020B0604020202020204" pitchFamily="34" charset="0"/>
              <a:cs typeface="Arial" panose="020B0604020202020204" pitchFamily="34" charset="0"/>
            </a:rPr>
            <a:t>Acesso do público em geral</a:t>
          </a:r>
          <a:endParaRPr lang="pt-BR" sz="1600" kern="1200" dirty="0">
            <a:latin typeface="Arial" panose="020B0604020202020204" pitchFamily="34" charset="0"/>
            <a:cs typeface="Arial" panose="020B0604020202020204" pitchFamily="34" charset="0"/>
          </a:endParaRPr>
        </a:p>
      </dsp:txBody>
      <dsp:txXfrm>
        <a:off x="2540178" y="3151973"/>
        <a:ext cx="1535433" cy="953348"/>
      </dsp:txXfrm>
    </dsp:sp>
    <dsp:sp modelId="{2427CE9C-6E3D-4C97-9589-9E45E135D892}">
      <dsp:nvSpPr>
        <dsp:cNvPr id="0" name=""/>
        <dsp:cNvSpPr/>
      </dsp:nvSpPr>
      <dsp:spPr>
        <a:xfrm>
          <a:off x="4101255" y="1477502"/>
          <a:ext cx="1957177" cy="1012668"/>
        </a:xfrm>
        <a:prstGeom prst="roundRect">
          <a:avLst>
            <a:gd name="adj" fmla="val 10000"/>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BB59A2EF-C3C9-4CEE-B793-CA9BF004F7B6}">
      <dsp:nvSpPr>
        <dsp:cNvPr id="0" name=""/>
        <dsp:cNvSpPr/>
      </dsp:nvSpPr>
      <dsp:spPr>
        <a:xfrm>
          <a:off x="4278450" y="1645837"/>
          <a:ext cx="1957177" cy="1012668"/>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pt-BR" sz="1600" b="1" kern="1200" dirty="0" smtClean="0">
              <a:latin typeface="Arial" panose="020B0604020202020204" pitchFamily="34" charset="0"/>
              <a:cs typeface="Arial" panose="020B0604020202020204" pitchFamily="34" charset="0"/>
            </a:rPr>
            <a:t>Relatórios Individualizados</a:t>
          </a:r>
          <a:endParaRPr lang="pt-BR" sz="1600" b="1" kern="1200" dirty="0">
            <a:latin typeface="Arial" panose="020B0604020202020204" pitchFamily="34" charset="0"/>
            <a:cs typeface="Arial" panose="020B0604020202020204" pitchFamily="34" charset="0"/>
          </a:endParaRPr>
        </a:p>
      </dsp:txBody>
      <dsp:txXfrm>
        <a:off x="4308110" y="1675497"/>
        <a:ext cx="1897857" cy="953348"/>
      </dsp:txXfrm>
    </dsp:sp>
    <dsp:sp modelId="{74DDC8FC-C3A4-4B55-9EB4-1D03D75280AA}">
      <dsp:nvSpPr>
        <dsp:cNvPr id="0" name=""/>
        <dsp:cNvSpPr/>
      </dsp:nvSpPr>
      <dsp:spPr>
        <a:xfrm>
          <a:off x="4282467" y="2953978"/>
          <a:ext cx="1594753" cy="1012668"/>
        </a:xfrm>
        <a:prstGeom prst="roundRect">
          <a:avLst>
            <a:gd name="adj" fmla="val 10000"/>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A6B125AE-5594-40E7-AB0F-DB0F6D3BFAE0}">
      <dsp:nvSpPr>
        <dsp:cNvPr id="0" name=""/>
        <dsp:cNvSpPr/>
      </dsp:nvSpPr>
      <dsp:spPr>
        <a:xfrm>
          <a:off x="4459662" y="3122313"/>
          <a:ext cx="1594753" cy="101266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pt-BR" sz="1600" kern="1200" dirty="0" smtClean="0">
              <a:latin typeface="Arial" panose="020B0604020202020204" pitchFamily="34" charset="0"/>
              <a:cs typeface="Arial" panose="020B0604020202020204" pitchFamily="34" charset="0"/>
            </a:rPr>
            <a:t>Somente de Acesso Municipal</a:t>
          </a:r>
          <a:endParaRPr lang="pt-BR" sz="1600" kern="1200" dirty="0">
            <a:latin typeface="Arial" panose="020B0604020202020204" pitchFamily="34" charset="0"/>
            <a:cs typeface="Arial" panose="020B0604020202020204" pitchFamily="34" charset="0"/>
          </a:endParaRPr>
        </a:p>
      </dsp:txBody>
      <dsp:txXfrm>
        <a:off x="4489322" y="3151973"/>
        <a:ext cx="1535433" cy="953348"/>
      </dsp:txXfrm>
    </dsp:sp>
    <dsp:sp modelId="{84568AFA-75F0-4C18-B597-30FC46664C37}">
      <dsp:nvSpPr>
        <dsp:cNvPr id="0" name=""/>
        <dsp:cNvSpPr/>
      </dsp:nvSpPr>
      <dsp:spPr>
        <a:xfrm>
          <a:off x="6412823" y="1477502"/>
          <a:ext cx="1594753" cy="1012668"/>
        </a:xfrm>
        <a:prstGeom prst="roundRect">
          <a:avLst>
            <a:gd name="adj" fmla="val 10000"/>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FEA0568B-56FD-422A-AB70-28D24F46EE8B}">
      <dsp:nvSpPr>
        <dsp:cNvPr id="0" name=""/>
        <dsp:cNvSpPr/>
      </dsp:nvSpPr>
      <dsp:spPr>
        <a:xfrm>
          <a:off x="6590017" y="1645837"/>
          <a:ext cx="1594753" cy="1012668"/>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pt-BR" sz="1600" b="1" kern="1200" dirty="0" smtClean="0">
              <a:latin typeface="Arial" panose="020B0604020202020204" pitchFamily="34" charset="0"/>
              <a:cs typeface="Arial" panose="020B0604020202020204" pitchFamily="34" charset="0"/>
            </a:rPr>
            <a:t>Resumo do </a:t>
          </a:r>
          <a:r>
            <a:rPr lang="pt-BR" sz="1600" b="1" kern="1200" dirty="0" err="1" smtClean="0">
              <a:latin typeface="Arial" panose="020B0604020202020204" pitchFamily="34" charset="0"/>
              <a:cs typeface="Arial" panose="020B0604020202020204" pitchFamily="34" charset="0"/>
            </a:rPr>
            <a:t>Acompanha-mento</a:t>
          </a:r>
          <a:endParaRPr lang="pt-BR" sz="1600" kern="1200" dirty="0">
            <a:latin typeface="Arial" panose="020B0604020202020204" pitchFamily="34" charset="0"/>
            <a:cs typeface="Arial" panose="020B0604020202020204" pitchFamily="34" charset="0"/>
          </a:endParaRPr>
        </a:p>
      </dsp:txBody>
      <dsp:txXfrm>
        <a:off x="6619677" y="1675497"/>
        <a:ext cx="1535433" cy="953348"/>
      </dsp:txXfrm>
    </dsp:sp>
    <dsp:sp modelId="{88B51574-BB5C-4F9E-A6E2-0717A2625A48}">
      <dsp:nvSpPr>
        <dsp:cNvPr id="0" name=""/>
        <dsp:cNvSpPr/>
      </dsp:nvSpPr>
      <dsp:spPr>
        <a:xfrm>
          <a:off x="6412823" y="2953978"/>
          <a:ext cx="1594753" cy="1012668"/>
        </a:xfrm>
        <a:prstGeom prst="roundRect">
          <a:avLst>
            <a:gd name="adj" fmla="val 10000"/>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A008126D-B7F1-44D8-B819-8301D0E7C541}">
      <dsp:nvSpPr>
        <dsp:cNvPr id="0" name=""/>
        <dsp:cNvSpPr/>
      </dsp:nvSpPr>
      <dsp:spPr>
        <a:xfrm>
          <a:off x="6590017" y="3122313"/>
          <a:ext cx="1594753" cy="101266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pt-BR" sz="1600" kern="1200" dirty="0" smtClean="0">
              <a:latin typeface="Arial" panose="020B0604020202020204" pitchFamily="34" charset="0"/>
              <a:cs typeface="Arial" panose="020B0604020202020204" pitchFamily="34" charset="0"/>
            </a:rPr>
            <a:t>Acesso Estadual e Municipal</a:t>
          </a:r>
          <a:endParaRPr lang="pt-BR" sz="1600" kern="1200" dirty="0">
            <a:latin typeface="Arial" panose="020B0604020202020204" pitchFamily="34" charset="0"/>
            <a:cs typeface="Arial" panose="020B0604020202020204" pitchFamily="34" charset="0"/>
          </a:endParaRPr>
        </a:p>
      </dsp:txBody>
      <dsp:txXfrm>
        <a:off x="6619677" y="3151973"/>
        <a:ext cx="1535433" cy="953348"/>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47C3B7-87D0-4A41-AFF7-EA2BB08E619A}">
      <dsp:nvSpPr>
        <dsp:cNvPr id="0" name=""/>
        <dsp:cNvSpPr/>
      </dsp:nvSpPr>
      <dsp:spPr>
        <a:xfrm>
          <a:off x="629657" y="981376"/>
          <a:ext cx="1980436" cy="3587878"/>
        </a:xfrm>
        <a:prstGeom prst="roundRect">
          <a:avLst>
            <a:gd name="adj" fmla="val 10000"/>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just" defTabSz="666750">
            <a:lnSpc>
              <a:spcPct val="90000"/>
            </a:lnSpc>
            <a:spcBef>
              <a:spcPct val="0"/>
            </a:spcBef>
            <a:spcAft>
              <a:spcPct val="35000"/>
            </a:spcAft>
          </a:pPr>
          <a:r>
            <a:rPr lang="pt-BR" sz="1500" kern="1200" dirty="0" smtClean="0">
              <a:solidFill>
                <a:schemeClr val="tx1"/>
              </a:solidFill>
              <a:latin typeface="Arial" panose="020B0604020202020204" pitchFamily="34" charset="0"/>
              <a:cs typeface="Arial" panose="020B0604020202020204" pitchFamily="34" charset="0"/>
            </a:rPr>
            <a:t>O e-SUS AB é uma estratégia para reestruturação das informações da Atenção Básica em nível nacional.</a:t>
          </a:r>
        </a:p>
        <a:p>
          <a:pPr lvl="0" algn="just" defTabSz="666750">
            <a:lnSpc>
              <a:spcPct val="90000"/>
            </a:lnSpc>
            <a:spcBef>
              <a:spcPct val="0"/>
            </a:spcBef>
            <a:spcAft>
              <a:spcPct val="35000"/>
            </a:spcAft>
          </a:pPr>
          <a:r>
            <a:rPr lang="pt-BR" sz="1500" kern="1200" dirty="0" smtClean="0">
              <a:solidFill>
                <a:schemeClr val="tx1"/>
              </a:solidFill>
              <a:latin typeface="Arial" panose="020B0604020202020204" pitchFamily="34" charset="0"/>
              <a:cs typeface="Arial" panose="020B0604020202020204" pitchFamily="34" charset="0"/>
            </a:rPr>
            <a:t>Importação de registros inseridos no e-SUS AB para dentro do BFA.</a:t>
          </a:r>
          <a:endParaRPr lang="pt-BR" sz="1500" kern="1200" dirty="0">
            <a:solidFill>
              <a:schemeClr val="tx1"/>
            </a:solidFill>
            <a:latin typeface="Arial" panose="020B0604020202020204" pitchFamily="34" charset="0"/>
            <a:cs typeface="Arial" panose="020B0604020202020204" pitchFamily="34" charset="0"/>
          </a:endParaRPr>
        </a:p>
      </dsp:txBody>
      <dsp:txXfrm>
        <a:off x="687662" y="1039381"/>
        <a:ext cx="1864426" cy="3471868"/>
      </dsp:txXfrm>
    </dsp:sp>
    <dsp:sp modelId="{4A333B1D-7CF6-4CCD-9174-77DB221864F3}">
      <dsp:nvSpPr>
        <dsp:cNvPr id="0" name=""/>
        <dsp:cNvSpPr/>
      </dsp:nvSpPr>
      <dsp:spPr>
        <a:xfrm rot="18289469">
          <a:off x="2312587" y="2186447"/>
          <a:ext cx="1387189" cy="38985"/>
        </a:xfrm>
        <a:custGeom>
          <a:avLst/>
          <a:gdLst/>
          <a:ahLst/>
          <a:cxnLst/>
          <a:rect l="0" t="0" r="0" b="0"/>
          <a:pathLst>
            <a:path>
              <a:moveTo>
                <a:pt x="0" y="19492"/>
              </a:moveTo>
              <a:lnTo>
                <a:pt x="1387189" y="19492"/>
              </a:lnTo>
            </a:path>
          </a:pathLst>
        </a:custGeom>
        <a:noFill/>
        <a:ln w="15875"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66750">
            <a:lnSpc>
              <a:spcPct val="90000"/>
            </a:lnSpc>
            <a:spcBef>
              <a:spcPct val="0"/>
            </a:spcBef>
            <a:spcAft>
              <a:spcPct val="35000"/>
            </a:spcAft>
          </a:pPr>
          <a:endParaRPr lang="pt-BR" sz="1500" kern="1200">
            <a:solidFill>
              <a:schemeClr val="tx1"/>
            </a:solidFill>
            <a:latin typeface="Arial" panose="020B0604020202020204" pitchFamily="34" charset="0"/>
            <a:cs typeface="Arial" panose="020B0604020202020204" pitchFamily="34" charset="0"/>
          </a:endParaRPr>
        </a:p>
      </dsp:txBody>
      <dsp:txXfrm>
        <a:off x="2971502" y="2171260"/>
        <a:ext cx="69359" cy="69359"/>
      </dsp:txXfrm>
    </dsp:sp>
    <dsp:sp modelId="{7D8D4B42-7E7D-41A1-A791-091CF9ED3E89}">
      <dsp:nvSpPr>
        <dsp:cNvPr id="0" name=""/>
        <dsp:cNvSpPr/>
      </dsp:nvSpPr>
      <dsp:spPr>
        <a:xfrm>
          <a:off x="3402269" y="1141455"/>
          <a:ext cx="1980436" cy="990218"/>
        </a:xfrm>
        <a:prstGeom prst="roundRect">
          <a:avLst>
            <a:gd name="adj" fmla="val 10000"/>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pt-BR" sz="1500" b="1" kern="1200" dirty="0" smtClean="0">
              <a:solidFill>
                <a:schemeClr val="tx1"/>
              </a:solidFill>
              <a:latin typeface="Arial" panose="020B0604020202020204" pitchFamily="34" charset="0"/>
              <a:cs typeface="Arial" panose="020B0604020202020204" pitchFamily="34" charset="0"/>
            </a:rPr>
            <a:t>Ficha de Atendimento Individual</a:t>
          </a:r>
          <a:endParaRPr lang="pt-BR" sz="1500" b="1" kern="1200" dirty="0">
            <a:solidFill>
              <a:schemeClr val="tx1"/>
            </a:solidFill>
            <a:latin typeface="Arial" panose="020B0604020202020204" pitchFamily="34" charset="0"/>
            <a:cs typeface="Arial" panose="020B0604020202020204" pitchFamily="34" charset="0"/>
          </a:endParaRPr>
        </a:p>
      </dsp:txBody>
      <dsp:txXfrm>
        <a:off x="3431271" y="1170457"/>
        <a:ext cx="1922432" cy="932214"/>
      </dsp:txXfrm>
    </dsp:sp>
    <dsp:sp modelId="{70536C53-C36F-4ADC-97A1-7B9E63BE55F4}">
      <dsp:nvSpPr>
        <dsp:cNvPr id="0" name=""/>
        <dsp:cNvSpPr/>
      </dsp:nvSpPr>
      <dsp:spPr>
        <a:xfrm rot="18289469">
          <a:off x="5085199" y="1047696"/>
          <a:ext cx="1387189" cy="38985"/>
        </a:xfrm>
        <a:custGeom>
          <a:avLst/>
          <a:gdLst/>
          <a:ahLst/>
          <a:cxnLst/>
          <a:rect l="0" t="0" r="0" b="0"/>
          <a:pathLst>
            <a:path>
              <a:moveTo>
                <a:pt x="0" y="19492"/>
              </a:moveTo>
              <a:lnTo>
                <a:pt x="1387189" y="19492"/>
              </a:lnTo>
            </a:path>
          </a:pathLst>
        </a:custGeom>
        <a:noFill/>
        <a:ln w="15875"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66750">
            <a:lnSpc>
              <a:spcPct val="90000"/>
            </a:lnSpc>
            <a:spcBef>
              <a:spcPct val="0"/>
            </a:spcBef>
            <a:spcAft>
              <a:spcPct val="35000"/>
            </a:spcAft>
          </a:pPr>
          <a:endParaRPr lang="pt-BR" sz="1500" kern="1200">
            <a:solidFill>
              <a:schemeClr val="tx1"/>
            </a:solidFill>
            <a:latin typeface="Arial" panose="020B0604020202020204" pitchFamily="34" charset="0"/>
            <a:cs typeface="Arial" panose="020B0604020202020204" pitchFamily="34" charset="0"/>
          </a:endParaRPr>
        </a:p>
      </dsp:txBody>
      <dsp:txXfrm>
        <a:off x="5744114" y="1032509"/>
        <a:ext cx="69359" cy="69359"/>
      </dsp:txXfrm>
    </dsp:sp>
    <dsp:sp modelId="{33AB3E0E-ABC5-47A1-8739-B58E34192210}">
      <dsp:nvSpPr>
        <dsp:cNvPr id="0" name=""/>
        <dsp:cNvSpPr/>
      </dsp:nvSpPr>
      <dsp:spPr>
        <a:xfrm>
          <a:off x="6174881" y="2704"/>
          <a:ext cx="1980436" cy="990218"/>
        </a:xfrm>
        <a:prstGeom prst="roundRect">
          <a:avLst>
            <a:gd name="adj" fmla="val 10000"/>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pt-BR" sz="1500" kern="1200" dirty="0" smtClean="0">
              <a:solidFill>
                <a:schemeClr val="tx1"/>
              </a:solidFill>
              <a:latin typeface="Arial" panose="020B0604020202020204" pitchFamily="34" charset="0"/>
              <a:cs typeface="Arial" panose="020B0604020202020204" pitchFamily="34" charset="0"/>
            </a:rPr>
            <a:t>Crianças com dados nutricionais e com vacinação em dia</a:t>
          </a:r>
          <a:endParaRPr lang="pt-BR" sz="1500" kern="1200" dirty="0">
            <a:solidFill>
              <a:schemeClr val="tx1"/>
            </a:solidFill>
            <a:latin typeface="Arial" panose="020B0604020202020204" pitchFamily="34" charset="0"/>
            <a:cs typeface="Arial" panose="020B0604020202020204" pitchFamily="34" charset="0"/>
          </a:endParaRPr>
        </a:p>
      </dsp:txBody>
      <dsp:txXfrm>
        <a:off x="6203883" y="31706"/>
        <a:ext cx="1922432" cy="932214"/>
      </dsp:txXfrm>
    </dsp:sp>
    <dsp:sp modelId="{3B2075BB-D9B2-449B-856E-19DF9FD6B7D9}">
      <dsp:nvSpPr>
        <dsp:cNvPr id="0" name=""/>
        <dsp:cNvSpPr/>
      </dsp:nvSpPr>
      <dsp:spPr>
        <a:xfrm>
          <a:off x="5382706" y="1617071"/>
          <a:ext cx="792174" cy="38985"/>
        </a:xfrm>
        <a:custGeom>
          <a:avLst/>
          <a:gdLst/>
          <a:ahLst/>
          <a:cxnLst/>
          <a:rect l="0" t="0" r="0" b="0"/>
          <a:pathLst>
            <a:path>
              <a:moveTo>
                <a:pt x="0" y="19492"/>
              </a:moveTo>
              <a:lnTo>
                <a:pt x="792174" y="19492"/>
              </a:lnTo>
            </a:path>
          </a:pathLst>
        </a:custGeom>
        <a:noFill/>
        <a:ln w="15875"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66750">
            <a:lnSpc>
              <a:spcPct val="90000"/>
            </a:lnSpc>
            <a:spcBef>
              <a:spcPct val="0"/>
            </a:spcBef>
            <a:spcAft>
              <a:spcPct val="35000"/>
            </a:spcAft>
          </a:pPr>
          <a:endParaRPr lang="pt-BR" sz="1500" kern="1200">
            <a:solidFill>
              <a:schemeClr val="tx1"/>
            </a:solidFill>
            <a:latin typeface="Arial" panose="020B0604020202020204" pitchFamily="34" charset="0"/>
            <a:cs typeface="Arial" panose="020B0604020202020204" pitchFamily="34" charset="0"/>
          </a:endParaRPr>
        </a:p>
      </dsp:txBody>
      <dsp:txXfrm>
        <a:off x="5758989" y="1616760"/>
        <a:ext cx="39608" cy="39608"/>
      </dsp:txXfrm>
    </dsp:sp>
    <dsp:sp modelId="{8C9F0118-773F-48FD-A504-E0993CB229C2}">
      <dsp:nvSpPr>
        <dsp:cNvPr id="0" name=""/>
        <dsp:cNvSpPr/>
      </dsp:nvSpPr>
      <dsp:spPr>
        <a:xfrm>
          <a:off x="6174881" y="1141455"/>
          <a:ext cx="1980436" cy="990218"/>
        </a:xfrm>
        <a:prstGeom prst="roundRect">
          <a:avLst>
            <a:gd name="adj" fmla="val 10000"/>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pt-BR" sz="1500" kern="1200" dirty="0" smtClean="0">
              <a:solidFill>
                <a:schemeClr val="tx1"/>
              </a:solidFill>
              <a:latin typeface="Arial" panose="020B0604020202020204" pitchFamily="34" charset="0"/>
              <a:cs typeface="Arial" panose="020B0604020202020204" pitchFamily="34" charset="0"/>
            </a:rPr>
            <a:t>Mulheres não gestantes</a:t>
          </a:r>
        </a:p>
      </dsp:txBody>
      <dsp:txXfrm>
        <a:off x="6203883" y="1170457"/>
        <a:ext cx="1922432" cy="932214"/>
      </dsp:txXfrm>
    </dsp:sp>
    <dsp:sp modelId="{05A94A67-50F3-4193-AF7A-03745E0A0AEE}">
      <dsp:nvSpPr>
        <dsp:cNvPr id="0" name=""/>
        <dsp:cNvSpPr/>
      </dsp:nvSpPr>
      <dsp:spPr>
        <a:xfrm rot="3310531">
          <a:off x="5085199" y="2186447"/>
          <a:ext cx="1387189" cy="38985"/>
        </a:xfrm>
        <a:custGeom>
          <a:avLst/>
          <a:gdLst/>
          <a:ahLst/>
          <a:cxnLst/>
          <a:rect l="0" t="0" r="0" b="0"/>
          <a:pathLst>
            <a:path>
              <a:moveTo>
                <a:pt x="0" y="19492"/>
              </a:moveTo>
              <a:lnTo>
                <a:pt x="1387189" y="19492"/>
              </a:lnTo>
            </a:path>
          </a:pathLst>
        </a:custGeom>
        <a:noFill/>
        <a:ln w="15875"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t-BR" sz="500" kern="1200">
            <a:latin typeface="Arial" panose="020B0604020202020204" pitchFamily="34" charset="0"/>
            <a:cs typeface="Arial" panose="020B0604020202020204" pitchFamily="34" charset="0"/>
          </a:endParaRPr>
        </a:p>
      </dsp:txBody>
      <dsp:txXfrm>
        <a:off x="5744114" y="2171260"/>
        <a:ext cx="69359" cy="69359"/>
      </dsp:txXfrm>
    </dsp:sp>
    <dsp:sp modelId="{D499A39E-FC46-47C7-95F4-6956A26D9BB9}">
      <dsp:nvSpPr>
        <dsp:cNvPr id="0" name=""/>
        <dsp:cNvSpPr/>
      </dsp:nvSpPr>
      <dsp:spPr>
        <a:xfrm>
          <a:off x="6174881" y="2280206"/>
          <a:ext cx="1980436" cy="990218"/>
        </a:xfrm>
        <a:prstGeom prst="roundRect">
          <a:avLst>
            <a:gd name="adj" fmla="val 10000"/>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pt-BR" sz="1500" kern="1200" dirty="0" smtClean="0">
              <a:solidFill>
                <a:schemeClr val="tx1"/>
              </a:solidFill>
              <a:latin typeface="Arial" panose="020B0604020202020204" pitchFamily="34" charset="0"/>
              <a:cs typeface="Arial" panose="020B0604020202020204" pitchFamily="34" charset="0"/>
            </a:rPr>
            <a:t>Mulheres gestantes com DUM e pré-natal em dia</a:t>
          </a:r>
          <a:endParaRPr lang="pt-BR" sz="1500" kern="1200" dirty="0">
            <a:solidFill>
              <a:schemeClr val="tx1"/>
            </a:solidFill>
            <a:latin typeface="Arial" panose="020B0604020202020204" pitchFamily="34" charset="0"/>
            <a:cs typeface="Arial" panose="020B0604020202020204" pitchFamily="34" charset="0"/>
          </a:endParaRPr>
        </a:p>
      </dsp:txBody>
      <dsp:txXfrm>
        <a:off x="6203883" y="2309208"/>
        <a:ext cx="1922432" cy="932214"/>
      </dsp:txXfrm>
    </dsp:sp>
    <dsp:sp modelId="{370C9DF2-18E6-4965-8EA6-176E40DE53AD}">
      <dsp:nvSpPr>
        <dsp:cNvPr id="0" name=""/>
        <dsp:cNvSpPr/>
      </dsp:nvSpPr>
      <dsp:spPr>
        <a:xfrm rot="3310531">
          <a:off x="2312587" y="3325198"/>
          <a:ext cx="1387189" cy="38985"/>
        </a:xfrm>
        <a:custGeom>
          <a:avLst/>
          <a:gdLst/>
          <a:ahLst/>
          <a:cxnLst/>
          <a:rect l="0" t="0" r="0" b="0"/>
          <a:pathLst>
            <a:path>
              <a:moveTo>
                <a:pt x="0" y="19492"/>
              </a:moveTo>
              <a:lnTo>
                <a:pt x="1387189" y="19492"/>
              </a:lnTo>
            </a:path>
          </a:pathLst>
        </a:custGeom>
        <a:noFill/>
        <a:ln w="15875"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66750">
            <a:lnSpc>
              <a:spcPct val="90000"/>
            </a:lnSpc>
            <a:spcBef>
              <a:spcPct val="0"/>
            </a:spcBef>
            <a:spcAft>
              <a:spcPct val="35000"/>
            </a:spcAft>
          </a:pPr>
          <a:endParaRPr lang="pt-BR" sz="1500" kern="1200">
            <a:solidFill>
              <a:schemeClr val="tx1"/>
            </a:solidFill>
            <a:latin typeface="Arial" panose="020B0604020202020204" pitchFamily="34" charset="0"/>
            <a:cs typeface="Arial" panose="020B0604020202020204" pitchFamily="34" charset="0"/>
          </a:endParaRPr>
        </a:p>
      </dsp:txBody>
      <dsp:txXfrm>
        <a:off x="2971502" y="3310011"/>
        <a:ext cx="69359" cy="69359"/>
      </dsp:txXfrm>
    </dsp:sp>
    <dsp:sp modelId="{E15264A3-5C7C-4388-B0E6-A88724CDC33C}">
      <dsp:nvSpPr>
        <dsp:cNvPr id="0" name=""/>
        <dsp:cNvSpPr/>
      </dsp:nvSpPr>
      <dsp:spPr>
        <a:xfrm>
          <a:off x="3402269" y="3418957"/>
          <a:ext cx="1980436" cy="990218"/>
        </a:xfrm>
        <a:prstGeom prst="roundRect">
          <a:avLst>
            <a:gd name="adj" fmla="val 10000"/>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pt-BR" sz="1500" b="1" kern="1200" dirty="0" smtClean="0">
              <a:solidFill>
                <a:schemeClr val="tx1"/>
              </a:solidFill>
              <a:latin typeface="Arial" panose="020B0604020202020204" pitchFamily="34" charset="0"/>
              <a:cs typeface="Arial" panose="020B0604020202020204" pitchFamily="34" charset="0"/>
            </a:rPr>
            <a:t>Ficha de Visita Domiciliar e Territorial</a:t>
          </a:r>
          <a:endParaRPr lang="pt-BR" sz="1500" b="1" kern="1200" dirty="0">
            <a:solidFill>
              <a:schemeClr val="tx1"/>
            </a:solidFill>
            <a:latin typeface="Arial" panose="020B0604020202020204" pitchFamily="34" charset="0"/>
            <a:cs typeface="Arial" panose="020B0604020202020204" pitchFamily="34" charset="0"/>
          </a:endParaRPr>
        </a:p>
      </dsp:txBody>
      <dsp:txXfrm>
        <a:off x="3431271" y="3447959"/>
        <a:ext cx="1922432" cy="932214"/>
      </dsp:txXfrm>
    </dsp:sp>
    <dsp:sp modelId="{0BDFB76F-358B-4936-9A15-6FDEFD627281}">
      <dsp:nvSpPr>
        <dsp:cNvPr id="0" name=""/>
        <dsp:cNvSpPr/>
      </dsp:nvSpPr>
      <dsp:spPr>
        <a:xfrm>
          <a:off x="5382706" y="3894574"/>
          <a:ext cx="792174" cy="38985"/>
        </a:xfrm>
        <a:custGeom>
          <a:avLst/>
          <a:gdLst/>
          <a:ahLst/>
          <a:cxnLst/>
          <a:rect l="0" t="0" r="0" b="0"/>
          <a:pathLst>
            <a:path>
              <a:moveTo>
                <a:pt x="0" y="19492"/>
              </a:moveTo>
              <a:lnTo>
                <a:pt x="792174" y="19492"/>
              </a:lnTo>
            </a:path>
          </a:pathLst>
        </a:custGeom>
        <a:noFill/>
        <a:ln w="15875"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66750">
            <a:lnSpc>
              <a:spcPct val="90000"/>
            </a:lnSpc>
            <a:spcBef>
              <a:spcPct val="0"/>
            </a:spcBef>
            <a:spcAft>
              <a:spcPct val="35000"/>
            </a:spcAft>
          </a:pPr>
          <a:endParaRPr lang="pt-BR" sz="1500" kern="1200">
            <a:solidFill>
              <a:schemeClr val="tx1"/>
            </a:solidFill>
            <a:latin typeface="Arial" panose="020B0604020202020204" pitchFamily="34" charset="0"/>
            <a:cs typeface="Arial" panose="020B0604020202020204" pitchFamily="34" charset="0"/>
          </a:endParaRPr>
        </a:p>
      </dsp:txBody>
      <dsp:txXfrm>
        <a:off x="5758989" y="3894262"/>
        <a:ext cx="39608" cy="39608"/>
      </dsp:txXfrm>
    </dsp:sp>
    <dsp:sp modelId="{85911D08-149C-4924-8C54-8BC5117B50D0}">
      <dsp:nvSpPr>
        <dsp:cNvPr id="0" name=""/>
        <dsp:cNvSpPr/>
      </dsp:nvSpPr>
      <dsp:spPr>
        <a:xfrm>
          <a:off x="6174881" y="3418957"/>
          <a:ext cx="1980436" cy="990218"/>
        </a:xfrm>
        <a:prstGeom prst="roundRect">
          <a:avLst>
            <a:gd name="adj" fmla="val 10000"/>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pt-BR" sz="1500" kern="1200" dirty="0" smtClean="0">
              <a:solidFill>
                <a:schemeClr val="tx1"/>
              </a:solidFill>
              <a:latin typeface="Arial" panose="020B0604020202020204" pitchFamily="34" charset="0"/>
              <a:cs typeface="Arial" panose="020B0604020202020204" pitchFamily="34" charset="0"/>
            </a:rPr>
            <a:t>Mulheres não gestantes</a:t>
          </a:r>
          <a:endParaRPr lang="pt-BR" sz="1500" kern="1200" dirty="0">
            <a:solidFill>
              <a:schemeClr val="tx1"/>
            </a:solidFill>
            <a:latin typeface="Arial" panose="020B0604020202020204" pitchFamily="34" charset="0"/>
            <a:cs typeface="Arial" panose="020B0604020202020204" pitchFamily="34" charset="0"/>
          </a:endParaRPr>
        </a:p>
      </dsp:txBody>
      <dsp:txXfrm>
        <a:off x="6203883" y="3447959"/>
        <a:ext cx="1922432" cy="932214"/>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C1B399-A1CE-4987-82BB-EAA756DDC5AD}">
      <dsp:nvSpPr>
        <dsp:cNvPr id="0" name=""/>
        <dsp:cNvSpPr/>
      </dsp:nvSpPr>
      <dsp:spPr>
        <a:xfrm>
          <a:off x="2567917" y="2494753"/>
          <a:ext cx="1795118" cy="160278"/>
        </a:xfrm>
        <a:custGeom>
          <a:avLst/>
          <a:gdLst/>
          <a:ahLst/>
          <a:cxnLst/>
          <a:rect l="0" t="0" r="0" b="0"/>
          <a:pathLst>
            <a:path>
              <a:moveTo>
                <a:pt x="0" y="160278"/>
              </a:moveTo>
              <a:lnTo>
                <a:pt x="1795118" y="160278"/>
              </a:lnTo>
              <a:lnTo>
                <a:pt x="1795118" y="0"/>
              </a:lnTo>
            </a:path>
          </a:pathLst>
        </a:custGeom>
        <a:noFill/>
        <a:ln w="15875"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5A1971A-F27A-4819-8B95-5A6CCD0FEC56}">
      <dsp:nvSpPr>
        <dsp:cNvPr id="0" name=""/>
        <dsp:cNvSpPr/>
      </dsp:nvSpPr>
      <dsp:spPr>
        <a:xfrm>
          <a:off x="2567917" y="2655032"/>
          <a:ext cx="3590237" cy="1102715"/>
        </a:xfrm>
        <a:custGeom>
          <a:avLst/>
          <a:gdLst/>
          <a:ahLst/>
          <a:cxnLst/>
          <a:rect l="0" t="0" r="0" b="0"/>
          <a:pathLst>
            <a:path>
              <a:moveTo>
                <a:pt x="0" y="0"/>
              </a:moveTo>
              <a:lnTo>
                <a:pt x="3333791" y="0"/>
              </a:lnTo>
              <a:lnTo>
                <a:pt x="3333791" y="1102715"/>
              </a:lnTo>
              <a:lnTo>
                <a:pt x="3590237" y="1102715"/>
              </a:lnTo>
            </a:path>
          </a:pathLst>
        </a:custGeom>
        <a:noFill/>
        <a:ln w="15875"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2E21B51-7E72-40D2-82B0-F28073346E09}">
      <dsp:nvSpPr>
        <dsp:cNvPr id="0" name=""/>
        <dsp:cNvSpPr/>
      </dsp:nvSpPr>
      <dsp:spPr>
        <a:xfrm>
          <a:off x="2567917" y="2609312"/>
          <a:ext cx="3590237" cy="91440"/>
        </a:xfrm>
        <a:custGeom>
          <a:avLst/>
          <a:gdLst/>
          <a:ahLst/>
          <a:cxnLst/>
          <a:rect l="0" t="0" r="0" b="0"/>
          <a:pathLst>
            <a:path>
              <a:moveTo>
                <a:pt x="0" y="45720"/>
              </a:moveTo>
              <a:lnTo>
                <a:pt x="3590237" y="45720"/>
              </a:lnTo>
            </a:path>
          </a:pathLst>
        </a:custGeom>
        <a:noFill/>
        <a:ln w="15875"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F9281752-A4F5-4BD9-91F5-839CDBA5934B}">
      <dsp:nvSpPr>
        <dsp:cNvPr id="0" name=""/>
        <dsp:cNvSpPr/>
      </dsp:nvSpPr>
      <dsp:spPr>
        <a:xfrm>
          <a:off x="2567917" y="1552316"/>
          <a:ext cx="3590237" cy="1102715"/>
        </a:xfrm>
        <a:custGeom>
          <a:avLst/>
          <a:gdLst/>
          <a:ahLst/>
          <a:cxnLst/>
          <a:rect l="0" t="0" r="0" b="0"/>
          <a:pathLst>
            <a:path>
              <a:moveTo>
                <a:pt x="0" y="1102715"/>
              </a:moveTo>
              <a:lnTo>
                <a:pt x="3333791" y="1102715"/>
              </a:lnTo>
              <a:lnTo>
                <a:pt x="3333791" y="0"/>
              </a:lnTo>
              <a:lnTo>
                <a:pt x="3590237" y="0"/>
              </a:lnTo>
            </a:path>
          </a:pathLst>
        </a:custGeom>
        <a:noFill/>
        <a:ln w="15875"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B2B776F2-D9BA-4352-A9BE-1E3A8BBCAD3A}">
      <dsp:nvSpPr>
        <dsp:cNvPr id="0" name=""/>
        <dsp:cNvSpPr/>
      </dsp:nvSpPr>
      <dsp:spPr>
        <a:xfrm>
          <a:off x="3461" y="981290"/>
          <a:ext cx="2564455" cy="3347483"/>
        </a:xfrm>
        <a:prstGeom prst="rect">
          <a:avLst/>
        </a:prstGeom>
        <a:gradFill rotWithShape="0">
          <a:gsLst>
            <a:gs pos="0">
              <a:schemeClr val="accent3">
                <a:hueOff val="0"/>
                <a:satOff val="0"/>
                <a:lumOff val="0"/>
                <a:alphaOff val="0"/>
                <a:shade val="85000"/>
                <a:satMod val="130000"/>
              </a:schemeClr>
            </a:gs>
            <a:gs pos="34000">
              <a:schemeClr val="accent3">
                <a:hueOff val="0"/>
                <a:satOff val="0"/>
                <a:lumOff val="0"/>
                <a:alphaOff val="0"/>
                <a:shade val="87000"/>
                <a:satMod val="125000"/>
              </a:schemeClr>
            </a:gs>
            <a:gs pos="70000">
              <a:schemeClr val="accent3">
                <a:hueOff val="0"/>
                <a:satOff val="0"/>
                <a:lumOff val="0"/>
                <a:alphaOff val="0"/>
                <a:tint val="100000"/>
                <a:shade val="90000"/>
                <a:satMod val="130000"/>
              </a:schemeClr>
            </a:gs>
            <a:gs pos="100000">
              <a:schemeClr val="accent3">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just" defTabSz="711200">
            <a:lnSpc>
              <a:spcPct val="90000"/>
            </a:lnSpc>
            <a:spcBef>
              <a:spcPct val="0"/>
            </a:spcBef>
            <a:spcAft>
              <a:spcPct val="35000"/>
            </a:spcAft>
          </a:pPr>
          <a:r>
            <a:rPr lang="pt-BR" sz="1600" kern="1200" dirty="0" smtClean="0">
              <a:solidFill>
                <a:schemeClr val="tx1"/>
              </a:solidFill>
              <a:latin typeface="Arial" panose="020B0604020202020204" pitchFamily="34" charset="0"/>
              <a:cs typeface="Arial" panose="020B0604020202020204" pitchFamily="34" charset="0"/>
            </a:rPr>
            <a:t>O SISPRENATAL Web é um sistema que permite cadastrar a gestante, monitorar e avaliar a atenção ao pré-natal e ao puerpério prestadas pelos serviços de saúde a cada gestante e recém-nascido. </a:t>
          </a:r>
          <a:endParaRPr lang="pt-BR" sz="1600" kern="1200" dirty="0">
            <a:solidFill>
              <a:schemeClr val="tx1"/>
            </a:solidFill>
            <a:latin typeface="Arial" panose="020B0604020202020204" pitchFamily="34" charset="0"/>
            <a:cs typeface="Arial" panose="020B0604020202020204" pitchFamily="34" charset="0"/>
          </a:endParaRPr>
        </a:p>
      </dsp:txBody>
      <dsp:txXfrm>
        <a:off x="3461" y="981290"/>
        <a:ext cx="2564455" cy="3347483"/>
      </dsp:txXfrm>
    </dsp:sp>
    <dsp:sp modelId="{B283D191-63F4-4154-8EF9-991D4A5B9ED1}">
      <dsp:nvSpPr>
        <dsp:cNvPr id="0" name=""/>
        <dsp:cNvSpPr/>
      </dsp:nvSpPr>
      <dsp:spPr>
        <a:xfrm>
          <a:off x="6158154" y="1161237"/>
          <a:ext cx="2564455" cy="782158"/>
        </a:xfrm>
        <a:prstGeom prst="rect">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pt-BR" sz="2000" kern="1200" dirty="0" smtClean="0">
              <a:solidFill>
                <a:schemeClr val="tx1"/>
              </a:solidFill>
              <a:latin typeface="Arial" panose="020B0604020202020204" pitchFamily="34" charset="0"/>
              <a:cs typeface="Arial" panose="020B0604020202020204" pitchFamily="34" charset="0"/>
            </a:rPr>
            <a:t>DUM</a:t>
          </a:r>
          <a:endParaRPr lang="pt-BR" sz="2000" kern="1200" dirty="0">
            <a:solidFill>
              <a:schemeClr val="tx1"/>
            </a:solidFill>
            <a:latin typeface="Arial" panose="020B0604020202020204" pitchFamily="34" charset="0"/>
            <a:cs typeface="Arial" panose="020B0604020202020204" pitchFamily="34" charset="0"/>
          </a:endParaRPr>
        </a:p>
      </dsp:txBody>
      <dsp:txXfrm>
        <a:off x="6158154" y="1161237"/>
        <a:ext cx="2564455" cy="782158"/>
      </dsp:txXfrm>
    </dsp:sp>
    <dsp:sp modelId="{2C6C4B68-918F-464B-9E7E-38545C6C0E49}">
      <dsp:nvSpPr>
        <dsp:cNvPr id="0" name=""/>
        <dsp:cNvSpPr/>
      </dsp:nvSpPr>
      <dsp:spPr>
        <a:xfrm>
          <a:off x="6158154" y="2263952"/>
          <a:ext cx="2564455" cy="782158"/>
        </a:xfrm>
        <a:prstGeom prst="rect">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pt-BR" sz="2000" kern="1200" dirty="0" smtClean="0">
              <a:solidFill>
                <a:schemeClr val="tx1"/>
              </a:solidFill>
              <a:latin typeface="Arial" panose="020B0604020202020204" pitchFamily="34" charset="0"/>
              <a:cs typeface="Arial" panose="020B0604020202020204" pitchFamily="34" charset="0"/>
            </a:rPr>
            <a:t>Pré-natal em dia</a:t>
          </a:r>
          <a:endParaRPr lang="pt-BR" sz="2000" kern="1200" dirty="0">
            <a:solidFill>
              <a:schemeClr val="tx1"/>
            </a:solidFill>
            <a:latin typeface="Arial" panose="020B0604020202020204" pitchFamily="34" charset="0"/>
            <a:cs typeface="Arial" panose="020B0604020202020204" pitchFamily="34" charset="0"/>
          </a:endParaRPr>
        </a:p>
      </dsp:txBody>
      <dsp:txXfrm>
        <a:off x="6158154" y="2263952"/>
        <a:ext cx="2564455" cy="782158"/>
      </dsp:txXfrm>
    </dsp:sp>
    <dsp:sp modelId="{4065DE67-9ADB-4E6E-B316-5CCFBE6AC452}">
      <dsp:nvSpPr>
        <dsp:cNvPr id="0" name=""/>
        <dsp:cNvSpPr/>
      </dsp:nvSpPr>
      <dsp:spPr>
        <a:xfrm>
          <a:off x="6158154" y="3366668"/>
          <a:ext cx="2564455" cy="782158"/>
        </a:xfrm>
        <a:prstGeom prst="rect">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pt-BR" sz="2000" kern="1200" dirty="0" smtClean="0">
              <a:solidFill>
                <a:schemeClr val="tx1"/>
              </a:solidFill>
              <a:latin typeface="Arial" panose="020B0604020202020204" pitchFamily="34" charset="0"/>
              <a:cs typeface="Arial" panose="020B0604020202020204" pitchFamily="34" charset="0"/>
            </a:rPr>
            <a:t>Dados Nutricionais (não obrigatório)</a:t>
          </a:r>
          <a:endParaRPr lang="pt-BR" sz="2000" kern="1200" dirty="0">
            <a:solidFill>
              <a:schemeClr val="tx1"/>
            </a:solidFill>
            <a:latin typeface="Arial" panose="020B0604020202020204" pitchFamily="34" charset="0"/>
            <a:cs typeface="Arial" panose="020B0604020202020204" pitchFamily="34" charset="0"/>
          </a:endParaRPr>
        </a:p>
      </dsp:txBody>
      <dsp:txXfrm>
        <a:off x="6158154" y="3366668"/>
        <a:ext cx="2564455" cy="782158"/>
      </dsp:txXfrm>
    </dsp:sp>
    <dsp:sp modelId="{19B73881-B27F-4977-9537-7B5ED36E47B3}">
      <dsp:nvSpPr>
        <dsp:cNvPr id="0" name=""/>
        <dsp:cNvSpPr/>
      </dsp:nvSpPr>
      <dsp:spPr>
        <a:xfrm>
          <a:off x="3080808" y="439529"/>
          <a:ext cx="2564455" cy="2055224"/>
        </a:xfrm>
        <a:prstGeom prst="rect">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pt-BR" sz="1600" kern="1200" dirty="0" smtClean="0">
              <a:solidFill>
                <a:schemeClr val="tx1"/>
              </a:solidFill>
              <a:latin typeface="Arial" panose="020B0604020202020204" pitchFamily="34" charset="0"/>
              <a:cs typeface="Arial" panose="020B0604020202020204" pitchFamily="34" charset="0"/>
            </a:rPr>
            <a:t>Migração de informações da assistência ao pré-natal de gestantes beneficiárias do Programa Bolsa Família.</a:t>
          </a:r>
          <a:endParaRPr lang="pt-BR" sz="1600" kern="1200" dirty="0">
            <a:solidFill>
              <a:schemeClr val="tx1"/>
            </a:solidFill>
            <a:latin typeface="Arial" panose="020B0604020202020204" pitchFamily="34" charset="0"/>
            <a:cs typeface="Arial" panose="020B0604020202020204" pitchFamily="34" charset="0"/>
          </a:endParaRPr>
        </a:p>
      </dsp:txBody>
      <dsp:txXfrm>
        <a:off x="3080808" y="439529"/>
        <a:ext cx="2564455" cy="205522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1722EF-57D0-434E-9BA4-4D8E35A4C669}">
      <dsp:nvSpPr>
        <dsp:cNvPr id="0" name=""/>
        <dsp:cNvSpPr/>
      </dsp:nvSpPr>
      <dsp:spPr>
        <a:xfrm>
          <a:off x="3928" y="191867"/>
          <a:ext cx="3435231" cy="3435231"/>
        </a:xfrm>
        <a:prstGeom prst="ellipse">
          <a:avLst/>
        </a:prstGeom>
        <a:solidFill>
          <a:schemeClr val="accent3">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89052" tIns="31750" rIns="189052" bIns="31750" numCol="1" spcCol="1270" anchor="ctr" anchorCtr="0">
          <a:noAutofit/>
        </a:bodyPr>
        <a:lstStyle/>
        <a:p>
          <a:pPr lvl="0" algn="ctr" defTabSz="1111250">
            <a:lnSpc>
              <a:spcPct val="90000"/>
            </a:lnSpc>
            <a:spcBef>
              <a:spcPct val="0"/>
            </a:spcBef>
            <a:spcAft>
              <a:spcPct val="35000"/>
            </a:spcAft>
          </a:pPr>
          <a:r>
            <a:rPr lang="pt-BR" sz="2500" b="1" kern="1200" dirty="0" smtClean="0">
              <a:latin typeface="Arial" panose="020B0604020202020204" pitchFamily="34" charset="0"/>
              <a:cs typeface="Arial" panose="020B0604020202020204" pitchFamily="34" charset="0"/>
            </a:rPr>
            <a:t>Cadastro Único</a:t>
          </a:r>
        </a:p>
        <a:p>
          <a:pPr lvl="0" algn="ctr" defTabSz="1111250">
            <a:lnSpc>
              <a:spcPct val="90000"/>
            </a:lnSpc>
            <a:spcBef>
              <a:spcPct val="0"/>
            </a:spcBef>
            <a:spcAft>
              <a:spcPct val="35000"/>
            </a:spcAft>
          </a:pPr>
          <a:r>
            <a:rPr lang="pt-BR" sz="2500" b="1" kern="1200" dirty="0" smtClean="0">
              <a:latin typeface="Arial" panose="020B0604020202020204" pitchFamily="34" charset="0"/>
              <a:cs typeface="Arial" panose="020B0604020202020204" pitchFamily="34" charset="0"/>
            </a:rPr>
            <a:t>27,7</a:t>
          </a:r>
          <a:r>
            <a:rPr lang="pt-BR" sz="2500" kern="1200" dirty="0" smtClean="0">
              <a:latin typeface="Arial" panose="020B0604020202020204" pitchFamily="34" charset="0"/>
              <a:cs typeface="Arial" panose="020B0604020202020204" pitchFamily="34" charset="0"/>
            </a:rPr>
            <a:t> milhões de famílias</a:t>
          </a:r>
        </a:p>
        <a:p>
          <a:pPr lvl="0" algn="ctr" defTabSz="1111250">
            <a:lnSpc>
              <a:spcPct val="90000"/>
            </a:lnSpc>
            <a:spcBef>
              <a:spcPct val="0"/>
            </a:spcBef>
            <a:spcAft>
              <a:spcPct val="35000"/>
            </a:spcAft>
          </a:pPr>
          <a:r>
            <a:rPr lang="pt-BR" sz="2500" b="1" kern="1200" dirty="0" smtClean="0">
              <a:latin typeface="Arial" panose="020B0604020202020204" pitchFamily="34" charset="0"/>
              <a:cs typeface="Arial" panose="020B0604020202020204" pitchFamily="34" charset="0"/>
            </a:rPr>
            <a:t>76,1</a:t>
          </a:r>
          <a:r>
            <a:rPr lang="pt-BR" sz="2500" kern="1200" dirty="0" smtClean="0">
              <a:latin typeface="Arial" panose="020B0604020202020204" pitchFamily="34" charset="0"/>
              <a:cs typeface="Arial" panose="020B0604020202020204" pitchFamily="34" charset="0"/>
            </a:rPr>
            <a:t> milhões de pessoas</a:t>
          </a:r>
        </a:p>
      </dsp:txBody>
      <dsp:txXfrm>
        <a:off x="507006" y="694945"/>
        <a:ext cx="2429075" cy="2429075"/>
      </dsp:txXfrm>
    </dsp:sp>
    <dsp:sp modelId="{C3042E88-B05C-4A91-A977-D7C96A521722}">
      <dsp:nvSpPr>
        <dsp:cNvPr id="0" name=""/>
        <dsp:cNvSpPr/>
      </dsp:nvSpPr>
      <dsp:spPr>
        <a:xfrm>
          <a:off x="2752114" y="191867"/>
          <a:ext cx="3435231" cy="3435231"/>
        </a:xfrm>
        <a:prstGeom prst="ellipse">
          <a:avLst/>
        </a:prstGeom>
        <a:solidFill>
          <a:schemeClr val="accent3">
            <a:alpha val="50000"/>
            <a:hueOff val="467955"/>
            <a:satOff val="-126"/>
            <a:lumOff val="3824"/>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89052" tIns="31750" rIns="189052" bIns="31750" numCol="1" spcCol="1270" anchor="ctr" anchorCtr="0">
          <a:noAutofit/>
        </a:bodyPr>
        <a:lstStyle/>
        <a:p>
          <a:pPr lvl="0" algn="ctr" defTabSz="1111250">
            <a:lnSpc>
              <a:spcPct val="90000"/>
            </a:lnSpc>
            <a:spcBef>
              <a:spcPct val="0"/>
            </a:spcBef>
            <a:spcAft>
              <a:spcPct val="35000"/>
            </a:spcAft>
          </a:pPr>
          <a:r>
            <a:rPr lang="pt-BR" sz="2500" b="1" kern="1200" dirty="0" smtClean="0">
              <a:latin typeface="Arial" panose="020B0604020202020204" pitchFamily="34" charset="0"/>
              <a:cs typeface="Arial" panose="020B0604020202020204" pitchFamily="34" charset="0"/>
            </a:rPr>
            <a:t>Programa Bolsa Família</a:t>
          </a:r>
          <a:r>
            <a:rPr lang="pt-BR" sz="2500" kern="1200" dirty="0" smtClean="0">
              <a:latin typeface="Arial" panose="020B0604020202020204" pitchFamily="34" charset="0"/>
              <a:cs typeface="Arial" panose="020B0604020202020204" pitchFamily="34" charset="0"/>
            </a:rPr>
            <a:t> </a:t>
          </a:r>
        </a:p>
        <a:p>
          <a:pPr lvl="0" algn="ctr" defTabSz="1111250">
            <a:lnSpc>
              <a:spcPct val="90000"/>
            </a:lnSpc>
            <a:spcBef>
              <a:spcPct val="0"/>
            </a:spcBef>
            <a:spcAft>
              <a:spcPct val="35000"/>
            </a:spcAft>
          </a:pPr>
          <a:r>
            <a:rPr lang="pt-BR" sz="2500" b="1" kern="1200" dirty="0" smtClean="0">
              <a:latin typeface="Arial" panose="020B0604020202020204" pitchFamily="34" charset="0"/>
              <a:cs typeface="Arial" panose="020B0604020202020204" pitchFamily="34" charset="0"/>
            </a:rPr>
            <a:t>14,1</a:t>
          </a:r>
          <a:r>
            <a:rPr lang="pt-BR" sz="2500" kern="1200" dirty="0" smtClean="0">
              <a:latin typeface="Arial" panose="020B0604020202020204" pitchFamily="34" charset="0"/>
              <a:cs typeface="Arial" panose="020B0604020202020204" pitchFamily="34" charset="0"/>
            </a:rPr>
            <a:t> milhões de famílias</a:t>
          </a:r>
        </a:p>
        <a:p>
          <a:pPr lvl="0" algn="ctr" defTabSz="1111250">
            <a:lnSpc>
              <a:spcPct val="90000"/>
            </a:lnSpc>
            <a:spcBef>
              <a:spcPct val="0"/>
            </a:spcBef>
            <a:spcAft>
              <a:spcPct val="35000"/>
            </a:spcAft>
          </a:pPr>
          <a:r>
            <a:rPr lang="pt-BR" sz="2500" b="1" kern="1200" dirty="0" smtClean="0">
              <a:latin typeface="Arial" panose="020B0604020202020204" pitchFamily="34" charset="0"/>
              <a:cs typeface="Arial" panose="020B0604020202020204" pitchFamily="34" charset="0"/>
            </a:rPr>
            <a:t>43,6</a:t>
          </a:r>
          <a:r>
            <a:rPr lang="pt-BR" sz="2500" kern="1200" dirty="0" smtClean="0">
              <a:latin typeface="Arial" panose="020B0604020202020204" pitchFamily="34" charset="0"/>
              <a:cs typeface="Arial" panose="020B0604020202020204" pitchFamily="34" charset="0"/>
            </a:rPr>
            <a:t> milhões de indivíduos</a:t>
          </a:r>
          <a:endParaRPr lang="pt-BR" sz="2500" kern="1200" dirty="0">
            <a:latin typeface="Arial" panose="020B0604020202020204" pitchFamily="34" charset="0"/>
            <a:cs typeface="Arial" panose="020B0604020202020204" pitchFamily="34" charset="0"/>
          </a:endParaRPr>
        </a:p>
      </dsp:txBody>
      <dsp:txXfrm>
        <a:off x="3255192" y="694945"/>
        <a:ext cx="2429075" cy="2429075"/>
      </dsp:txXfrm>
    </dsp:sp>
    <dsp:sp modelId="{FFD83729-1BE2-4339-BB03-514A7C340988}">
      <dsp:nvSpPr>
        <dsp:cNvPr id="0" name=""/>
        <dsp:cNvSpPr/>
      </dsp:nvSpPr>
      <dsp:spPr>
        <a:xfrm>
          <a:off x="5500299" y="191867"/>
          <a:ext cx="3435231" cy="3435231"/>
        </a:xfrm>
        <a:prstGeom prst="ellipse">
          <a:avLst/>
        </a:prstGeom>
        <a:solidFill>
          <a:schemeClr val="accent3">
            <a:alpha val="50000"/>
            <a:hueOff val="935911"/>
            <a:satOff val="-252"/>
            <a:lumOff val="7648"/>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89052" tIns="31750" rIns="189052" bIns="31750" numCol="1" spcCol="1270" anchor="ctr" anchorCtr="0">
          <a:noAutofit/>
        </a:bodyPr>
        <a:lstStyle/>
        <a:p>
          <a:pPr lvl="0" algn="ctr" defTabSz="1111250">
            <a:lnSpc>
              <a:spcPct val="90000"/>
            </a:lnSpc>
            <a:spcBef>
              <a:spcPct val="0"/>
            </a:spcBef>
            <a:spcAft>
              <a:spcPct val="35000"/>
            </a:spcAft>
          </a:pPr>
          <a:r>
            <a:rPr lang="pt-BR" sz="2500" b="1" kern="1200" dirty="0" smtClean="0">
              <a:latin typeface="Arial" panose="020B0604020202020204" pitchFamily="34" charset="0"/>
              <a:cs typeface="Arial" panose="020B0604020202020204" pitchFamily="34" charset="0"/>
            </a:rPr>
            <a:t>Programa Bolsa Família na Saúde</a:t>
          </a:r>
        </a:p>
        <a:p>
          <a:pPr lvl="0" algn="ctr" defTabSz="1111250">
            <a:lnSpc>
              <a:spcPct val="90000"/>
            </a:lnSpc>
            <a:spcBef>
              <a:spcPct val="0"/>
            </a:spcBef>
            <a:spcAft>
              <a:spcPct val="35000"/>
            </a:spcAft>
          </a:pPr>
          <a:r>
            <a:rPr lang="pt-BR" sz="2500" b="1" kern="1200" dirty="0" smtClean="0">
              <a:latin typeface="Arial" panose="020B0604020202020204" pitchFamily="34" charset="0"/>
              <a:cs typeface="Arial" panose="020B0604020202020204" pitchFamily="34" charset="0"/>
            </a:rPr>
            <a:t>28,3</a:t>
          </a:r>
          <a:r>
            <a:rPr lang="pt-BR" sz="2500" kern="1200" dirty="0" smtClean="0">
              <a:latin typeface="Arial" panose="020B0604020202020204" pitchFamily="34" charset="0"/>
              <a:cs typeface="Arial" panose="020B0604020202020204" pitchFamily="34" charset="0"/>
            </a:rPr>
            <a:t> milhões de indivíduos</a:t>
          </a:r>
          <a:endParaRPr lang="pt-BR" sz="2500" kern="1200" dirty="0">
            <a:latin typeface="Arial" panose="020B0604020202020204" pitchFamily="34" charset="0"/>
            <a:cs typeface="Arial" panose="020B0604020202020204" pitchFamily="34" charset="0"/>
          </a:endParaRPr>
        </a:p>
      </dsp:txBody>
      <dsp:txXfrm>
        <a:off x="6003377" y="694945"/>
        <a:ext cx="2429075" cy="24290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BEE208-525C-42D2-8C85-2566F6EB5A9A}">
      <dsp:nvSpPr>
        <dsp:cNvPr id="0" name=""/>
        <dsp:cNvSpPr/>
      </dsp:nvSpPr>
      <dsp:spPr>
        <a:xfrm>
          <a:off x="1400236" y="2156022"/>
          <a:ext cx="537453" cy="246820"/>
        </a:xfrm>
        <a:custGeom>
          <a:avLst/>
          <a:gdLst/>
          <a:ahLst/>
          <a:cxnLst/>
          <a:rect l="0" t="0" r="0" b="0"/>
          <a:pathLst>
            <a:path>
              <a:moveTo>
                <a:pt x="0" y="0"/>
              </a:moveTo>
              <a:lnTo>
                <a:pt x="268726" y="0"/>
              </a:lnTo>
              <a:lnTo>
                <a:pt x="268726" y="246820"/>
              </a:lnTo>
              <a:lnTo>
                <a:pt x="537453" y="246820"/>
              </a:lnTo>
            </a:path>
          </a:pathLst>
        </a:custGeom>
        <a:noFill/>
        <a:ln w="15875" cap="flat" cmpd="sng" algn="ctr">
          <a:solidFill>
            <a:schemeClr val="accent5">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t-BR" sz="500" kern="1200">
            <a:solidFill>
              <a:schemeClr val="tx1"/>
            </a:solidFill>
          </a:endParaRPr>
        </a:p>
      </dsp:txBody>
      <dsp:txXfrm>
        <a:off x="1654177" y="2264647"/>
        <a:ext cx="29570" cy="29570"/>
      </dsp:txXfrm>
    </dsp:sp>
    <dsp:sp modelId="{3E1D9103-DFF5-44D6-BD0C-6E1924408CE5}">
      <dsp:nvSpPr>
        <dsp:cNvPr id="0" name=""/>
        <dsp:cNvSpPr/>
      </dsp:nvSpPr>
      <dsp:spPr>
        <a:xfrm>
          <a:off x="1400236" y="556720"/>
          <a:ext cx="537453" cy="1599302"/>
        </a:xfrm>
        <a:custGeom>
          <a:avLst/>
          <a:gdLst/>
          <a:ahLst/>
          <a:cxnLst/>
          <a:rect l="0" t="0" r="0" b="0"/>
          <a:pathLst>
            <a:path>
              <a:moveTo>
                <a:pt x="0" y="1599302"/>
              </a:moveTo>
              <a:lnTo>
                <a:pt x="268726" y="1599302"/>
              </a:lnTo>
              <a:lnTo>
                <a:pt x="268726" y="0"/>
              </a:lnTo>
              <a:lnTo>
                <a:pt x="537453" y="0"/>
              </a:lnTo>
            </a:path>
          </a:pathLst>
        </a:custGeom>
        <a:noFill/>
        <a:ln w="15875" cap="flat" cmpd="sng" algn="ctr">
          <a:solidFill>
            <a:schemeClr val="accent5">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pt-BR" sz="600" kern="1200">
            <a:solidFill>
              <a:schemeClr val="tx1"/>
            </a:solidFill>
          </a:endParaRPr>
        </a:p>
      </dsp:txBody>
      <dsp:txXfrm>
        <a:off x="1626783" y="1314191"/>
        <a:ext cx="84359" cy="84359"/>
      </dsp:txXfrm>
    </dsp:sp>
    <dsp:sp modelId="{165AF27C-E26C-444F-AACB-0C09558B26A6}">
      <dsp:nvSpPr>
        <dsp:cNvPr id="0" name=""/>
        <dsp:cNvSpPr/>
      </dsp:nvSpPr>
      <dsp:spPr>
        <a:xfrm rot="16200000">
          <a:off x="-1165430" y="1746378"/>
          <a:ext cx="4312045" cy="819288"/>
        </a:xfrm>
        <a:prstGeom prst="rect">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pt-BR" sz="2600" b="1" kern="1200" dirty="0" smtClean="0">
              <a:solidFill>
                <a:schemeClr val="tx1"/>
              </a:solidFill>
              <a:latin typeface="Arial" panose="020B0604020202020204" pitchFamily="34" charset="0"/>
              <a:cs typeface="Arial" panose="020B0604020202020204" pitchFamily="34" charset="0"/>
            </a:rPr>
            <a:t>Indicador Universal n°18 </a:t>
          </a:r>
          <a:endParaRPr lang="pt-BR" sz="2600" b="1" kern="1200" dirty="0">
            <a:solidFill>
              <a:schemeClr val="tx1"/>
            </a:solidFill>
            <a:latin typeface="Arial" panose="020B0604020202020204" pitchFamily="34" charset="0"/>
            <a:cs typeface="Arial" panose="020B0604020202020204" pitchFamily="34" charset="0"/>
          </a:endParaRPr>
        </a:p>
      </dsp:txBody>
      <dsp:txXfrm>
        <a:off x="-1165430" y="1746378"/>
        <a:ext cx="4312045" cy="819288"/>
      </dsp:txXfrm>
    </dsp:sp>
    <dsp:sp modelId="{29E46CC9-A91F-4172-8D50-137D22FABBE1}">
      <dsp:nvSpPr>
        <dsp:cNvPr id="0" name=""/>
        <dsp:cNvSpPr/>
      </dsp:nvSpPr>
      <dsp:spPr>
        <a:xfrm>
          <a:off x="1937690" y="1"/>
          <a:ext cx="6852449" cy="1113437"/>
        </a:xfrm>
        <a:prstGeom prst="rect">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pt-BR" sz="1800" kern="1200" dirty="0" smtClean="0">
              <a:solidFill>
                <a:schemeClr val="tx1"/>
              </a:solidFill>
              <a:latin typeface="Arial" panose="020B0604020202020204" pitchFamily="34" charset="0"/>
              <a:cs typeface="Arial" panose="020B0604020202020204" pitchFamily="34" charset="0"/>
            </a:rPr>
            <a:t>Cobertura de acompanhamento das condicionalidades de Saúde do PBF</a:t>
          </a:r>
          <a:endParaRPr lang="pt-BR" sz="1800" kern="1200" dirty="0">
            <a:solidFill>
              <a:schemeClr val="tx1"/>
            </a:solidFill>
            <a:latin typeface="Arial" panose="020B0604020202020204" pitchFamily="34" charset="0"/>
            <a:cs typeface="Arial" panose="020B0604020202020204" pitchFamily="34" charset="0"/>
          </a:endParaRPr>
        </a:p>
      </dsp:txBody>
      <dsp:txXfrm>
        <a:off x="1937690" y="1"/>
        <a:ext cx="6852449" cy="1113437"/>
      </dsp:txXfrm>
    </dsp:sp>
    <dsp:sp modelId="{E8F0AA68-CE9B-4401-B61F-C33040C15FB1}">
      <dsp:nvSpPr>
        <dsp:cNvPr id="0" name=""/>
        <dsp:cNvSpPr/>
      </dsp:nvSpPr>
      <dsp:spPr>
        <a:xfrm>
          <a:off x="1937690" y="1318261"/>
          <a:ext cx="6852449" cy="2169165"/>
        </a:xfrm>
        <a:prstGeom prst="rect">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just" defTabSz="800100">
            <a:lnSpc>
              <a:spcPct val="90000"/>
            </a:lnSpc>
            <a:spcBef>
              <a:spcPct val="0"/>
            </a:spcBef>
            <a:spcAft>
              <a:spcPct val="35000"/>
            </a:spcAft>
          </a:pPr>
          <a:r>
            <a:rPr lang="pt-BR" sz="1800" kern="1200" dirty="0" smtClean="0">
              <a:solidFill>
                <a:schemeClr val="tx1"/>
              </a:solidFill>
              <a:latin typeface="Arial" panose="020B0604020202020204" pitchFamily="34" charset="0"/>
              <a:cs typeface="Arial" panose="020B0604020202020204" pitchFamily="34" charset="0"/>
            </a:rPr>
            <a:t>Objetivo: Monitorar as famílias beneficiárias do PBF no que se refere às condicionalidades de Saúde com objetivo de ofertar ações básicas, potencializando a melhoria da qualidade de vida das famílias e contribuindo para a sua inclusão social.</a:t>
          </a:r>
          <a:endParaRPr lang="pt-BR" sz="1800" kern="1200" dirty="0">
            <a:solidFill>
              <a:schemeClr val="tx1"/>
            </a:solidFill>
            <a:latin typeface="Arial" panose="020B0604020202020204" pitchFamily="34" charset="0"/>
            <a:cs typeface="Arial" panose="020B0604020202020204" pitchFamily="34" charset="0"/>
          </a:endParaRPr>
        </a:p>
      </dsp:txBody>
      <dsp:txXfrm>
        <a:off x="1937690" y="1318261"/>
        <a:ext cx="6852449" cy="216916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B94CD6-362C-41B8-B2CF-49EF40553142}">
      <dsp:nvSpPr>
        <dsp:cNvPr id="0" name=""/>
        <dsp:cNvSpPr/>
      </dsp:nvSpPr>
      <dsp:spPr>
        <a:xfrm>
          <a:off x="0" y="461558"/>
          <a:ext cx="3461643" cy="10773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268662" tIns="395732" rIns="268662" bIns="135128" numCol="1" spcCol="1270" anchor="t" anchorCtr="0">
          <a:noAutofit/>
        </a:bodyPr>
        <a:lstStyle/>
        <a:p>
          <a:pPr marL="171450" lvl="1" indent="-171450" algn="l" defTabSz="844550" rtl="0">
            <a:lnSpc>
              <a:spcPct val="90000"/>
            </a:lnSpc>
            <a:spcBef>
              <a:spcPct val="0"/>
            </a:spcBef>
            <a:spcAft>
              <a:spcPct val="15000"/>
            </a:spcAft>
            <a:buChar char="••"/>
          </a:pPr>
          <a:r>
            <a:rPr lang="pt-BR" sz="1900" b="0" kern="1200" dirty="0" smtClean="0">
              <a:solidFill>
                <a:schemeClr val="tx1"/>
              </a:solidFill>
              <a:latin typeface="Arial" panose="020B0604020202020204" pitchFamily="34" charset="0"/>
              <a:cs typeface="Arial" panose="020B0604020202020204" pitchFamily="34" charset="0"/>
            </a:rPr>
            <a:t>Vigilância Nutricional</a:t>
          </a:r>
          <a:endParaRPr lang="pt-BR" sz="1900" kern="1200" dirty="0">
            <a:solidFill>
              <a:schemeClr val="tx1"/>
            </a:solidFill>
            <a:latin typeface="Arial" panose="020B0604020202020204" pitchFamily="34" charset="0"/>
            <a:cs typeface="Arial" panose="020B0604020202020204" pitchFamily="34" charset="0"/>
          </a:endParaRPr>
        </a:p>
        <a:p>
          <a:pPr marL="171450" lvl="1" indent="-171450" algn="l" defTabSz="844550" rtl="0">
            <a:lnSpc>
              <a:spcPct val="90000"/>
            </a:lnSpc>
            <a:spcBef>
              <a:spcPct val="0"/>
            </a:spcBef>
            <a:spcAft>
              <a:spcPct val="15000"/>
            </a:spcAft>
            <a:buChar char="••"/>
          </a:pPr>
          <a:r>
            <a:rPr lang="pt-BR" sz="1900" b="0" kern="1200" dirty="0" smtClean="0">
              <a:solidFill>
                <a:schemeClr val="tx1"/>
              </a:solidFill>
              <a:latin typeface="Arial" panose="020B0604020202020204" pitchFamily="34" charset="0"/>
              <a:cs typeface="Arial" panose="020B0604020202020204" pitchFamily="34" charset="0"/>
            </a:rPr>
            <a:t>Calendário vacinal</a:t>
          </a:r>
          <a:endParaRPr lang="pt-BR" sz="1900" kern="1200" dirty="0">
            <a:solidFill>
              <a:schemeClr val="tx1"/>
            </a:solidFill>
            <a:latin typeface="Arial" panose="020B0604020202020204" pitchFamily="34" charset="0"/>
            <a:cs typeface="Arial" panose="020B0604020202020204" pitchFamily="34" charset="0"/>
          </a:endParaRPr>
        </a:p>
      </dsp:txBody>
      <dsp:txXfrm>
        <a:off x="0" y="461558"/>
        <a:ext cx="3461643" cy="1077300"/>
      </dsp:txXfrm>
    </dsp:sp>
    <dsp:sp modelId="{ED77A590-2E3D-4FAE-B56E-5B81A8F49DBA}">
      <dsp:nvSpPr>
        <dsp:cNvPr id="0" name=""/>
        <dsp:cNvSpPr/>
      </dsp:nvSpPr>
      <dsp:spPr>
        <a:xfrm>
          <a:off x="173082" y="181118"/>
          <a:ext cx="2423150" cy="560880"/>
        </a:xfrm>
        <a:prstGeom prst="roundRect">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91589" tIns="0" rIns="91589" bIns="0" numCol="1" spcCol="1270" anchor="ctr" anchorCtr="0">
          <a:noAutofit/>
        </a:bodyPr>
        <a:lstStyle/>
        <a:p>
          <a:pPr lvl="0" algn="l" defTabSz="844550" rtl="0">
            <a:lnSpc>
              <a:spcPct val="90000"/>
            </a:lnSpc>
            <a:spcBef>
              <a:spcPct val="0"/>
            </a:spcBef>
            <a:spcAft>
              <a:spcPct val="35000"/>
            </a:spcAft>
          </a:pPr>
          <a:r>
            <a:rPr lang="pt-BR" sz="1900" b="1" kern="1200" dirty="0" smtClean="0">
              <a:solidFill>
                <a:schemeClr val="tx1"/>
              </a:solidFill>
              <a:latin typeface="Arial" panose="020B0604020202020204" pitchFamily="34" charset="0"/>
              <a:cs typeface="Arial" panose="020B0604020202020204" pitchFamily="34" charset="0"/>
            </a:rPr>
            <a:t>Crianças  menores de 7 anos </a:t>
          </a:r>
          <a:endParaRPr lang="pt-BR" sz="1900" kern="1200" dirty="0">
            <a:solidFill>
              <a:schemeClr val="tx1"/>
            </a:solidFill>
            <a:latin typeface="Arial" panose="020B0604020202020204" pitchFamily="34" charset="0"/>
            <a:cs typeface="Arial" panose="020B0604020202020204" pitchFamily="34" charset="0"/>
          </a:endParaRPr>
        </a:p>
      </dsp:txBody>
      <dsp:txXfrm>
        <a:off x="200462" y="208498"/>
        <a:ext cx="2368390" cy="506120"/>
      </dsp:txXfrm>
    </dsp:sp>
    <dsp:sp modelId="{9E1D3BDC-DA2F-4F07-96D4-4F475057F2F9}">
      <dsp:nvSpPr>
        <dsp:cNvPr id="0" name=""/>
        <dsp:cNvSpPr/>
      </dsp:nvSpPr>
      <dsp:spPr>
        <a:xfrm>
          <a:off x="0" y="1921898"/>
          <a:ext cx="3461643" cy="1047375"/>
        </a:xfrm>
        <a:prstGeom prst="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268662" tIns="395732" rIns="268662" bIns="135128" numCol="1" spcCol="1270" anchor="t" anchorCtr="0">
          <a:noAutofit/>
        </a:bodyPr>
        <a:lstStyle/>
        <a:p>
          <a:pPr marL="171450" lvl="1" indent="-171450" algn="l" defTabSz="844550" rtl="0">
            <a:lnSpc>
              <a:spcPct val="90000"/>
            </a:lnSpc>
            <a:spcBef>
              <a:spcPct val="0"/>
            </a:spcBef>
            <a:spcAft>
              <a:spcPct val="15000"/>
            </a:spcAft>
            <a:buChar char="••"/>
          </a:pPr>
          <a:r>
            <a:rPr lang="pt-BR" sz="1900" b="0" kern="1200" smtClean="0">
              <a:solidFill>
                <a:schemeClr val="tx1"/>
              </a:solidFill>
              <a:latin typeface="Arial" panose="020B0604020202020204" pitchFamily="34" charset="0"/>
              <a:cs typeface="Arial" panose="020B0604020202020204" pitchFamily="34" charset="0"/>
            </a:rPr>
            <a:t>Cumprimento do calendário de pré-natal</a:t>
          </a:r>
          <a:endParaRPr lang="pt-BR" sz="1900" kern="1200">
            <a:solidFill>
              <a:schemeClr val="tx1"/>
            </a:solidFill>
            <a:latin typeface="Arial" panose="020B0604020202020204" pitchFamily="34" charset="0"/>
            <a:cs typeface="Arial" panose="020B0604020202020204" pitchFamily="34" charset="0"/>
          </a:endParaRPr>
        </a:p>
      </dsp:txBody>
      <dsp:txXfrm>
        <a:off x="0" y="1921898"/>
        <a:ext cx="3461643" cy="1047375"/>
      </dsp:txXfrm>
    </dsp:sp>
    <dsp:sp modelId="{9414E94B-7112-479A-A776-A65F40C2ABF3}">
      <dsp:nvSpPr>
        <dsp:cNvPr id="0" name=""/>
        <dsp:cNvSpPr/>
      </dsp:nvSpPr>
      <dsp:spPr>
        <a:xfrm>
          <a:off x="173082" y="1641458"/>
          <a:ext cx="2423150" cy="560880"/>
        </a:xfrm>
        <a:prstGeom prst="roundRect">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91589" tIns="0" rIns="91589" bIns="0" numCol="1" spcCol="1270" anchor="ctr" anchorCtr="0">
          <a:noAutofit/>
        </a:bodyPr>
        <a:lstStyle/>
        <a:p>
          <a:pPr lvl="0" algn="l" defTabSz="844550" rtl="0">
            <a:lnSpc>
              <a:spcPct val="90000"/>
            </a:lnSpc>
            <a:spcBef>
              <a:spcPct val="0"/>
            </a:spcBef>
            <a:spcAft>
              <a:spcPct val="35000"/>
            </a:spcAft>
          </a:pPr>
          <a:r>
            <a:rPr lang="pt-BR" sz="1900" b="1" kern="1200" dirty="0" smtClean="0">
              <a:solidFill>
                <a:schemeClr val="tx1"/>
              </a:solidFill>
              <a:latin typeface="Arial" panose="020B0604020202020204" pitchFamily="34" charset="0"/>
              <a:cs typeface="Arial" panose="020B0604020202020204" pitchFamily="34" charset="0"/>
            </a:rPr>
            <a:t>Mulheres entre 14 e 44 anos </a:t>
          </a:r>
          <a:endParaRPr lang="pt-BR" sz="1900" kern="1200" dirty="0">
            <a:solidFill>
              <a:schemeClr val="tx1"/>
            </a:solidFill>
            <a:latin typeface="Arial" panose="020B0604020202020204" pitchFamily="34" charset="0"/>
            <a:cs typeface="Arial" panose="020B0604020202020204" pitchFamily="34" charset="0"/>
          </a:endParaRPr>
        </a:p>
      </dsp:txBody>
      <dsp:txXfrm>
        <a:off x="200462" y="1668838"/>
        <a:ext cx="2368390" cy="50612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47AD70-5F89-41B9-8BD1-588B8881A7DC}">
      <dsp:nvSpPr>
        <dsp:cNvPr id="0" name=""/>
        <dsp:cNvSpPr/>
      </dsp:nvSpPr>
      <dsp:spPr>
        <a:xfrm>
          <a:off x="0" y="26200"/>
          <a:ext cx="3384376" cy="733590"/>
        </a:xfrm>
        <a:prstGeom prst="roundRect">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just" defTabSz="844550" rtl="0">
            <a:lnSpc>
              <a:spcPct val="90000"/>
            </a:lnSpc>
            <a:spcBef>
              <a:spcPct val="0"/>
            </a:spcBef>
            <a:spcAft>
              <a:spcPct val="35000"/>
            </a:spcAft>
          </a:pPr>
          <a:r>
            <a:rPr lang="pt-BR" sz="1900" b="0" kern="1200" dirty="0" smtClean="0">
              <a:solidFill>
                <a:schemeClr val="tx1"/>
              </a:solidFill>
              <a:latin typeface="Arial" panose="020B0604020202020204" pitchFamily="34" charset="0"/>
              <a:cs typeface="Arial" panose="020B0604020202020204" pitchFamily="34" charset="0"/>
            </a:rPr>
            <a:t>Mulheres com idade entre 7 e 14 anos</a:t>
          </a:r>
          <a:endParaRPr lang="pt-BR" sz="1900" kern="1200" dirty="0">
            <a:solidFill>
              <a:schemeClr val="tx1"/>
            </a:solidFill>
            <a:latin typeface="Arial" panose="020B0604020202020204" pitchFamily="34" charset="0"/>
            <a:cs typeface="Arial" panose="020B0604020202020204" pitchFamily="34" charset="0"/>
          </a:endParaRPr>
        </a:p>
      </dsp:txBody>
      <dsp:txXfrm>
        <a:off x="35811" y="62011"/>
        <a:ext cx="3312754" cy="661968"/>
      </dsp:txXfrm>
    </dsp:sp>
    <dsp:sp modelId="{98E315C3-8732-4451-9A30-000B73F6636C}">
      <dsp:nvSpPr>
        <dsp:cNvPr id="0" name=""/>
        <dsp:cNvSpPr/>
      </dsp:nvSpPr>
      <dsp:spPr>
        <a:xfrm>
          <a:off x="0" y="814511"/>
          <a:ext cx="3384376" cy="733590"/>
        </a:xfrm>
        <a:prstGeom prst="roundRect">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just" defTabSz="844550" rtl="0">
            <a:lnSpc>
              <a:spcPct val="90000"/>
            </a:lnSpc>
            <a:spcBef>
              <a:spcPct val="0"/>
            </a:spcBef>
            <a:spcAft>
              <a:spcPct val="35000"/>
            </a:spcAft>
          </a:pPr>
          <a:r>
            <a:rPr lang="pt-BR" sz="1900" b="0" kern="1200" dirty="0" smtClean="0">
              <a:solidFill>
                <a:schemeClr val="tx1"/>
              </a:solidFill>
              <a:latin typeface="Arial" panose="020B0604020202020204" pitchFamily="34" charset="0"/>
              <a:cs typeface="Arial" panose="020B0604020202020204" pitchFamily="34" charset="0"/>
            </a:rPr>
            <a:t>Mulheres com idade acima de 44 anos</a:t>
          </a:r>
          <a:endParaRPr lang="pt-BR" sz="1900" kern="1200" dirty="0">
            <a:solidFill>
              <a:schemeClr val="tx1"/>
            </a:solidFill>
            <a:latin typeface="Arial" panose="020B0604020202020204" pitchFamily="34" charset="0"/>
            <a:cs typeface="Arial" panose="020B0604020202020204" pitchFamily="34" charset="0"/>
          </a:endParaRPr>
        </a:p>
      </dsp:txBody>
      <dsp:txXfrm>
        <a:off x="35811" y="850322"/>
        <a:ext cx="3312754" cy="661968"/>
      </dsp:txXfrm>
    </dsp:sp>
    <dsp:sp modelId="{F626F8EB-6C85-4E43-B323-58F716431821}">
      <dsp:nvSpPr>
        <dsp:cNvPr id="0" name=""/>
        <dsp:cNvSpPr/>
      </dsp:nvSpPr>
      <dsp:spPr>
        <a:xfrm>
          <a:off x="0" y="1602821"/>
          <a:ext cx="3384376" cy="733590"/>
        </a:xfrm>
        <a:prstGeom prst="roundRect">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just" defTabSz="844550" rtl="0">
            <a:lnSpc>
              <a:spcPct val="90000"/>
            </a:lnSpc>
            <a:spcBef>
              <a:spcPct val="0"/>
            </a:spcBef>
            <a:spcAft>
              <a:spcPct val="35000"/>
            </a:spcAft>
          </a:pPr>
          <a:r>
            <a:rPr lang="pt-BR" sz="1900" b="0" kern="1200" dirty="0" smtClean="0">
              <a:solidFill>
                <a:schemeClr val="tx1"/>
              </a:solidFill>
              <a:latin typeface="Arial" panose="020B0604020202020204" pitchFamily="34" charset="0"/>
              <a:cs typeface="Arial" panose="020B0604020202020204" pitchFamily="34" charset="0"/>
            </a:rPr>
            <a:t>Beneficiários com campo bairro em branco</a:t>
          </a:r>
          <a:endParaRPr lang="pt-BR" sz="1900" kern="1200" dirty="0">
            <a:solidFill>
              <a:schemeClr val="tx1"/>
            </a:solidFill>
            <a:latin typeface="Arial" panose="020B0604020202020204" pitchFamily="34" charset="0"/>
            <a:cs typeface="Arial" panose="020B0604020202020204" pitchFamily="34" charset="0"/>
          </a:endParaRPr>
        </a:p>
      </dsp:txBody>
      <dsp:txXfrm>
        <a:off x="35811" y="1638632"/>
        <a:ext cx="3312754" cy="661968"/>
      </dsp:txXfrm>
    </dsp:sp>
    <dsp:sp modelId="{F84C7128-0D53-4FC1-9038-172712314E2E}">
      <dsp:nvSpPr>
        <dsp:cNvPr id="0" name=""/>
        <dsp:cNvSpPr/>
      </dsp:nvSpPr>
      <dsp:spPr>
        <a:xfrm>
          <a:off x="0" y="2391131"/>
          <a:ext cx="3384376" cy="733590"/>
        </a:xfrm>
        <a:prstGeom prst="roundRect">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just" defTabSz="844550" rtl="0">
            <a:lnSpc>
              <a:spcPct val="90000"/>
            </a:lnSpc>
            <a:spcBef>
              <a:spcPct val="0"/>
            </a:spcBef>
            <a:spcAft>
              <a:spcPct val="35000"/>
            </a:spcAft>
          </a:pPr>
          <a:r>
            <a:rPr lang="pt-BR" sz="1900" b="0" kern="1200" dirty="0" smtClean="0">
              <a:solidFill>
                <a:schemeClr val="tx1"/>
              </a:solidFill>
              <a:latin typeface="Arial" panose="020B0604020202020204" pitchFamily="34" charset="0"/>
              <a:cs typeface="Arial" panose="020B0604020202020204" pitchFamily="34" charset="0"/>
            </a:rPr>
            <a:t>Beneficiárias vindos no arquivo complementar</a:t>
          </a:r>
          <a:endParaRPr lang="pt-BR" sz="1900" kern="1200" dirty="0">
            <a:solidFill>
              <a:schemeClr val="tx1"/>
            </a:solidFill>
            <a:latin typeface="Arial" panose="020B0604020202020204" pitchFamily="34" charset="0"/>
            <a:cs typeface="Arial" panose="020B0604020202020204" pitchFamily="34" charset="0"/>
          </a:endParaRPr>
        </a:p>
      </dsp:txBody>
      <dsp:txXfrm>
        <a:off x="35811" y="2426942"/>
        <a:ext cx="3312754" cy="66196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A2D0F5-0EE5-4BD9-8478-4EBBD4DD8AE1}">
      <dsp:nvSpPr>
        <dsp:cNvPr id="0" name=""/>
        <dsp:cNvSpPr/>
      </dsp:nvSpPr>
      <dsp:spPr>
        <a:xfrm>
          <a:off x="6561324" y="0"/>
          <a:ext cx="1562250" cy="4392487"/>
        </a:xfrm>
        <a:prstGeom prst="roundRect">
          <a:avLst>
            <a:gd name="adj" fmla="val 10000"/>
          </a:avLst>
        </a:prstGeom>
        <a:gradFill rotWithShape="0">
          <a:gsLst>
            <a:gs pos="0">
              <a:schemeClr val="accent2">
                <a:tint val="40000"/>
                <a:hueOff val="0"/>
                <a:satOff val="0"/>
                <a:lumOff val="0"/>
                <a:alphaOff val="0"/>
                <a:shade val="85000"/>
                <a:satMod val="130000"/>
              </a:schemeClr>
            </a:gs>
            <a:gs pos="34000">
              <a:schemeClr val="accent2">
                <a:tint val="40000"/>
                <a:hueOff val="0"/>
                <a:satOff val="0"/>
                <a:lumOff val="0"/>
                <a:alphaOff val="0"/>
                <a:shade val="87000"/>
                <a:satMod val="125000"/>
              </a:schemeClr>
            </a:gs>
            <a:gs pos="70000">
              <a:schemeClr val="accent2">
                <a:tint val="40000"/>
                <a:hueOff val="0"/>
                <a:satOff val="0"/>
                <a:lumOff val="0"/>
                <a:alphaOff val="0"/>
                <a:tint val="100000"/>
                <a:shade val="90000"/>
                <a:satMod val="130000"/>
              </a:schemeClr>
            </a:gs>
            <a:gs pos="100000">
              <a:schemeClr val="accent2">
                <a:tint val="40000"/>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pt-BR" sz="1000" b="1" kern="1200" dirty="0" smtClean="0">
              <a:latin typeface="Arial" panose="020B0604020202020204" pitchFamily="34" charset="0"/>
              <a:cs typeface="Arial" panose="020B0604020202020204" pitchFamily="34" charset="0"/>
            </a:rPr>
            <a:t>PERÍODO DE REGISTRO DO ACOMPANHAMENTO</a:t>
          </a:r>
          <a:endParaRPr lang="pt-BR" sz="1000" b="1" kern="1200" dirty="0">
            <a:latin typeface="Arial" panose="020B0604020202020204" pitchFamily="34" charset="0"/>
            <a:cs typeface="Arial" panose="020B0604020202020204" pitchFamily="34" charset="0"/>
          </a:endParaRPr>
        </a:p>
        <a:p>
          <a:pPr lvl="0" algn="ctr" defTabSz="444500">
            <a:lnSpc>
              <a:spcPct val="90000"/>
            </a:lnSpc>
            <a:spcBef>
              <a:spcPct val="0"/>
            </a:spcBef>
            <a:spcAft>
              <a:spcPct val="35000"/>
            </a:spcAft>
          </a:pPr>
          <a:r>
            <a:rPr lang="pt-BR" sz="1000" b="1" kern="1200" dirty="0">
              <a:latin typeface="Arial" panose="020B0604020202020204" pitchFamily="34" charset="0"/>
              <a:cs typeface="Arial" panose="020B0604020202020204" pitchFamily="34" charset="0"/>
            </a:rPr>
            <a:t>(e-Gestor </a:t>
          </a:r>
          <a:r>
            <a:rPr lang="pt-BR" sz="1000" b="1" kern="1200" dirty="0" smtClean="0">
              <a:latin typeface="Arial" panose="020B0604020202020204" pitchFamily="34" charset="0"/>
              <a:cs typeface="Arial" panose="020B0604020202020204" pitchFamily="34" charset="0"/>
            </a:rPr>
            <a:t>AB)</a:t>
          </a:r>
          <a:endParaRPr lang="pt-BR" sz="1000" b="1" kern="1200" dirty="0">
            <a:latin typeface="Arial" panose="020B0604020202020204" pitchFamily="34" charset="0"/>
            <a:cs typeface="Arial" panose="020B0604020202020204" pitchFamily="34" charset="0"/>
          </a:endParaRPr>
        </a:p>
      </dsp:txBody>
      <dsp:txXfrm>
        <a:off x="6561324" y="0"/>
        <a:ext cx="1562250" cy="1317746"/>
      </dsp:txXfrm>
    </dsp:sp>
    <dsp:sp modelId="{DA31BCDA-0B96-4D3C-B9F7-A02CE8C592BC}">
      <dsp:nvSpPr>
        <dsp:cNvPr id="0" name=""/>
        <dsp:cNvSpPr/>
      </dsp:nvSpPr>
      <dsp:spPr>
        <a:xfrm>
          <a:off x="4738699" y="0"/>
          <a:ext cx="1562250" cy="4392487"/>
        </a:xfrm>
        <a:prstGeom prst="roundRect">
          <a:avLst>
            <a:gd name="adj" fmla="val 10000"/>
          </a:avLst>
        </a:prstGeom>
        <a:gradFill rotWithShape="0">
          <a:gsLst>
            <a:gs pos="0">
              <a:schemeClr val="accent2">
                <a:tint val="40000"/>
                <a:hueOff val="0"/>
                <a:satOff val="0"/>
                <a:lumOff val="0"/>
                <a:alphaOff val="0"/>
                <a:shade val="85000"/>
                <a:satMod val="130000"/>
              </a:schemeClr>
            </a:gs>
            <a:gs pos="34000">
              <a:schemeClr val="accent2">
                <a:tint val="40000"/>
                <a:hueOff val="0"/>
                <a:satOff val="0"/>
                <a:lumOff val="0"/>
                <a:alphaOff val="0"/>
                <a:shade val="87000"/>
                <a:satMod val="125000"/>
              </a:schemeClr>
            </a:gs>
            <a:gs pos="70000">
              <a:schemeClr val="accent2">
                <a:tint val="40000"/>
                <a:hueOff val="0"/>
                <a:satOff val="0"/>
                <a:lumOff val="0"/>
                <a:alphaOff val="0"/>
                <a:tint val="100000"/>
                <a:shade val="90000"/>
                <a:satMod val="130000"/>
              </a:schemeClr>
            </a:gs>
            <a:gs pos="100000">
              <a:schemeClr val="accent2">
                <a:tint val="40000"/>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pt-BR" sz="1000" b="1" kern="1200" dirty="0" smtClean="0">
              <a:solidFill>
                <a:srgbClr val="FF0000"/>
              </a:solidFill>
              <a:latin typeface="Arial" panose="020B0604020202020204" pitchFamily="34" charset="0"/>
              <a:cs typeface="Arial" panose="020B0604020202020204" pitchFamily="34" charset="0"/>
            </a:rPr>
            <a:t>PERÍODO DE </a:t>
          </a:r>
          <a:r>
            <a:rPr lang="pt-BR" sz="1000" b="1" u="sng" kern="1200" dirty="0" smtClean="0">
              <a:solidFill>
                <a:srgbClr val="FF0000"/>
              </a:solidFill>
              <a:latin typeface="Arial" panose="020B0604020202020204" pitchFamily="34" charset="0"/>
              <a:cs typeface="Arial" panose="020B0604020202020204" pitchFamily="34" charset="0"/>
            </a:rPr>
            <a:t>ACOMPANHAMENTO</a:t>
          </a:r>
          <a:r>
            <a:rPr lang="pt-BR" sz="1000" b="1" kern="1200" dirty="0" smtClean="0">
              <a:solidFill>
                <a:srgbClr val="FF0000"/>
              </a:solidFill>
              <a:latin typeface="Arial" panose="020B0604020202020204" pitchFamily="34" charset="0"/>
              <a:cs typeface="Arial" panose="020B0604020202020204" pitchFamily="34" charset="0"/>
            </a:rPr>
            <a:t> DAS CONDICIONIDADES DE SAÚDE</a:t>
          </a:r>
          <a:endParaRPr lang="pt-BR" sz="1000" b="1" kern="1200" dirty="0">
            <a:solidFill>
              <a:srgbClr val="FF0000"/>
            </a:solidFill>
            <a:latin typeface="Arial" panose="020B0604020202020204" pitchFamily="34" charset="0"/>
            <a:cs typeface="Arial" panose="020B0604020202020204" pitchFamily="34" charset="0"/>
          </a:endParaRPr>
        </a:p>
      </dsp:txBody>
      <dsp:txXfrm>
        <a:off x="4738699" y="0"/>
        <a:ext cx="1562250" cy="1317746"/>
      </dsp:txXfrm>
    </dsp:sp>
    <dsp:sp modelId="{FA218283-EBFB-4ACF-B007-28949787F519}">
      <dsp:nvSpPr>
        <dsp:cNvPr id="0" name=""/>
        <dsp:cNvSpPr/>
      </dsp:nvSpPr>
      <dsp:spPr>
        <a:xfrm>
          <a:off x="2916074" y="0"/>
          <a:ext cx="1562250" cy="4392487"/>
        </a:xfrm>
        <a:prstGeom prst="roundRect">
          <a:avLst>
            <a:gd name="adj" fmla="val 10000"/>
          </a:avLst>
        </a:prstGeom>
        <a:gradFill rotWithShape="0">
          <a:gsLst>
            <a:gs pos="0">
              <a:schemeClr val="accent2">
                <a:tint val="40000"/>
                <a:hueOff val="0"/>
                <a:satOff val="0"/>
                <a:lumOff val="0"/>
                <a:alphaOff val="0"/>
                <a:shade val="85000"/>
                <a:satMod val="130000"/>
              </a:schemeClr>
            </a:gs>
            <a:gs pos="34000">
              <a:schemeClr val="accent2">
                <a:tint val="40000"/>
                <a:hueOff val="0"/>
                <a:satOff val="0"/>
                <a:lumOff val="0"/>
                <a:alphaOff val="0"/>
                <a:shade val="87000"/>
                <a:satMod val="125000"/>
              </a:schemeClr>
            </a:gs>
            <a:gs pos="70000">
              <a:schemeClr val="accent2">
                <a:tint val="40000"/>
                <a:hueOff val="0"/>
                <a:satOff val="0"/>
                <a:lumOff val="0"/>
                <a:alphaOff val="0"/>
                <a:tint val="100000"/>
                <a:shade val="90000"/>
                <a:satMod val="130000"/>
              </a:schemeClr>
            </a:gs>
            <a:gs pos="100000">
              <a:schemeClr val="accent2">
                <a:tint val="40000"/>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49784" tIns="49784" rIns="49784" bIns="49784" numCol="1" spcCol="1270" anchor="ctr" anchorCtr="0">
          <a:noAutofit/>
        </a:bodyPr>
        <a:lstStyle/>
        <a:p>
          <a:pPr lvl="0" algn="ctr" defTabSz="311150">
            <a:lnSpc>
              <a:spcPct val="90000"/>
            </a:lnSpc>
            <a:spcBef>
              <a:spcPct val="0"/>
            </a:spcBef>
            <a:spcAft>
              <a:spcPct val="35000"/>
            </a:spcAft>
          </a:pPr>
          <a:endParaRPr lang="pt-BR" sz="700" kern="1200" dirty="0">
            <a:latin typeface="Arial" panose="020B0604020202020204" pitchFamily="34" charset="0"/>
            <a:cs typeface="Arial" panose="020B0604020202020204" pitchFamily="34" charset="0"/>
          </a:endParaRPr>
        </a:p>
        <a:p>
          <a:pPr lvl="0" algn="ctr" defTabSz="311150">
            <a:lnSpc>
              <a:spcPct val="90000"/>
            </a:lnSpc>
            <a:spcBef>
              <a:spcPct val="0"/>
            </a:spcBef>
            <a:spcAft>
              <a:spcPct val="35000"/>
            </a:spcAft>
          </a:pPr>
          <a:r>
            <a:rPr lang="pt-BR" sz="1000" b="1" kern="1200" dirty="0">
              <a:latin typeface="Arial" panose="020B0604020202020204" pitchFamily="34" charset="0"/>
              <a:cs typeface="Arial" panose="020B0604020202020204" pitchFamily="34" charset="0"/>
            </a:rPr>
            <a:t>VIGÊNCIAS</a:t>
          </a:r>
        </a:p>
        <a:p>
          <a:pPr lvl="0" algn="ctr" defTabSz="311150">
            <a:lnSpc>
              <a:spcPct val="90000"/>
            </a:lnSpc>
            <a:spcBef>
              <a:spcPct val="0"/>
            </a:spcBef>
            <a:spcAft>
              <a:spcPct val="35000"/>
            </a:spcAft>
          </a:pPr>
          <a:endParaRPr lang="pt-BR" sz="700" kern="1200" dirty="0">
            <a:latin typeface="Arial" panose="020B0604020202020204" pitchFamily="34" charset="0"/>
            <a:cs typeface="Arial" panose="020B0604020202020204" pitchFamily="34" charset="0"/>
          </a:endParaRPr>
        </a:p>
      </dsp:txBody>
      <dsp:txXfrm>
        <a:off x="2916074" y="0"/>
        <a:ext cx="1562250" cy="1317746"/>
      </dsp:txXfrm>
    </dsp:sp>
    <dsp:sp modelId="{B4F25CD5-0C2D-418F-9EDB-027868A43053}">
      <dsp:nvSpPr>
        <dsp:cNvPr id="0" name=""/>
        <dsp:cNvSpPr/>
      </dsp:nvSpPr>
      <dsp:spPr>
        <a:xfrm>
          <a:off x="1093449" y="0"/>
          <a:ext cx="1562250" cy="4392487"/>
        </a:xfrm>
        <a:prstGeom prst="roundRect">
          <a:avLst>
            <a:gd name="adj" fmla="val 10000"/>
          </a:avLst>
        </a:prstGeom>
        <a:gradFill rotWithShape="0">
          <a:gsLst>
            <a:gs pos="0">
              <a:schemeClr val="accent2">
                <a:tint val="40000"/>
                <a:hueOff val="0"/>
                <a:satOff val="0"/>
                <a:lumOff val="0"/>
                <a:alphaOff val="0"/>
                <a:shade val="85000"/>
                <a:satMod val="130000"/>
              </a:schemeClr>
            </a:gs>
            <a:gs pos="34000">
              <a:schemeClr val="accent2">
                <a:tint val="40000"/>
                <a:hueOff val="0"/>
                <a:satOff val="0"/>
                <a:lumOff val="0"/>
                <a:alphaOff val="0"/>
                <a:shade val="87000"/>
                <a:satMod val="125000"/>
              </a:schemeClr>
            </a:gs>
            <a:gs pos="70000">
              <a:schemeClr val="accent2">
                <a:tint val="40000"/>
                <a:hueOff val="0"/>
                <a:satOff val="0"/>
                <a:lumOff val="0"/>
                <a:alphaOff val="0"/>
                <a:tint val="100000"/>
                <a:shade val="90000"/>
                <a:satMod val="130000"/>
              </a:schemeClr>
            </a:gs>
            <a:gs pos="100000">
              <a:schemeClr val="accent2">
                <a:tint val="40000"/>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pt-BR" sz="1000" b="1" kern="1200" dirty="0">
              <a:latin typeface="Arial" panose="020B0604020202020204" pitchFamily="34" charset="0"/>
              <a:cs typeface="Arial" panose="020B0604020202020204" pitchFamily="34" charset="0"/>
            </a:rPr>
            <a:t>VIGÊNCIAS</a:t>
          </a:r>
        </a:p>
        <a:p>
          <a:pPr lvl="0" algn="ctr" defTabSz="444500">
            <a:lnSpc>
              <a:spcPct val="90000"/>
            </a:lnSpc>
            <a:spcBef>
              <a:spcPct val="0"/>
            </a:spcBef>
            <a:spcAft>
              <a:spcPct val="35000"/>
            </a:spcAft>
          </a:pPr>
          <a:r>
            <a:rPr lang="pt-BR" sz="1000" b="1" kern="1200" dirty="0">
              <a:latin typeface="Arial" panose="020B0604020202020204" pitchFamily="34" charset="0"/>
              <a:cs typeface="Arial" panose="020B0604020202020204" pitchFamily="34" charset="0"/>
            </a:rPr>
            <a:t>(SEMESTRAL)</a:t>
          </a:r>
        </a:p>
      </dsp:txBody>
      <dsp:txXfrm>
        <a:off x="1093449" y="0"/>
        <a:ext cx="1562250" cy="1317746"/>
      </dsp:txXfrm>
    </dsp:sp>
    <dsp:sp modelId="{F663CB7E-4810-4173-9C1D-ED3DAD9801A9}">
      <dsp:nvSpPr>
        <dsp:cNvPr id="0" name=""/>
        <dsp:cNvSpPr/>
      </dsp:nvSpPr>
      <dsp:spPr>
        <a:xfrm>
          <a:off x="1223636" y="2441798"/>
          <a:ext cx="1301875" cy="650937"/>
        </a:xfrm>
        <a:prstGeom prst="roundRect">
          <a:avLst>
            <a:gd name="adj" fmla="val 100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pt-BR" sz="1600" kern="1200">
              <a:latin typeface="Arial" panose="020B0604020202020204" pitchFamily="34" charset="0"/>
              <a:cs typeface="Arial" panose="020B0604020202020204" pitchFamily="34" charset="0"/>
            </a:rPr>
            <a:t>Vigências</a:t>
          </a:r>
        </a:p>
      </dsp:txBody>
      <dsp:txXfrm>
        <a:off x="1242701" y="2460863"/>
        <a:ext cx="1263745" cy="612807"/>
      </dsp:txXfrm>
    </dsp:sp>
    <dsp:sp modelId="{BD0CC76F-89BC-45CC-9DEF-3DD2722156A0}">
      <dsp:nvSpPr>
        <dsp:cNvPr id="0" name=""/>
        <dsp:cNvSpPr/>
      </dsp:nvSpPr>
      <dsp:spPr>
        <a:xfrm rot="18289469">
          <a:off x="2329940" y="2379640"/>
          <a:ext cx="911893" cy="26674"/>
        </a:xfrm>
        <a:custGeom>
          <a:avLst/>
          <a:gdLst/>
          <a:ahLst/>
          <a:cxnLst/>
          <a:rect l="0" t="0" r="0" b="0"/>
          <a:pathLst>
            <a:path>
              <a:moveTo>
                <a:pt x="0" y="13337"/>
              </a:moveTo>
              <a:lnTo>
                <a:pt x="911893" y="13337"/>
              </a:lnTo>
            </a:path>
          </a:pathLst>
        </a:custGeom>
        <a:noFill/>
        <a:ln w="15875"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t-BR" sz="500" kern="1200"/>
        </a:p>
      </dsp:txBody>
      <dsp:txXfrm>
        <a:off x="2763089" y="2370181"/>
        <a:ext cx="45594" cy="45594"/>
      </dsp:txXfrm>
    </dsp:sp>
    <dsp:sp modelId="{DE40B8B9-C010-4406-883C-15ED543F82F1}">
      <dsp:nvSpPr>
        <dsp:cNvPr id="0" name=""/>
        <dsp:cNvSpPr/>
      </dsp:nvSpPr>
      <dsp:spPr>
        <a:xfrm>
          <a:off x="3046261" y="1693220"/>
          <a:ext cx="1301875" cy="650937"/>
        </a:xfrm>
        <a:prstGeom prst="roundRect">
          <a:avLst>
            <a:gd name="adj" fmla="val 10000"/>
          </a:avLst>
        </a:prstGeom>
        <a:gradFill rotWithShape="0">
          <a:gsLst>
            <a:gs pos="0">
              <a:schemeClr val="accent3">
                <a:hueOff val="0"/>
                <a:satOff val="0"/>
                <a:lumOff val="0"/>
                <a:alphaOff val="0"/>
                <a:shade val="85000"/>
                <a:satMod val="130000"/>
              </a:schemeClr>
            </a:gs>
            <a:gs pos="34000">
              <a:schemeClr val="accent3">
                <a:hueOff val="0"/>
                <a:satOff val="0"/>
                <a:lumOff val="0"/>
                <a:alphaOff val="0"/>
                <a:shade val="87000"/>
                <a:satMod val="125000"/>
              </a:schemeClr>
            </a:gs>
            <a:gs pos="70000">
              <a:schemeClr val="accent3">
                <a:hueOff val="0"/>
                <a:satOff val="0"/>
                <a:lumOff val="0"/>
                <a:alphaOff val="0"/>
                <a:tint val="100000"/>
                <a:shade val="90000"/>
                <a:satMod val="130000"/>
              </a:schemeClr>
            </a:gs>
            <a:gs pos="100000">
              <a:schemeClr val="accent3">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pt-BR" sz="1600" kern="1200" dirty="0">
              <a:latin typeface="Arial" panose="020B0604020202020204" pitchFamily="34" charset="0"/>
              <a:cs typeface="Arial" panose="020B0604020202020204" pitchFamily="34" charset="0"/>
            </a:rPr>
            <a:t>1° </a:t>
          </a:r>
          <a:r>
            <a:rPr lang="pt-BR" sz="1600" kern="1200" dirty="0" smtClean="0">
              <a:latin typeface="Arial" panose="020B0604020202020204" pitchFamily="34" charset="0"/>
              <a:cs typeface="Arial" panose="020B0604020202020204" pitchFamily="34" charset="0"/>
            </a:rPr>
            <a:t>Vigência</a:t>
          </a:r>
          <a:endParaRPr lang="pt-BR" sz="1600" kern="1200" dirty="0">
            <a:latin typeface="Arial" panose="020B0604020202020204" pitchFamily="34" charset="0"/>
            <a:cs typeface="Arial" panose="020B0604020202020204" pitchFamily="34" charset="0"/>
          </a:endParaRPr>
        </a:p>
      </dsp:txBody>
      <dsp:txXfrm>
        <a:off x="3065326" y="1712285"/>
        <a:ext cx="1263745" cy="612807"/>
      </dsp:txXfrm>
    </dsp:sp>
    <dsp:sp modelId="{F7A09033-A897-41C5-8930-DD8B98686A96}">
      <dsp:nvSpPr>
        <dsp:cNvPr id="0" name=""/>
        <dsp:cNvSpPr/>
      </dsp:nvSpPr>
      <dsp:spPr>
        <a:xfrm>
          <a:off x="4348136" y="2005351"/>
          <a:ext cx="520750" cy="26674"/>
        </a:xfrm>
        <a:custGeom>
          <a:avLst/>
          <a:gdLst/>
          <a:ahLst/>
          <a:cxnLst/>
          <a:rect l="0" t="0" r="0" b="0"/>
          <a:pathLst>
            <a:path>
              <a:moveTo>
                <a:pt x="0" y="13337"/>
              </a:moveTo>
              <a:lnTo>
                <a:pt x="520750" y="13337"/>
              </a:lnTo>
            </a:path>
          </a:pathLst>
        </a:custGeom>
        <a:noFill/>
        <a:ln w="15875"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t-BR" sz="500" kern="1200"/>
        </a:p>
      </dsp:txBody>
      <dsp:txXfrm>
        <a:off x="4595493" y="2005670"/>
        <a:ext cx="26037" cy="26037"/>
      </dsp:txXfrm>
    </dsp:sp>
    <dsp:sp modelId="{FDC2978B-69BC-42DF-9404-5617A320F6CA}">
      <dsp:nvSpPr>
        <dsp:cNvPr id="0" name=""/>
        <dsp:cNvSpPr/>
      </dsp:nvSpPr>
      <dsp:spPr>
        <a:xfrm>
          <a:off x="4868887" y="1693220"/>
          <a:ext cx="1301875" cy="650937"/>
        </a:xfrm>
        <a:prstGeom prst="roundRect">
          <a:avLst>
            <a:gd name="adj" fmla="val 10000"/>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pt-BR" sz="1600" kern="1200" dirty="0" smtClean="0">
              <a:latin typeface="Arial" panose="020B0604020202020204" pitchFamily="34" charset="0"/>
              <a:cs typeface="Arial" panose="020B0604020202020204" pitchFamily="34" charset="0"/>
            </a:rPr>
            <a:t>Janeiro </a:t>
          </a:r>
          <a:r>
            <a:rPr lang="pt-BR" sz="1600" kern="1200" dirty="0">
              <a:latin typeface="Arial" panose="020B0604020202020204" pitchFamily="34" charset="0"/>
              <a:cs typeface="Arial" panose="020B0604020202020204" pitchFamily="34" charset="0"/>
            </a:rPr>
            <a:t>a </a:t>
          </a:r>
          <a:r>
            <a:rPr lang="pt-BR" sz="1600" kern="1200" dirty="0" smtClean="0">
              <a:latin typeface="Arial" panose="020B0604020202020204" pitchFamily="34" charset="0"/>
              <a:cs typeface="Arial" panose="020B0604020202020204" pitchFamily="34" charset="0"/>
            </a:rPr>
            <a:t>Junho</a:t>
          </a:r>
          <a:endParaRPr lang="pt-BR" sz="1600" kern="1200" dirty="0">
            <a:latin typeface="Arial" panose="020B0604020202020204" pitchFamily="34" charset="0"/>
            <a:cs typeface="Arial" panose="020B0604020202020204" pitchFamily="34" charset="0"/>
          </a:endParaRPr>
        </a:p>
      </dsp:txBody>
      <dsp:txXfrm>
        <a:off x="4887952" y="1712285"/>
        <a:ext cx="1263745" cy="612807"/>
      </dsp:txXfrm>
    </dsp:sp>
    <dsp:sp modelId="{3F5428B4-8A18-4722-90CF-CFDA03DCFF36}">
      <dsp:nvSpPr>
        <dsp:cNvPr id="0" name=""/>
        <dsp:cNvSpPr/>
      </dsp:nvSpPr>
      <dsp:spPr>
        <a:xfrm rot="19457599">
          <a:off x="6110484" y="1818207"/>
          <a:ext cx="641305" cy="26674"/>
        </a:xfrm>
        <a:custGeom>
          <a:avLst/>
          <a:gdLst/>
          <a:ahLst/>
          <a:cxnLst/>
          <a:rect l="0" t="0" r="0" b="0"/>
          <a:pathLst>
            <a:path>
              <a:moveTo>
                <a:pt x="0" y="13337"/>
              </a:moveTo>
              <a:lnTo>
                <a:pt x="641305" y="13337"/>
              </a:lnTo>
            </a:path>
          </a:pathLst>
        </a:custGeom>
        <a:noFill/>
        <a:ln w="15875"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t-BR" sz="500" kern="1200"/>
        </a:p>
      </dsp:txBody>
      <dsp:txXfrm>
        <a:off x="6415104" y="1815512"/>
        <a:ext cx="32065" cy="32065"/>
      </dsp:txXfrm>
    </dsp:sp>
    <dsp:sp modelId="{1CA1DA77-2980-45D7-9E4F-BF81C7D494F8}">
      <dsp:nvSpPr>
        <dsp:cNvPr id="0" name=""/>
        <dsp:cNvSpPr/>
      </dsp:nvSpPr>
      <dsp:spPr>
        <a:xfrm>
          <a:off x="6691512" y="1318931"/>
          <a:ext cx="1301875" cy="650937"/>
        </a:xfrm>
        <a:prstGeom prst="roundRect">
          <a:avLst>
            <a:gd name="adj" fmla="val 10000"/>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pt-BR" sz="1600" kern="1200" dirty="0">
              <a:latin typeface="Arial" panose="020B0604020202020204" pitchFamily="34" charset="0"/>
              <a:cs typeface="Arial" panose="020B0604020202020204" pitchFamily="34" charset="0"/>
            </a:rPr>
            <a:t>Início: </a:t>
          </a:r>
          <a:r>
            <a:rPr lang="pt-BR" sz="1600" kern="1200" dirty="0" smtClean="0">
              <a:latin typeface="Arial" panose="020B0604020202020204" pitchFamily="34" charset="0"/>
              <a:cs typeface="Arial" panose="020B0604020202020204" pitchFamily="34" charset="0"/>
            </a:rPr>
            <a:t>Fevereiro</a:t>
          </a:r>
          <a:endParaRPr lang="pt-BR" sz="1600" kern="1200" dirty="0">
            <a:latin typeface="Arial" panose="020B0604020202020204" pitchFamily="34" charset="0"/>
            <a:cs typeface="Arial" panose="020B0604020202020204" pitchFamily="34" charset="0"/>
          </a:endParaRPr>
        </a:p>
      </dsp:txBody>
      <dsp:txXfrm>
        <a:off x="6710577" y="1337996"/>
        <a:ext cx="1263745" cy="612807"/>
      </dsp:txXfrm>
    </dsp:sp>
    <dsp:sp modelId="{FFFA9E98-DB12-44F3-8772-0D5AE91702E1}">
      <dsp:nvSpPr>
        <dsp:cNvPr id="0" name=""/>
        <dsp:cNvSpPr/>
      </dsp:nvSpPr>
      <dsp:spPr>
        <a:xfrm rot="2142401">
          <a:off x="6110484" y="2192496"/>
          <a:ext cx="641305" cy="26674"/>
        </a:xfrm>
        <a:custGeom>
          <a:avLst/>
          <a:gdLst/>
          <a:ahLst/>
          <a:cxnLst/>
          <a:rect l="0" t="0" r="0" b="0"/>
          <a:pathLst>
            <a:path>
              <a:moveTo>
                <a:pt x="0" y="13337"/>
              </a:moveTo>
              <a:lnTo>
                <a:pt x="641305" y="13337"/>
              </a:lnTo>
            </a:path>
          </a:pathLst>
        </a:custGeom>
        <a:noFill/>
        <a:ln w="15875"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t-BR" sz="500" kern="1200"/>
        </a:p>
      </dsp:txBody>
      <dsp:txXfrm>
        <a:off x="6415104" y="2189801"/>
        <a:ext cx="32065" cy="32065"/>
      </dsp:txXfrm>
    </dsp:sp>
    <dsp:sp modelId="{E37AB3B9-C22C-44AF-AB2C-5FED1EF7A871}">
      <dsp:nvSpPr>
        <dsp:cNvPr id="0" name=""/>
        <dsp:cNvSpPr/>
      </dsp:nvSpPr>
      <dsp:spPr>
        <a:xfrm>
          <a:off x="6691512" y="2067509"/>
          <a:ext cx="1301875" cy="650937"/>
        </a:xfrm>
        <a:prstGeom prst="roundRect">
          <a:avLst>
            <a:gd name="adj" fmla="val 10000"/>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pt-BR" sz="1600" kern="1200" dirty="0">
              <a:latin typeface="Arial" panose="020B0604020202020204" pitchFamily="34" charset="0"/>
              <a:cs typeface="Arial" panose="020B0604020202020204" pitchFamily="34" charset="0"/>
            </a:rPr>
            <a:t>Término: </a:t>
          </a:r>
          <a:r>
            <a:rPr lang="pt-BR" sz="1600" kern="1200" dirty="0" smtClean="0">
              <a:latin typeface="Arial" panose="020B0604020202020204" pitchFamily="34" charset="0"/>
              <a:cs typeface="Arial" panose="020B0604020202020204" pitchFamily="34" charset="0"/>
            </a:rPr>
            <a:t>Junho</a:t>
          </a:r>
          <a:endParaRPr lang="pt-BR" sz="1600" kern="1200" dirty="0">
            <a:latin typeface="Arial" panose="020B0604020202020204" pitchFamily="34" charset="0"/>
            <a:cs typeface="Arial" panose="020B0604020202020204" pitchFamily="34" charset="0"/>
          </a:endParaRPr>
        </a:p>
      </dsp:txBody>
      <dsp:txXfrm>
        <a:off x="6710577" y="2086574"/>
        <a:ext cx="1263745" cy="612807"/>
      </dsp:txXfrm>
    </dsp:sp>
    <dsp:sp modelId="{109C3779-33B9-425B-AC5C-F10892C5ABF9}">
      <dsp:nvSpPr>
        <dsp:cNvPr id="0" name=""/>
        <dsp:cNvSpPr/>
      </dsp:nvSpPr>
      <dsp:spPr>
        <a:xfrm rot="3310531">
          <a:off x="2329940" y="3128219"/>
          <a:ext cx="911893" cy="26674"/>
        </a:xfrm>
        <a:custGeom>
          <a:avLst/>
          <a:gdLst/>
          <a:ahLst/>
          <a:cxnLst/>
          <a:rect l="0" t="0" r="0" b="0"/>
          <a:pathLst>
            <a:path>
              <a:moveTo>
                <a:pt x="0" y="13337"/>
              </a:moveTo>
              <a:lnTo>
                <a:pt x="911893" y="13337"/>
              </a:lnTo>
            </a:path>
          </a:pathLst>
        </a:custGeom>
        <a:noFill/>
        <a:ln w="15875"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t-BR" sz="500" kern="1200"/>
        </a:p>
      </dsp:txBody>
      <dsp:txXfrm>
        <a:off x="2763089" y="3118759"/>
        <a:ext cx="45594" cy="45594"/>
      </dsp:txXfrm>
    </dsp:sp>
    <dsp:sp modelId="{B68E6250-5AA4-4006-ACEF-406E7F579032}">
      <dsp:nvSpPr>
        <dsp:cNvPr id="0" name=""/>
        <dsp:cNvSpPr/>
      </dsp:nvSpPr>
      <dsp:spPr>
        <a:xfrm>
          <a:off x="3046261" y="3190376"/>
          <a:ext cx="1301875" cy="650937"/>
        </a:xfrm>
        <a:prstGeom prst="roundRect">
          <a:avLst>
            <a:gd name="adj" fmla="val 10000"/>
          </a:avLst>
        </a:prstGeom>
        <a:gradFill rotWithShape="0">
          <a:gsLst>
            <a:gs pos="0">
              <a:schemeClr val="accent3">
                <a:hueOff val="0"/>
                <a:satOff val="0"/>
                <a:lumOff val="0"/>
                <a:alphaOff val="0"/>
                <a:shade val="85000"/>
                <a:satMod val="130000"/>
              </a:schemeClr>
            </a:gs>
            <a:gs pos="34000">
              <a:schemeClr val="accent3">
                <a:hueOff val="0"/>
                <a:satOff val="0"/>
                <a:lumOff val="0"/>
                <a:alphaOff val="0"/>
                <a:shade val="87000"/>
                <a:satMod val="125000"/>
              </a:schemeClr>
            </a:gs>
            <a:gs pos="70000">
              <a:schemeClr val="accent3">
                <a:hueOff val="0"/>
                <a:satOff val="0"/>
                <a:lumOff val="0"/>
                <a:alphaOff val="0"/>
                <a:tint val="100000"/>
                <a:shade val="90000"/>
                <a:satMod val="130000"/>
              </a:schemeClr>
            </a:gs>
            <a:gs pos="100000">
              <a:schemeClr val="accent3">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pt-BR" sz="1600" kern="1200" dirty="0">
              <a:latin typeface="Arial" panose="020B0604020202020204" pitchFamily="34" charset="0"/>
              <a:cs typeface="Arial" panose="020B0604020202020204" pitchFamily="34" charset="0"/>
            </a:rPr>
            <a:t>2° </a:t>
          </a:r>
          <a:r>
            <a:rPr lang="pt-BR" sz="1600" kern="1200" dirty="0" smtClean="0">
              <a:latin typeface="Arial" panose="020B0604020202020204" pitchFamily="34" charset="0"/>
              <a:cs typeface="Arial" panose="020B0604020202020204" pitchFamily="34" charset="0"/>
            </a:rPr>
            <a:t>Vigência</a:t>
          </a:r>
          <a:endParaRPr lang="pt-BR" sz="1600" kern="1200" dirty="0">
            <a:latin typeface="Arial" panose="020B0604020202020204" pitchFamily="34" charset="0"/>
            <a:cs typeface="Arial" panose="020B0604020202020204" pitchFamily="34" charset="0"/>
          </a:endParaRPr>
        </a:p>
      </dsp:txBody>
      <dsp:txXfrm>
        <a:off x="3065326" y="3209441"/>
        <a:ext cx="1263745" cy="612807"/>
      </dsp:txXfrm>
    </dsp:sp>
    <dsp:sp modelId="{C92F0981-4964-40C5-9EFA-3EE2BEC6CF96}">
      <dsp:nvSpPr>
        <dsp:cNvPr id="0" name=""/>
        <dsp:cNvSpPr/>
      </dsp:nvSpPr>
      <dsp:spPr>
        <a:xfrm>
          <a:off x="4348136" y="3502508"/>
          <a:ext cx="520750" cy="26674"/>
        </a:xfrm>
        <a:custGeom>
          <a:avLst/>
          <a:gdLst/>
          <a:ahLst/>
          <a:cxnLst/>
          <a:rect l="0" t="0" r="0" b="0"/>
          <a:pathLst>
            <a:path>
              <a:moveTo>
                <a:pt x="0" y="13337"/>
              </a:moveTo>
              <a:lnTo>
                <a:pt x="520750" y="13337"/>
              </a:lnTo>
            </a:path>
          </a:pathLst>
        </a:custGeom>
        <a:noFill/>
        <a:ln w="15875"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t-BR" sz="500" kern="1200">
            <a:latin typeface="Arial" panose="020B0604020202020204" pitchFamily="34" charset="0"/>
            <a:cs typeface="Arial" panose="020B0604020202020204" pitchFamily="34" charset="0"/>
          </a:endParaRPr>
        </a:p>
      </dsp:txBody>
      <dsp:txXfrm>
        <a:off x="4595493" y="3502826"/>
        <a:ext cx="26037" cy="26037"/>
      </dsp:txXfrm>
    </dsp:sp>
    <dsp:sp modelId="{F37C8592-2A6F-4EC6-B5C9-EF975104DFB1}">
      <dsp:nvSpPr>
        <dsp:cNvPr id="0" name=""/>
        <dsp:cNvSpPr/>
      </dsp:nvSpPr>
      <dsp:spPr>
        <a:xfrm>
          <a:off x="4868887" y="3190376"/>
          <a:ext cx="1301875" cy="650937"/>
        </a:xfrm>
        <a:prstGeom prst="roundRect">
          <a:avLst>
            <a:gd name="adj" fmla="val 10000"/>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pt-BR" sz="1600" kern="1200" dirty="0" smtClean="0">
              <a:latin typeface="Arial" panose="020B0604020202020204" pitchFamily="34" charset="0"/>
              <a:cs typeface="Arial" panose="020B0604020202020204" pitchFamily="34" charset="0"/>
            </a:rPr>
            <a:t>Julho </a:t>
          </a:r>
          <a:r>
            <a:rPr lang="pt-BR" sz="1600" kern="1200" dirty="0">
              <a:latin typeface="Arial" panose="020B0604020202020204" pitchFamily="34" charset="0"/>
              <a:cs typeface="Arial" panose="020B0604020202020204" pitchFamily="34" charset="0"/>
            </a:rPr>
            <a:t>a </a:t>
          </a:r>
          <a:r>
            <a:rPr lang="pt-BR" sz="1600" kern="1200" dirty="0" smtClean="0">
              <a:latin typeface="Arial" panose="020B0604020202020204" pitchFamily="34" charset="0"/>
              <a:cs typeface="Arial" panose="020B0604020202020204" pitchFamily="34" charset="0"/>
            </a:rPr>
            <a:t>Dezembro</a:t>
          </a:r>
          <a:endParaRPr lang="pt-BR" sz="1600" kern="1200" dirty="0">
            <a:latin typeface="Arial" panose="020B0604020202020204" pitchFamily="34" charset="0"/>
            <a:cs typeface="Arial" panose="020B0604020202020204" pitchFamily="34" charset="0"/>
          </a:endParaRPr>
        </a:p>
      </dsp:txBody>
      <dsp:txXfrm>
        <a:off x="4887952" y="3209441"/>
        <a:ext cx="1263745" cy="612807"/>
      </dsp:txXfrm>
    </dsp:sp>
    <dsp:sp modelId="{A3D4A357-BBD0-4DCA-92C1-51C34D88BE74}">
      <dsp:nvSpPr>
        <dsp:cNvPr id="0" name=""/>
        <dsp:cNvSpPr/>
      </dsp:nvSpPr>
      <dsp:spPr>
        <a:xfrm rot="19457599">
          <a:off x="6110484" y="3315363"/>
          <a:ext cx="641305" cy="26674"/>
        </a:xfrm>
        <a:custGeom>
          <a:avLst/>
          <a:gdLst/>
          <a:ahLst/>
          <a:cxnLst/>
          <a:rect l="0" t="0" r="0" b="0"/>
          <a:pathLst>
            <a:path>
              <a:moveTo>
                <a:pt x="0" y="13337"/>
              </a:moveTo>
              <a:lnTo>
                <a:pt x="641305" y="13337"/>
              </a:lnTo>
            </a:path>
          </a:pathLst>
        </a:custGeom>
        <a:noFill/>
        <a:ln w="15875"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t-BR" sz="500" kern="1200">
            <a:latin typeface="Arial" panose="020B0604020202020204" pitchFamily="34" charset="0"/>
            <a:cs typeface="Arial" panose="020B0604020202020204" pitchFamily="34" charset="0"/>
          </a:endParaRPr>
        </a:p>
      </dsp:txBody>
      <dsp:txXfrm>
        <a:off x="6415104" y="3312668"/>
        <a:ext cx="32065" cy="32065"/>
      </dsp:txXfrm>
    </dsp:sp>
    <dsp:sp modelId="{6D29678D-42F5-4C71-AA3B-642D894C1A00}">
      <dsp:nvSpPr>
        <dsp:cNvPr id="0" name=""/>
        <dsp:cNvSpPr/>
      </dsp:nvSpPr>
      <dsp:spPr>
        <a:xfrm>
          <a:off x="6691512" y="2816087"/>
          <a:ext cx="1301875" cy="650937"/>
        </a:xfrm>
        <a:prstGeom prst="roundRect">
          <a:avLst>
            <a:gd name="adj" fmla="val 10000"/>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pt-BR" sz="1600" kern="1200" dirty="0">
              <a:latin typeface="Arial" panose="020B0604020202020204" pitchFamily="34" charset="0"/>
              <a:cs typeface="Arial" panose="020B0604020202020204" pitchFamily="34" charset="0"/>
            </a:rPr>
            <a:t>Início: </a:t>
          </a:r>
          <a:r>
            <a:rPr lang="pt-BR" sz="1600" kern="1200" dirty="0" smtClean="0">
              <a:latin typeface="Arial" panose="020B0604020202020204" pitchFamily="34" charset="0"/>
              <a:cs typeface="Arial" panose="020B0604020202020204" pitchFamily="34" charset="0"/>
            </a:rPr>
            <a:t>Agosto</a:t>
          </a:r>
          <a:endParaRPr lang="pt-BR" sz="1600" kern="1200" dirty="0">
            <a:latin typeface="Arial" panose="020B0604020202020204" pitchFamily="34" charset="0"/>
            <a:cs typeface="Arial" panose="020B0604020202020204" pitchFamily="34" charset="0"/>
          </a:endParaRPr>
        </a:p>
      </dsp:txBody>
      <dsp:txXfrm>
        <a:off x="6710577" y="2835152"/>
        <a:ext cx="1263745" cy="612807"/>
      </dsp:txXfrm>
    </dsp:sp>
    <dsp:sp modelId="{2C9975FE-B3EC-44D2-A7F5-5CAFAA779542}">
      <dsp:nvSpPr>
        <dsp:cNvPr id="0" name=""/>
        <dsp:cNvSpPr/>
      </dsp:nvSpPr>
      <dsp:spPr>
        <a:xfrm rot="2142401">
          <a:off x="6110484" y="3689652"/>
          <a:ext cx="641305" cy="26674"/>
        </a:xfrm>
        <a:custGeom>
          <a:avLst/>
          <a:gdLst/>
          <a:ahLst/>
          <a:cxnLst/>
          <a:rect l="0" t="0" r="0" b="0"/>
          <a:pathLst>
            <a:path>
              <a:moveTo>
                <a:pt x="0" y="13337"/>
              </a:moveTo>
              <a:lnTo>
                <a:pt x="641305" y="13337"/>
              </a:lnTo>
            </a:path>
          </a:pathLst>
        </a:custGeom>
        <a:noFill/>
        <a:ln w="15875"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t-BR" sz="500" kern="1200">
            <a:latin typeface="Arial" panose="020B0604020202020204" pitchFamily="34" charset="0"/>
            <a:cs typeface="Arial" panose="020B0604020202020204" pitchFamily="34" charset="0"/>
          </a:endParaRPr>
        </a:p>
      </dsp:txBody>
      <dsp:txXfrm>
        <a:off x="6415104" y="3686957"/>
        <a:ext cx="32065" cy="32065"/>
      </dsp:txXfrm>
    </dsp:sp>
    <dsp:sp modelId="{4EFF58FE-86C3-420A-97D9-58D91C465723}">
      <dsp:nvSpPr>
        <dsp:cNvPr id="0" name=""/>
        <dsp:cNvSpPr/>
      </dsp:nvSpPr>
      <dsp:spPr>
        <a:xfrm>
          <a:off x="6691512" y="3564665"/>
          <a:ext cx="1301875" cy="650937"/>
        </a:xfrm>
        <a:prstGeom prst="roundRect">
          <a:avLst>
            <a:gd name="adj" fmla="val 10000"/>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pt-BR" sz="1600" kern="1200" dirty="0">
              <a:latin typeface="Arial" panose="020B0604020202020204" pitchFamily="34" charset="0"/>
              <a:cs typeface="Arial" panose="020B0604020202020204" pitchFamily="34" charset="0"/>
            </a:rPr>
            <a:t>Término: </a:t>
          </a:r>
          <a:r>
            <a:rPr lang="pt-BR" sz="1600" kern="1200" dirty="0" smtClean="0">
              <a:latin typeface="Arial" panose="020B0604020202020204" pitchFamily="34" charset="0"/>
              <a:cs typeface="Arial" panose="020B0604020202020204" pitchFamily="34" charset="0"/>
            </a:rPr>
            <a:t>Dezembro</a:t>
          </a:r>
          <a:endParaRPr lang="pt-BR" sz="1600" kern="1200" dirty="0">
            <a:latin typeface="Arial" panose="020B0604020202020204" pitchFamily="34" charset="0"/>
            <a:cs typeface="Arial" panose="020B0604020202020204" pitchFamily="34" charset="0"/>
          </a:endParaRPr>
        </a:p>
      </dsp:txBody>
      <dsp:txXfrm>
        <a:off x="6710577" y="3583730"/>
        <a:ext cx="1263745" cy="61280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D5427B-C79A-4672-B4DF-78CC5A6EC868}">
      <dsp:nvSpPr>
        <dsp:cNvPr id="0" name=""/>
        <dsp:cNvSpPr/>
      </dsp:nvSpPr>
      <dsp:spPr>
        <a:xfrm>
          <a:off x="0" y="0"/>
          <a:ext cx="8605423" cy="1219200"/>
        </a:xfrm>
        <a:prstGeom prst="rect">
          <a:avLst/>
        </a:prstGeom>
        <a:solidFill>
          <a:schemeClr val="accent3">
            <a:shade val="90000"/>
            <a:hueOff val="0"/>
            <a:satOff val="0"/>
            <a:lumOff val="0"/>
            <a:alphaOff val="0"/>
          </a:schemeClr>
        </a:solidFill>
        <a:ln>
          <a:noFill/>
        </a:ln>
        <a:effectLst/>
        <a:scene3d>
          <a:camera prst="orthographicFront"/>
          <a:lightRig rig="chilly" dir="t"/>
        </a:scene3d>
        <a:sp3d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txBody>
        <a:bodyPr spcFirstLastPara="0" vert="horz" wrap="square" lIns="160020" tIns="160020" rIns="160020" bIns="160020" numCol="1" spcCol="1270" anchor="ctr" anchorCtr="0">
          <a:noAutofit/>
        </a:bodyPr>
        <a:lstStyle/>
        <a:p>
          <a:pPr lvl="0" algn="ctr" defTabSz="1866900">
            <a:lnSpc>
              <a:spcPct val="90000"/>
            </a:lnSpc>
            <a:spcBef>
              <a:spcPct val="0"/>
            </a:spcBef>
            <a:spcAft>
              <a:spcPct val="35000"/>
            </a:spcAft>
          </a:pPr>
          <a:r>
            <a:rPr lang="pt-BR" sz="4200" kern="1200" dirty="0" smtClean="0">
              <a:solidFill>
                <a:schemeClr val="tx1"/>
              </a:solidFill>
              <a:latin typeface="Arial" panose="020B0604020202020204" pitchFamily="34" charset="0"/>
              <a:cs typeface="Arial" panose="020B0604020202020204" pitchFamily="34" charset="0"/>
            </a:rPr>
            <a:t>Benefício Variável Gestante (BVG) </a:t>
          </a:r>
          <a:endParaRPr lang="pt-BR" sz="4200" kern="1200" dirty="0">
            <a:solidFill>
              <a:schemeClr val="tx1"/>
            </a:solidFill>
            <a:latin typeface="Arial" panose="020B0604020202020204" pitchFamily="34" charset="0"/>
            <a:cs typeface="Arial" panose="020B0604020202020204" pitchFamily="34" charset="0"/>
          </a:endParaRPr>
        </a:p>
      </dsp:txBody>
      <dsp:txXfrm>
        <a:off x="0" y="0"/>
        <a:ext cx="8605423" cy="1219200"/>
      </dsp:txXfrm>
    </dsp:sp>
    <dsp:sp modelId="{734BFC9B-39EE-4A29-AB7C-9F0EEF82D57B}">
      <dsp:nvSpPr>
        <dsp:cNvPr id="0" name=""/>
        <dsp:cNvSpPr/>
      </dsp:nvSpPr>
      <dsp:spPr>
        <a:xfrm>
          <a:off x="0" y="1219200"/>
          <a:ext cx="4302711" cy="2560320"/>
        </a:xfrm>
        <a:prstGeom prst="rect">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pt-BR" sz="2100" b="1" kern="1200" dirty="0" smtClean="0">
              <a:solidFill>
                <a:schemeClr val="tx1"/>
              </a:solidFill>
              <a:latin typeface="Arial" panose="020B0604020202020204" pitchFamily="34" charset="0"/>
              <a:cs typeface="Arial" panose="020B0604020202020204" pitchFamily="34" charset="0"/>
            </a:rPr>
            <a:t>Qual o objetivo do BVG?</a:t>
          </a:r>
        </a:p>
        <a:p>
          <a:pPr lvl="0" algn="just" defTabSz="933450">
            <a:lnSpc>
              <a:spcPct val="90000"/>
            </a:lnSpc>
            <a:spcBef>
              <a:spcPct val="0"/>
            </a:spcBef>
            <a:spcAft>
              <a:spcPct val="35000"/>
            </a:spcAft>
          </a:pPr>
          <a:r>
            <a:rPr lang="pt-BR" sz="2100" kern="1200" dirty="0" smtClean="0">
              <a:solidFill>
                <a:schemeClr val="tx1"/>
              </a:solidFill>
              <a:latin typeface="Arial" panose="020B0604020202020204" pitchFamily="34" charset="0"/>
              <a:cs typeface="Arial" panose="020B0604020202020204" pitchFamily="34" charset="0"/>
            </a:rPr>
            <a:t>Aumentar a proteção à mãe  e ao bebê durante a gestação, elevando a renda  familiar e promovendo maior atenção a fase essencial para o desenvolvimento da criança.</a:t>
          </a:r>
          <a:endParaRPr lang="pt-BR" sz="2100" kern="1200" dirty="0">
            <a:solidFill>
              <a:schemeClr val="tx1"/>
            </a:solidFill>
            <a:latin typeface="Arial" panose="020B0604020202020204" pitchFamily="34" charset="0"/>
            <a:cs typeface="Arial" panose="020B0604020202020204" pitchFamily="34" charset="0"/>
          </a:endParaRPr>
        </a:p>
      </dsp:txBody>
      <dsp:txXfrm>
        <a:off x="0" y="1219200"/>
        <a:ext cx="4302711" cy="2560320"/>
      </dsp:txXfrm>
    </dsp:sp>
    <dsp:sp modelId="{5A0991AB-6E88-46EF-ABAB-0D4E4434DCF4}">
      <dsp:nvSpPr>
        <dsp:cNvPr id="0" name=""/>
        <dsp:cNvSpPr/>
      </dsp:nvSpPr>
      <dsp:spPr>
        <a:xfrm>
          <a:off x="4302711" y="1219200"/>
          <a:ext cx="4302711" cy="2560320"/>
        </a:xfrm>
        <a:prstGeom prst="rect">
          <a:avLst/>
        </a:prstGeom>
        <a:solidFill>
          <a:schemeClr val="accent3">
            <a:hueOff val="935911"/>
            <a:satOff val="-252"/>
            <a:lumOff val="7648"/>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pt-BR" sz="2100" b="1" kern="1200" dirty="0" smtClean="0">
              <a:solidFill>
                <a:schemeClr val="tx1"/>
              </a:solidFill>
              <a:latin typeface="Arial" panose="020B0604020202020204" pitchFamily="34" charset="0"/>
              <a:cs typeface="Arial" panose="020B0604020202020204" pitchFamily="34" charset="0"/>
            </a:rPr>
            <a:t>Como a mulher se torna elegível ao BVG?</a:t>
          </a:r>
        </a:p>
        <a:p>
          <a:pPr lvl="0" algn="just" defTabSz="933450">
            <a:lnSpc>
              <a:spcPct val="90000"/>
            </a:lnSpc>
            <a:spcBef>
              <a:spcPct val="0"/>
            </a:spcBef>
            <a:spcAft>
              <a:spcPct val="35000"/>
            </a:spcAft>
          </a:pPr>
          <a:r>
            <a:rPr lang="pt-BR" sz="2100" kern="1200" dirty="0" smtClean="0">
              <a:solidFill>
                <a:schemeClr val="tx1"/>
              </a:solidFill>
              <a:latin typeface="Arial" panose="020B0604020202020204" pitchFamily="34" charset="0"/>
              <a:cs typeface="Arial" panose="020B0604020202020204" pitchFamily="34" charset="0"/>
            </a:rPr>
            <a:t>As mulheres beneficiárias devem ser identificadas como gestantes, independente do estágio da gravidez, e seu acompanhamento registrado no Sistema PBF na Saúde no e-Gestor AB.</a:t>
          </a:r>
          <a:endParaRPr lang="pt-BR" sz="2100" kern="1200" dirty="0">
            <a:solidFill>
              <a:schemeClr val="tx1"/>
            </a:solidFill>
            <a:latin typeface="Arial" panose="020B0604020202020204" pitchFamily="34" charset="0"/>
            <a:cs typeface="Arial" panose="020B0604020202020204" pitchFamily="34" charset="0"/>
          </a:endParaRPr>
        </a:p>
      </dsp:txBody>
      <dsp:txXfrm>
        <a:off x="4302711" y="1219200"/>
        <a:ext cx="4302711" cy="2560320"/>
      </dsp:txXfrm>
    </dsp:sp>
    <dsp:sp modelId="{639A7383-4C58-4CF3-8244-0325801FFBA5}">
      <dsp:nvSpPr>
        <dsp:cNvPr id="0" name=""/>
        <dsp:cNvSpPr/>
      </dsp:nvSpPr>
      <dsp:spPr>
        <a:xfrm>
          <a:off x="0" y="3779519"/>
          <a:ext cx="8605423" cy="284480"/>
        </a:xfrm>
        <a:prstGeom prst="rect">
          <a:avLst/>
        </a:prstGeom>
        <a:solidFill>
          <a:schemeClr val="accent3">
            <a:shade val="90000"/>
            <a:hueOff val="0"/>
            <a:satOff val="0"/>
            <a:lumOff val="0"/>
            <a:alphaOff val="0"/>
          </a:schemeClr>
        </a:solidFill>
        <a:ln>
          <a:noFill/>
        </a:ln>
        <a:effectLst/>
        <a:scene3d>
          <a:camera prst="orthographicFront"/>
          <a:lightRig rig="chilly" dir="t"/>
        </a:scene3d>
        <a:sp3d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C056BD-D6E7-47D6-83BC-79D1A1AD6AC2}">
      <dsp:nvSpPr>
        <dsp:cNvPr id="0" name=""/>
        <dsp:cNvSpPr/>
      </dsp:nvSpPr>
      <dsp:spPr>
        <a:xfrm>
          <a:off x="1860312" y="523001"/>
          <a:ext cx="4173583" cy="4173583"/>
        </a:xfrm>
        <a:prstGeom prst="pie">
          <a:avLst>
            <a:gd name="adj1" fmla="val 16200000"/>
            <a:gd name="adj2" fmla="val 19285716"/>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pt-BR" sz="1500" b="0" kern="1200" dirty="0" err="1" smtClean="0">
              <a:solidFill>
                <a:schemeClr val="tx1"/>
              </a:solidFill>
              <a:latin typeface="Arial" panose="020B0604020202020204" pitchFamily="34" charset="0"/>
              <a:cs typeface="Arial" panose="020B0604020202020204" pitchFamily="34" charset="0"/>
            </a:rPr>
            <a:t>Micronutrien-tes</a:t>
          </a:r>
          <a:endParaRPr lang="pt-BR" sz="1500" b="0" kern="1200" dirty="0">
            <a:solidFill>
              <a:schemeClr val="tx1"/>
            </a:solidFill>
            <a:latin typeface="Arial" panose="020B0604020202020204" pitchFamily="34" charset="0"/>
            <a:cs typeface="Arial" panose="020B0604020202020204" pitchFamily="34" charset="0"/>
          </a:endParaRPr>
        </a:p>
      </dsp:txBody>
      <dsp:txXfrm>
        <a:off x="3988342" y="920485"/>
        <a:ext cx="1142766" cy="720440"/>
      </dsp:txXfrm>
    </dsp:sp>
    <dsp:sp modelId="{94EC30E2-1510-4343-BCA1-6B593471381B}">
      <dsp:nvSpPr>
        <dsp:cNvPr id="0" name=""/>
        <dsp:cNvSpPr/>
      </dsp:nvSpPr>
      <dsp:spPr>
        <a:xfrm>
          <a:off x="1844313" y="509276"/>
          <a:ext cx="4173583" cy="4173583"/>
        </a:xfrm>
        <a:prstGeom prst="pie">
          <a:avLst>
            <a:gd name="adj1" fmla="val 19285716"/>
            <a:gd name="adj2" fmla="val 771428"/>
          </a:avLst>
        </a:prstGeom>
        <a:gradFill rotWithShape="0">
          <a:gsLst>
            <a:gs pos="0">
              <a:schemeClr val="accent4">
                <a:hueOff val="274239"/>
                <a:satOff val="1189"/>
                <a:lumOff val="784"/>
                <a:alphaOff val="0"/>
                <a:shade val="85000"/>
                <a:satMod val="130000"/>
              </a:schemeClr>
            </a:gs>
            <a:gs pos="34000">
              <a:schemeClr val="accent4">
                <a:hueOff val="274239"/>
                <a:satOff val="1189"/>
                <a:lumOff val="784"/>
                <a:alphaOff val="0"/>
                <a:shade val="87000"/>
                <a:satMod val="125000"/>
              </a:schemeClr>
            </a:gs>
            <a:gs pos="70000">
              <a:schemeClr val="accent4">
                <a:hueOff val="274239"/>
                <a:satOff val="1189"/>
                <a:lumOff val="784"/>
                <a:alphaOff val="0"/>
                <a:tint val="100000"/>
                <a:shade val="90000"/>
                <a:satMod val="130000"/>
              </a:schemeClr>
            </a:gs>
            <a:gs pos="100000">
              <a:schemeClr val="accent4">
                <a:hueOff val="274239"/>
                <a:satOff val="1189"/>
                <a:lumOff val="784"/>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pt-BR" sz="1500" b="0" kern="1200" dirty="0">
              <a:solidFill>
                <a:schemeClr val="tx1"/>
              </a:solidFill>
              <a:latin typeface="Arial" panose="020B0604020202020204" pitchFamily="34" charset="0"/>
              <a:cs typeface="Arial" panose="020B0604020202020204" pitchFamily="34" charset="0"/>
            </a:rPr>
            <a:t>SISVAN (Vigilância Alimentar e Nutricional)</a:t>
          </a:r>
        </a:p>
      </dsp:txBody>
      <dsp:txXfrm>
        <a:off x="4701230" y="1999842"/>
        <a:ext cx="1212326" cy="770125"/>
      </dsp:txXfrm>
    </dsp:sp>
    <dsp:sp modelId="{39B3C76F-0A4B-4D42-A459-CA1A2AA36421}">
      <dsp:nvSpPr>
        <dsp:cNvPr id="0" name=""/>
        <dsp:cNvSpPr/>
      </dsp:nvSpPr>
      <dsp:spPr>
        <a:xfrm>
          <a:off x="1844313" y="509276"/>
          <a:ext cx="4173583" cy="4173583"/>
        </a:xfrm>
        <a:prstGeom prst="pie">
          <a:avLst>
            <a:gd name="adj1" fmla="val 771428"/>
            <a:gd name="adj2" fmla="val 3857143"/>
          </a:avLst>
        </a:prstGeom>
        <a:gradFill rotWithShape="0">
          <a:gsLst>
            <a:gs pos="0">
              <a:schemeClr val="accent4">
                <a:hueOff val="548478"/>
                <a:satOff val="2377"/>
                <a:lumOff val="1569"/>
                <a:alphaOff val="0"/>
                <a:shade val="85000"/>
                <a:satMod val="130000"/>
              </a:schemeClr>
            </a:gs>
            <a:gs pos="34000">
              <a:schemeClr val="accent4">
                <a:hueOff val="548478"/>
                <a:satOff val="2377"/>
                <a:lumOff val="1569"/>
                <a:alphaOff val="0"/>
                <a:shade val="87000"/>
                <a:satMod val="125000"/>
              </a:schemeClr>
            </a:gs>
            <a:gs pos="70000">
              <a:schemeClr val="accent4">
                <a:hueOff val="548478"/>
                <a:satOff val="2377"/>
                <a:lumOff val="1569"/>
                <a:alphaOff val="0"/>
                <a:tint val="100000"/>
                <a:shade val="90000"/>
                <a:satMod val="130000"/>
              </a:schemeClr>
            </a:gs>
            <a:gs pos="100000">
              <a:schemeClr val="accent4">
                <a:hueOff val="548478"/>
                <a:satOff val="2377"/>
                <a:lumOff val="1569"/>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pt-BR" sz="1500" b="0" kern="1200" dirty="0">
              <a:solidFill>
                <a:schemeClr val="tx1"/>
              </a:solidFill>
              <a:latin typeface="Arial" panose="020B0604020202020204" pitchFamily="34" charset="0"/>
              <a:cs typeface="Arial" panose="020B0604020202020204" pitchFamily="34" charset="0"/>
            </a:rPr>
            <a:t>LRPD - ESB (Saúde Bucal)</a:t>
          </a:r>
        </a:p>
      </dsp:txBody>
      <dsp:txXfrm>
        <a:off x="4527331" y="2993552"/>
        <a:ext cx="1093081" cy="794968"/>
      </dsp:txXfrm>
    </dsp:sp>
    <dsp:sp modelId="{74E3DF82-1CF6-4AC4-B6D3-C4FCFF7A56AC}">
      <dsp:nvSpPr>
        <dsp:cNvPr id="0" name=""/>
        <dsp:cNvSpPr/>
      </dsp:nvSpPr>
      <dsp:spPr>
        <a:xfrm>
          <a:off x="1844313" y="509276"/>
          <a:ext cx="4173583" cy="4173583"/>
        </a:xfrm>
        <a:prstGeom prst="pie">
          <a:avLst>
            <a:gd name="adj1" fmla="val 3857226"/>
            <a:gd name="adj2" fmla="val 6942858"/>
          </a:avLst>
        </a:prstGeom>
        <a:gradFill rotWithShape="0">
          <a:gsLst>
            <a:gs pos="0">
              <a:schemeClr val="accent4">
                <a:hueOff val="822717"/>
                <a:satOff val="3566"/>
                <a:lumOff val="2353"/>
                <a:alphaOff val="0"/>
                <a:shade val="85000"/>
                <a:satMod val="130000"/>
              </a:schemeClr>
            </a:gs>
            <a:gs pos="34000">
              <a:schemeClr val="accent4">
                <a:hueOff val="822717"/>
                <a:satOff val="3566"/>
                <a:lumOff val="2353"/>
                <a:alphaOff val="0"/>
                <a:shade val="87000"/>
                <a:satMod val="125000"/>
              </a:schemeClr>
            </a:gs>
            <a:gs pos="70000">
              <a:schemeClr val="accent4">
                <a:hueOff val="822717"/>
                <a:satOff val="3566"/>
                <a:lumOff val="2353"/>
                <a:alphaOff val="0"/>
                <a:tint val="100000"/>
                <a:shade val="90000"/>
                <a:satMod val="130000"/>
              </a:schemeClr>
            </a:gs>
            <a:gs pos="100000">
              <a:schemeClr val="accent4">
                <a:hueOff val="822717"/>
                <a:satOff val="3566"/>
                <a:lumOff val="2353"/>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pt-BR" sz="1500" b="0" kern="1200">
              <a:solidFill>
                <a:schemeClr val="tx1"/>
              </a:solidFill>
              <a:latin typeface="Arial" panose="020B0604020202020204" pitchFamily="34" charset="0"/>
              <a:cs typeface="Arial" panose="020B0604020202020204" pitchFamily="34" charset="0"/>
            </a:rPr>
            <a:t>PSE (Saúde Escolar) </a:t>
          </a:r>
        </a:p>
      </dsp:txBody>
      <dsp:txXfrm>
        <a:off x="3372143" y="3788520"/>
        <a:ext cx="1117924" cy="794968"/>
      </dsp:txXfrm>
    </dsp:sp>
    <dsp:sp modelId="{1505B855-A467-4278-B862-8E01B07256F5}">
      <dsp:nvSpPr>
        <dsp:cNvPr id="0" name=""/>
        <dsp:cNvSpPr/>
      </dsp:nvSpPr>
      <dsp:spPr>
        <a:xfrm>
          <a:off x="1844313" y="509276"/>
          <a:ext cx="4173583" cy="4173583"/>
        </a:xfrm>
        <a:prstGeom prst="pie">
          <a:avLst>
            <a:gd name="adj1" fmla="val 6942858"/>
            <a:gd name="adj2" fmla="val 10028574"/>
          </a:avLst>
        </a:prstGeom>
        <a:gradFill rotWithShape="0">
          <a:gsLst>
            <a:gs pos="0">
              <a:schemeClr val="accent4">
                <a:hueOff val="1096956"/>
                <a:satOff val="4755"/>
                <a:lumOff val="3137"/>
                <a:alphaOff val="0"/>
                <a:shade val="85000"/>
                <a:satMod val="130000"/>
              </a:schemeClr>
            </a:gs>
            <a:gs pos="34000">
              <a:schemeClr val="accent4">
                <a:hueOff val="1096956"/>
                <a:satOff val="4755"/>
                <a:lumOff val="3137"/>
                <a:alphaOff val="0"/>
                <a:shade val="87000"/>
                <a:satMod val="125000"/>
              </a:schemeClr>
            </a:gs>
            <a:gs pos="70000">
              <a:schemeClr val="accent4">
                <a:hueOff val="1096956"/>
                <a:satOff val="4755"/>
                <a:lumOff val="3137"/>
                <a:alphaOff val="0"/>
                <a:tint val="100000"/>
                <a:shade val="90000"/>
                <a:satMod val="130000"/>
              </a:schemeClr>
            </a:gs>
            <a:gs pos="100000">
              <a:schemeClr val="accent4">
                <a:hueOff val="1096956"/>
                <a:satOff val="4755"/>
                <a:lumOff val="3137"/>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pt-BR" sz="1500" b="0" kern="1200">
              <a:solidFill>
                <a:schemeClr val="tx1"/>
              </a:solidFill>
              <a:latin typeface="Arial" panose="020B0604020202020204" pitchFamily="34" charset="0"/>
              <a:cs typeface="Arial" panose="020B0604020202020204" pitchFamily="34" charset="0"/>
            </a:rPr>
            <a:t>SISAB (Atenção Básica)</a:t>
          </a:r>
        </a:p>
      </dsp:txBody>
      <dsp:txXfrm>
        <a:off x="2241797" y="2993552"/>
        <a:ext cx="1093081" cy="794968"/>
      </dsp:txXfrm>
    </dsp:sp>
    <dsp:sp modelId="{664F7CB6-A9B7-4C4D-88E1-ACD71A21D042}">
      <dsp:nvSpPr>
        <dsp:cNvPr id="0" name=""/>
        <dsp:cNvSpPr/>
      </dsp:nvSpPr>
      <dsp:spPr>
        <a:xfrm>
          <a:off x="1844313" y="509276"/>
          <a:ext cx="4173583" cy="4173583"/>
        </a:xfrm>
        <a:prstGeom prst="pie">
          <a:avLst>
            <a:gd name="adj1" fmla="val 10028574"/>
            <a:gd name="adj2" fmla="val 13114284"/>
          </a:avLst>
        </a:prstGeom>
        <a:gradFill rotWithShape="0">
          <a:gsLst>
            <a:gs pos="0">
              <a:schemeClr val="accent4">
                <a:hueOff val="1371195"/>
                <a:satOff val="5943"/>
                <a:lumOff val="3922"/>
                <a:alphaOff val="0"/>
                <a:shade val="85000"/>
                <a:satMod val="130000"/>
              </a:schemeClr>
            </a:gs>
            <a:gs pos="34000">
              <a:schemeClr val="accent4">
                <a:hueOff val="1371195"/>
                <a:satOff val="5943"/>
                <a:lumOff val="3922"/>
                <a:alphaOff val="0"/>
                <a:shade val="87000"/>
                <a:satMod val="125000"/>
              </a:schemeClr>
            </a:gs>
            <a:gs pos="70000">
              <a:schemeClr val="accent4">
                <a:hueOff val="1371195"/>
                <a:satOff val="5943"/>
                <a:lumOff val="3922"/>
                <a:alphaOff val="0"/>
                <a:tint val="100000"/>
                <a:shade val="90000"/>
                <a:satMod val="130000"/>
              </a:schemeClr>
            </a:gs>
            <a:gs pos="100000">
              <a:schemeClr val="accent4">
                <a:hueOff val="1371195"/>
                <a:satOff val="5943"/>
                <a:lumOff val="3922"/>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pt-BR" sz="1500" b="0" kern="1200" dirty="0">
              <a:solidFill>
                <a:schemeClr val="tx1"/>
              </a:solidFill>
              <a:latin typeface="Arial" panose="020B0604020202020204" pitchFamily="34" charset="0"/>
              <a:cs typeface="Arial" panose="020B0604020202020204" pitchFamily="34" charset="0"/>
            </a:rPr>
            <a:t>PMAQ (Acesso e Qualidade)</a:t>
          </a:r>
        </a:p>
      </dsp:txBody>
      <dsp:txXfrm>
        <a:off x="1948652" y="1999842"/>
        <a:ext cx="1212326" cy="770125"/>
      </dsp:txXfrm>
    </dsp:sp>
    <dsp:sp modelId="{977FC48A-E4F5-452F-A409-8452EA10E26E}">
      <dsp:nvSpPr>
        <dsp:cNvPr id="0" name=""/>
        <dsp:cNvSpPr/>
      </dsp:nvSpPr>
      <dsp:spPr>
        <a:xfrm>
          <a:off x="1729539" y="261490"/>
          <a:ext cx="4173583" cy="4173583"/>
        </a:xfrm>
        <a:prstGeom prst="pie">
          <a:avLst>
            <a:gd name="adj1" fmla="val 13114284"/>
            <a:gd name="adj2" fmla="val 16200000"/>
          </a:avLst>
        </a:prstGeom>
        <a:gradFill rotWithShape="0">
          <a:gsLst>
            <a:gs pos="0">
              <a:schemeClr val="accent4">
                <a:hueOff val="1645434"/>
                <a:satOff val="7132"/>
                <a:lumOff val="4706"/>
                <a:alphaOff val="0"/>
                <a:shade val="85000"/>
                <a:satMod val="130000"/>
              </a:schemeClr>
            </a:gs>
            <a:gs pos="34000">
              <a:schemeClr val="accent4">
                <a:hueOff val="1645434"/>
                <a:satOff val="7132"/>
                <a:lumOff val="4706"/>
                <a:alphaOff val="0"/>
                <a:shade val="87000"/>
                <a:satMod val="125000"/>
              </a:schemeClr>
            </a:gs>
            <a:gs pos="70000">
              <a:schemeClr val="accent4">
                <a:hueOff val="1645434"/>
                <a:satOff val="7132"/>
                <a:lumOff val="4706"/>
                <a:alphaOff val="0"/>
                <a:tint val="100000"/>
                <a:shade val="90000"/>
                <a:satMod val="130000"/>
              </a:schemeClr>
            </a:gs>
            <a:gs pos="100000">
              <a:schemeClr val="accent4">
                <a:hueOff val="1645434"/>
                <a:satOff val="7132"/>
                <a:lumOff val="4706"/>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pt-BR" sz="1500" b="1" u="none" kern="1200" dirty="0">
              <a:solidFill>
                <a:schemeClr val="tx1"/>
              </a:solidFill>
              <a:latin typeface="Arial" panose="020B0604020202020204" pitchFamily="34" charset="0"/>
              <a:cs typeface="Arial" panose="020B0604020202020204" pitchFamily="34" charset="0"/>
            </a:rPr>
            <a:t>Bolsa </a:t>
          </a:r>
          <a:r>
            <a:rPr lang="pt-BR" sz="1500" b="1" u="none" kern="1200" dirty="0" smtClean="0">
              <a:solidFill>
                <a:schemeClr val="tx1"/>
              </a:solidFill>
              <a:latin typeface="Arial" panose="020B0604020202020204" pitchFamily="34" charset="0"/>
              <a:cs typeface="Arial" panose="020B0604020202020204" pitchFamily="34" charset="0"/>
            </a:rPr>
            <a:t>Família – BFA</a:t>
          </a:r>
        </a:p>
      </dsp:txBody>
      <dsp:txXfrm>
        <a:off x="2633816" y="658975"/>
        <a:ext cx="1142766" cy="72044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2.xml><?xml version="1.0" encoding="utf-8"?>
<dgm:layoutDef xmlns:dgm="http://schemas.openxmlformats.org/drawingml/2006/diagram" xmlns:a="http://schemas.openxmlformats.org/drawingml/2006/main" uniqueId="urn:microsoft.com/office/officeart/2008/layout/BendingPictureCaptionList">
  <dgm:title val=""/>
  <dgm:desc val=""/>
  <dgm:catLst>
    <dgm:cat type="picture" pri="9000"/>
    <dgm:cat type="pictureconvert" pri="9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w" fact="1.11"/>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
        </dgm:alg>
        <dgm:shape xmlns:r="http://schemas.openxmlformats.org/officeDocument/2006/relationships" r:blip="">
          <dgm:adjLst/>
        </dgm:shape>
        <dgm:choose name="Name4">
          <dgm:if name="Name5" func="var" arg="dir" op="equ" val="norm">
            <dgm:constrLst>
              <dgm:constr type="l" for="ch" forName="rect1" refType="w" fact="0"/>
              <dgm:constr type="t" for="ch" forName="rect1" refType="h" fact="0"/>
              <dgm:constr type="w" for="ch" forName="rect1" refType="w"/>
              <dgm:constr type="h" for="ch" forName="rect1" refType="h" fact="0.8"/>
              <dgm:constr type="l" for="ch" forName="wedgeRectCallout1" refType="w" fact="0.09"/>
              <dgm:constr type="t" for="ch" forName="wedgeRectCallout1" refType="h" fact="0.72"/>
              <dgm:constr type="w" for="ch" forName="wedgeRectCallout1" refType="w" fact="0.89"/>
              <dgm:constr type="h" for="ch" forName="wedgeRectCallout1" refType="h" fact="0.28"/>
            </dgm:constrLst>
          </dgm:if>
          <dgm:else name="Name6">
            <dgm:constrLst>
              <dgm:constr type="l" for="ch" forName="rect1" refType="w" fact="0"/>
              <dgm:constr type="t" for="ch" forName="rect1" refType="h" fact="0"/>
              <dgm:constr type="w" for="ch" forName="rect1" refType="w"/>
              <dgm:constr type="h" for="ch" forName="rect1" refType="h" fact="0.8"/>
              <dgm:constr type="l" for="ch" forName="wedgeRectCallout1" refType="w" fact="0.02"/>
              <dgm:constr type="t" for="ch" forName="wedgeRectCallout1" refType="h" fact="0.72"/>
              <dgm:constr type="w" for="ch" forName="wedgeRectCallout1" refType="w" fact="0.89"/>
              <dgm:constr type="h" for="ch" forName="wedgeRectCallout1" refType="h" fact="0.28"/>
            </dgm:constrLst>
          </dgm:else>
        </dgm:choose>
        <dgm:layoutNode name="rect1" styleLbl="bgImgPlace1">
          <dgm:alg type="sp"/>
          <dgm:shape xmlns:r="http://schemas.openxmlformats.org/officeDocument/2006/relationships" type="rect" r:blip="" blipPhldr="1">
            <dgm:adjLst/>
          </dgm:shape>
          <dgm:presOf/>
        </dgm:layoutNode>
        <dgm:layoutNode name="wedgeRectCallout1" styleLbl="node1">
          <dgm:varLst>
            <dgm:bulletEnabled val="1"/>
          </dgm:varLst>
          <dgm:alg type="tx"/>
          <dgm:choose name="Name7">
            <dgm:if name="Name8" func="var" arg="dir" op="equ" val="norm">
              <dgm:shape xmlns:r="http://schemas.openxmlformats.org/officeDocument/2006/relationships" type="wedgeRectCallout" r:blip="">
                <dgm:adjLst>
                  <dgm:adj idx="1" val="0.2025"/>
                  <dgm:adj idx="2" val="-0.607"/>
                </dgm:adjLst>
              </dgm:shape>
            </dgm:if>
            <dgm:else name="Name9">
              <dgm:shape xmlns:r="http://schemas.openxmlformats.org/officeDocument/2006/relationships" type="wedgeRectCallout" r:blip="">
                <dgm:adjLst>
                  <dgm:adj idx="1" val="-0.2025"/>
                  <dgm:adj idx="2" val="-0.607"/>
                </dgm:adjLst>
              </dgm:shape>
            </dgm:else>
          </dgm:choos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AC603C0-3CEF-4AD1-ADD0-B8FBDDB84BC5}" type="datetimeFigureOut">
              <a:rPr lang="pt-BR" smtClean="0"/>
              <a:t>01/07/2019</a:t>
            </a:fld>
            <a:endParaRPr lang="pt-BR"/>
          </a:p>
        </p:txBody>
      </p:sp>
      <p:sp>
        <p:nvSpPr>
          <p:cNvPr id="4" name="Espaço Reservado para Imagem de Sli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19A739-BC52-4B78-9BCA-6F0698837526}" type="slidenum">
              <a:rPr lang="pt-BR" smtClean="0"/>
              <a:t>‹nº›</a:t>
            </a:fld>
            <a:endParaRPr lang="pt-BR"/>
          </a:p>
        </p:txBody>
      </p:sp>
    </p:spTree>
    <p:extLst>
      <p:ext uri="{BB962C8B-B14F-4D97-AF65-F5344CB8AC3E}">
        <p14:creationId xmlns:p14="http://schemas.microsoft.com/office/powerpoint/2010/main" val="29703956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3119A739-BC52-4B78-9BCA-6F0698837526}" type="slidenum">
              <a:rPr lang="pt-BR" smtClean="0"/>
              <a:t>5</a:t>
            </a:fld>
            <a:endParaRPr lang="pt-BR"/>
          </a:p>
        </p:txBody>
      </p:sp>
    </p:spTree>
    <p:extLst>
      <p:ext uri="{BB962C8B-B14F-4D97-AF65-F5344CB8AC3E}">
        <p14:creationId xmlns:p14="http://schemas.microsoft.com/office/powerpoint/2010/main" val="6071496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3119A739-BC52-4B78-9BCA-6F0698837526}" type="slidenum">
              <a:rPr lang="pt-BR" smtClean="0"/>
              <a:t>82</a:t>
            </a:fld>
            <a:endParaRPr lang="pt-BR"/>
          </a:p>
        </p:txBody>
      </p:sp>
    </p:spTree>
    <p:extLst>
      <p:ext uri="{BB962C8B-B14F-4D97-AF65-F5344CB8AC3E}">
        <p14:creationId xmlns:p14="http://schemas.microsoft.com/office/powerpoint/2010/main" val="21388443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3119A739-BC52-4B78-9BCA-6F0698837526}" type="slidenum">
              <a:rPr lang="pt-BR" smtClean="0"/>
              <a:t>87</a:t>
            </a:fld>
            <a:endParaRPr lang="pt-BR"/>
          </a:p>
        </p:txBody>
      </p:sp>
    </p:spTree>
    <p:extLst>
      <p:ext uri="{BB962C8B-B14F-4D97-AF65-F5344CB8AC3E}">
        <p14:creationId xmlns:p14="http://schemas.microsoft.com/office/powerpoint/2010/main" val="3517594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3119A739-BC52-4B78-9BCA-6F0698837526}" type="slidenum">
              <a:rPr lang="pt-BR" smtClean="0"/>
              <a:t>104</a:t>
            </a:fld>
            <a:endParaRPr lang="pt-BR"/>
          </a:p>
        </p:txBody>
      </p:sp>
    </p:spTree>
    <p:extLst>
      <p:ext uri="{BB962C8B-B14F-4D97-AF65-F5344CB8AC3E}">
        <p14:creationId xmlns:p14="http://schemas.microsoft.com/office/powerpoint/2010/main" val="41097092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3119A739-BC52-4B78-9BCA-6F0698837526}" type="slidenum">
              <a:rPr lang="pt-BR" smtClean="0"/>
              <a:t>106</a:t>
            </a:fld>
            <a:endParaRPr lang="pt-BR"/>
          </a:p>
        </p:txBody>
      </p:sp>
    </p:spTree>
    <p:extLst>
      <p:ext uri="{BB962C8B-B14F-4D97-AF65-F5344CB8AC3E}">
        <p14:creationId xmlns:p14="http://schemas.microsoft.com/office/powerpoint/2010/main" val="980762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3119A739-BC52-4B78-9BCA-6F0698837526}" type="slidenum">
              <a:rPr lang="pt-BR" smtClean="0"/>
              <a:t>119</a:t>
            </a:fld>
            <a:endParaRPr lang="pt-BR"/>
          </a:p>
        </p:txBody>
      </p:sp>
    </p:spTree>
    <p:extLst>
      <p:ext uri="{BB962C8B-B14F-4D97-AF65-F5344CB8AC3E}">
        <p14:creationId xmlns:p14="http://schemas.microsoft.com/office/powerpoint/2010/main" val="13027969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3119A739-BC52-4B78-9BCA-6F0698837526}" type="slidenum">
              <a:rPr lang="pt-BR" smtClean="0"/>
              <a:t>123</a:t>
            </a:fld>
            <a:endParaRPr lang="pt-BR"/>
          </a:p>
        </p:txBody>
      </p:sp>
    </p:spTree>
    <p:extLst>
      <p:ext uri="{BB962C8B-B14F-4D97-AF65-F5344CB8AC3E}">
        <p14:creationId xmlns:p14="http://schemas.microsoft.com/office/powerpoint/2010/main" val="35287348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3119A739-BC52-4B78-9BCA-6F0698837526}" type="slidenum">
              <a:rPr lang="pt-BR" smtClean="0"/>
              <a:t>127</a:t>
            </a:fld>
            <a:endParaRPr lang="pt-BR"/>
          </a:p>
        </p:txBody>
      </p:sp>
    </p:spTree>
    <p:extLst>
      <p:ext uri="{BB962C8B-B14F-4D97-AF65-F5344CB8AC3E}">
        <p14:creationId xmlns:p14="http://schemas.microsoft.com/office/powerpoint/2010/main" val="27554500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3119A739-BC52-4B78-9BCA-6F0698837526}" type="slidenum">
              <a:rPr lang="pt-BR" smtClean="0"/>
              <a:t>129</a:t>
            </a:fld>
            <a:endParaRPr lang="pt-BR"/>
          </a:p>
        </p:txBody>
      </p:sp>
    </p:spTree>
    <p:extLst>
      <p:ext uri="{BB962C8B-B14F-4D97-AF65-F5344CB8AC3E}">
        <p14:creationId xmlns:p14="http://schemas.microsoft.com/office/powerpoint/2010/main" val="5082450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3119A739-BC52-4B78-9BCA-6F0698837526}" type="slidenum">
              <a:rPr lang="pt-BR" smtClean="0"/>
              <a:t>145</a:t>
            </a:fld>
            <a:endParaRPr lang="pt-BR"/>
          </a:p>
        </p:txBody>
      </p:sp>
    </p:spTree>
    <p:extLst>
      <p:ext uri="{BB962C8B-B14F-4D97-AF65-F5344CB8AC3E}">
        <p14:creationId xmlns:p14="http://schemas.microsoft.com/office/powerpoint/2010/main" val="13986435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3119A739-BC52-4B78-9BCA-6F0698837526}" type="slidenum">
              <a:rPr lang="pt-BR" smtClean="0"/>
              <a:t>200</a:t>
            </a:fld>
            <a:endParaRPr lang="pt-BR"/>
          </a:p>
        </p:txBody>
      </p:sp>
    </p:spTree>
    <p:extLst>
      <p:ext uri="{BB962C8B-B14F-4D97-AF65-F5344CB8AC3E}">
        <p14:creationId xmlns:p14="http://schemas.microsoft.com/office/powerpoint/2010/main" val="29924360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3119A739-BC52-4B78-9BCA-6F0698837526}" type="slidenum">
              <a:rPr lang="pt-BR" smtClean="0"/>
              <a:t>7</a:t>
            </a:fld>
            <a:endParaRPr lang="pt-BR"/>
          </a:p>
        </p:txBody>
      </p:sp>
    </p:spTree>
    <p:extLst>
      <p:ext uri="{BB962C8B-B14F-4D97-AF65-F5344CB8AC3E}">
        <p14:creationId xmlns:p14="http://schemas.microsoft.com/office/powerpoint/2010/main" val="32959884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3119A739-BC52-4B78-9BCA-6F0698837526}" type="slidenum">
              <a:rPr lang="pt-BR" smtClean="0"/>
              <a:t>202</a:t>
            </a:fld>
            <a:endParaRPr lang="pt-BR"/>
          </a:p>
        </p:txBody>
      </p:sp>
    </p:spTree>
    <p:extLst>
      <p:ext uri="{BB962C8B-B14F-4D97-AF65-F5344CB8AC3E}">
        <p14:creationId xmlns:p14="http://schemas.microsoft.com/office/powerpoint/2010/main" val="2035839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3119A739-BC52-4B78-9BCA-6F0698837526}" type="slidenum">
              <a:rPr lang="pt-BR" smtClean="0"/>
              <a:t>229</a:t>
            </a:fld>
            <a:endParaRPr lang="pt-BR"/>
          </a:p>
        </p:txBody>
      </p:sp>
    </p:spTree>
    <p:extLst>
      <p:ext uri="{BB962C8B-B14F-4D97-AF65-F5344CB8AC3E}">
        <p14:creationId xmlns:p14="http://schemas.microsoft.com/office/powerpoint/2010/main" val="15273103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3119A739-BC52-4B78-9BCA-6F0698837526}" type="slidenum">
              <a:rPr lang="pt-BR" smtClean="0"/>
              <a:t>233</a:t>
            </a:fld>
            <a:endParaRPr lang="pt-BR"/>
          </a:p>
        </p:txBody>
      </p:sp>
    </p:spTree>
    <p:extLst>
      <p:ext uri="{BB962C8B-B14F-4D97-AF65-F5344CB8AC3E}">
        <p14:creationId xmlns:p14="http://schemas.microsoft.com/office/powerpoint/2010/main" val="39065332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3119A739-BC52-4B78-9BCA-6F0698837526}" type="slidenum">
              <a:rPr lang="pt-BR" smtClean="0"/>
              <a:t>238</a:t>
            </a:fld>
            <a:endParaRPr lang="pt-BR"/>
          </a:p>
        </p:txBody>
      </p:sp>
    </p:spTree>
    <p:extLst>
      <p:ext uri="{BB962C8B-B14F-4D97-AF65-F5344CB8AC3E}">
        <p14:creationId xmlns:p14="http://schemas.microsoft.com/office/powerpoint/2010/main" val="1689708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3119A739-BC52-4B78-9BCA-6F0698837526}" type="slidenum">
              <a:rPr lang="pt-BR" smtClean="0"/>
              <a:t>246</a:t>
            </a:fld>
            <a:endParaRPr lang="pt-BR"/>
          </a:p>
        </p:txBody>
      </p:sp>
    </p:spTree>
    <p:extLst>
      <p:ext uri="{BB962C8B-B14F-4D97-AF65-F5344CB8AC3E}">
        <p14:creationId xmlns:p14="http://schemas.microsoft.com/office/powerpoint/2010/main" val="32417117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3119A739-BC52-4B78-9BCA-6F0698837526}" type="slidenum">
              <a:rPr lang="pt-BR" smtClean="0"/>
              <a:t>10</a:t>
            </a:fld>
            <a:endParaRPr lang="pt-BR"/>
          </a:p>
        </p:txBody>
      </p:sp>
    </p:spTree>
    <p:extLst>
      <p:ext uri="{BB962C8B-B14F-4D97-AF65-F5344CB8AC3E}">
        <p14:creationId xmlns:p14="http://schemas.microsoft.com/office/powerpoint/2010/main" val="3463359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3119A739-BC52-4B78-9BCA-6F0698837526}" type="slidenum">
              <a:rPr lang="pt-BR" smtClean="0"/>
              <a:t>12</a:t>
            </a:fld>
            <a:endParaRPr lang="pt-BR"/>
          </a:p>
        </p:txBody>
      </p:sp>
    </p:spTree>
    <p:extLst>
      <p:ext uri="{BB962C8B-B14F-4D97-AF65-F5344CB8AC3E}">
        <p14:creationId xmlns:p14="http://schemas.microsoft.com/office/powerpoint/2010/main" val="1169817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3119A739-BC52-4B78-9BCA-6F0698837526}" type="slidenum">
              <a:rPr lang="pt-BR" smtClean="0"/>
              <a:t>56</a:t>
            </a:fld>
            <a:endParaRPr lang="pt-BR"/>
          </a:p>
        </p:txBody>
      </p:sp>
    </p:spTree>
    <p:extLst>
      <p:ext uri="{BB962C8B-B14F-4D97-AF65-F5344CB8AC3E}">
        <p14:creationId xmlns:p14="http://schemas.microsoft.com/office/powerpoint/2010/main" val="33150282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3119A739-BC52-4B78-9BCA-6F0698837526}" type="slidenum">
              <a:rPr lang="pt-BR" smtClean="0"/>
              <a:t>60</a:t>
            </a:fld>
            <a:endParaRPr lang="pt-BR"/>
          </a:p>
        </p:txBody>
      </p:sp>
    </p:spTree>
    <p:extLst>
      <p:ext uri="{BB962C8B-B14F-4D97-AF65-F5344CB8AC3E}">
        <p14:creationId xmlns:p14="http://schemas.microsoft.com/office/powerpoint/2010/main" val="1884241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3119A739-BC52-4B78-9BCA-6F0698837526}" type="slidenum">
              <a:rPr lang="pt-BR" smtClean="0"/>
              <a:t>64</a:t>
            </a:fld>
            <a:endParaRPr lang="pt-BR"/>
          </a:p>
        </p:txBody>
      </p:sp>
    </p:spTree>
    <p:extLst>
      <p:ext uri="{BB962C8B-B14F-4D97-AF65-F5344CB8AC3E}">
        <p14:creationId xmlns:p14="http://schemas.microsoft.com/office/powerpoint/2010/main" val="15352741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3119A739-BC52-4B78-9BCA-6F0698837526}" type="slidenum">
              <a:rPr lang="pt-BR" smtClean="0"/>
              <a:t>73</a:t>
            </a:fld>
            <a:endParaRPr lang="pt-BR"/>
          </a:p>
        </p:txBody>
      </p:sp>
    </p:spTree>
    <p:extLst>
      <p:ext uri="{BB962C8B-B14F-4D97-AF65-F5344CB8AC3E}">
        <p14:creationId xmlns:p14="http://schemas.microsoft.com/office/powerpoint/2010/main" val="96745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3119A739-BC52-4B78-9BCA-6F0698837526}" type="slidenum">
              <a:rPr lang="pt-BR" smtClean="0"/>
              <a:t>74</a:t>
            </a:fld>
            <a:endParaRPr lang="pt-BR"/>
          </a:p>
        </p:txBody>
      </p:sp>
    </p:spTree>
    <p:extLst>
      <p:ext uri="{BB962C8B-B14F-4D97-AF65-F5344CB8AC3E}">
        <p14:creationId xmlns:p14="http://schemas.microsoft.com/office/powerpoint/2010/main" val="21470646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de Títul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pt-BR" smtClean="0"/>
              <a:t>Clique para editar o título mestre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pt-BR" smtClean="0"/>
              <a:t>Clique para editar o estilo do subtítulo Mestre</a:t>
            </a:r>
            <a:endParaRPr lang="en-US" dirty="0"/>
          </a:p>
        </p:txBody>
      </p:sp>
      <p:sp>
        <p:nvSpPr>
          <p:cNvPr id="4" name="Date Placeholder 3"/>
          <p:cNvSpPr>
            <a:spLocks noGrp="1"/>
          </p:cNvSpPr>
          <p:nvPr>
            <p:ph type="dt" sz="half" idx="10"/>
          </p:nvPr>
        </p:nvSpPr>
        <p:spPr/>
        <p:txBody>
          <a:bodyPr/>
          <a:lstStyle/>
          <a:p>
            <a:fld id="{4880F35F-B76B-4191-B2FC-A133A5B4ED6E}" type="datetimeFigureOut">
              <a:rPr lang="pt-BR" smtClean="0"/>
              <a:t>01/07/2019</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32505D1F-6453-4DEF-917A-10A87CC63C5B}" type="slidenum">
              <a:rPr lang="pt-BR" smtClean="0"/>
              <a:t>‹nº›</a:t>
            </a:fld>
            <a:endParaRPr lang="pt-B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5034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4880F35F-B76B-4191-B2FC-A133A5B4ED6E}" type="datetimeFigureOut">
              <a:rPr lang="pt-BR" smtClean="0"/>
              <a:t>01/07/2019</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32505D1F-6453-4DEF-917A-10A87CC63C5B}" type="slidenum">
              <a:rPr lang="pt-BR" smtClean="0"/>
              <a:t>‹nº›</a:t>
            </a:fld>
            <a:endParaRPr lang="pt-BR"/>
          </a:p>
        </p:txBody>
      </p:sp>
    </p:spTree>
    <p:extLst>
      <p:ext uri="{BB962C8B-B14F-4D97-AF65-F5344CB8AC3E}">
        <p14:creationId xmlns:p14="http://schemas.microsoft.com/office/powerpoint/2010/main" val="21156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exto e Título Vertical">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pt-BR" smtClean="0"/>
              <a:t>Clique para editar o título mestre</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4880F35F-B76B-4191-B2FC-A133A5B4ED6E}" type="datetimeFigureOut">
              <a:rPr lang="pt-BR" smtClean="0"/>
              <a:t>01/07/2019</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32505D1F-6453-4DEF-917A-10A87CC63C5B}" type="slidenum">
              <a:rPr lang="pt-BR" smtClean="0"/>
              <a:t>‹nº›</a:t>
            </a:fld>
            <a:endParaRPr lang="pt-BR"/>
          </a:p>
        </p:txBody>
      </p:sp>
    </p:spTree>
    <p:extLst>
      <p:ext uri="{BB962C8B-B14F-4D97-AF65-F5344CB8AC3E}">
        <p14:creationId xmlns:p14="http://schemas.microsoft.com/office/powerpoint/2010/main" val="13663443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Content Placeholder 2"/>
          <p:cNvSpPr>
            <a:spLocks noGrp="1"/>
          </p:cNvSpPr>
          <p:nvPr>
            <p:ph idx="1"/>
          </p:nvPr>
        </p:nvSpPr>
        <p:spPr/>
        <p:txBody>
          <a:body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4880F35F-B76B-4191-B2FC-A133A5B4ED6E}" type="datetimeFigureOut">
              <a:rPr lang="pt-BR" smtClean="0"/>
              <a:t>01/07/2019</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32505D1F-6453-4DEF-917A-10A87CC63C5B}" type="slidenum">
              <a:rPr lang="pt-BR" smtClean="0"/>
              <a:t>‹nº›</a:t>
            </a:fld>
            <a:endParaRPr lang="pt-BR"/>
          </a:p>
        </p:txBody>
      </p:sp>
    </p:spTree>
    <p:extLst>
      <p:ext uri="{BB962C8B-B14F-4D97-AF65-F5344CB8AC3E}">
        <p14:creationId xmlns:p14="http://schemas.microsoft.com/office/powerpoint/2010/main" val="27660013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ção">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pt-BR" smtClean="0"/>
              <a:t>Clique para editar o título mestre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Editar estilos de texto Mestre</a:t>
            </a:r>
          </a:p>
        </p:txBody>
      </p:sp>
      <p:sp>
        <p:nvSpPr>
          <p:cNvPr id="4" name="Date Placeholder 3"/>
          <p:cNvSpPr>
            <a:spLocks noGrp="1"/>
          </p:cNvSpPr>
          <p:nvPr>
            <p:ph type="dt" sz="half" idx="10"/>
          </p:nvPr>
        </p:nvSpPr>
        <p:spPr/>
        <p:txBody>
          <a:bodyPr/>
          <a:lstStyle/>
          <a:p>
            <a:fld id="{4880F35F-B76B-4191-B2FC-A133A5B4ED6E}" type="datetimeFigureOut">
              <a:rPr lang="pt-BR" smtClean="0"/>
              <a:t>01/07/2019</a:t>
            </a:fld>
            <a:endParaRPr lang="pt-BR"/>
          </a:p>
        </p:txBody>
      </p:sp>
      <p:sp>
        <p:nvSpPr>
          <p:cNvPr id="5" name="Footer Placeholder 4"/>
          <p:cNvSpPr>
            <a:spLocks noGrp="1"/>
          </p:cNvSpPr>
          <p:nvPr>
            <p:ph type="ftr" sz="quarter" idx="11"/>
          </p:nvPr>
        </p:nvSpPr>
        <p:spPr/>
        <p:txBody>
          <a:bodyPr/>
          <a:lstStyle/>
          <a:p>
            <a:endParaRPr lang="pt-B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2" descr="D:\Users\lucas.agustinho\Desktop\PNG\Logo_SUS_svg.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06424" y="6351200"/>
            <a:ext cx="656459" cy="339512"/>
          </a:xfrm>
          <a:prstGeom prst="rect">
            <a:avLst/>
          </a:prstGeom>
          <a:noFill/>
          <a:extLst>
            <a:ext uri="{909E8E84-426E-40DD-AFC4-6F175D3DCCD1}">
              <a14:hiddenFill xmlns:a14="http://schemas.microsoft.com/office/drawing/2010/main">
                <a:solidFill>
                  <a:srgbClr val="FFFFFF"/>
                </a:solidFill>
              </a14:hiddenFill>
            </a:ext>
          </a:extLst>
        </p:spPr>
      </p:pic>
      <p:sp>
        <p:nvSpPr>
          <p:cNvPr id="11" name="CaixaDeTexto 10"/>
          <p:cNvSpPr txBox="1"/>
          <p:nvPr userDrawn="1"/>
        </p:nvSpPr>
        <p:spPr>
          <a:xfrm>
            <a:off x="8244408" y="6305513"/>
            <a:ext cx="994524" cy="430887"/>
          </a:xfrm>
          <a:prstGeom prst="rect">
            <a:avLst/>
          </a:prstGeom>
          <a:noFill/>
        </p:spPr>
        <p:txBody>
          <a:bodyPr wrap="square" rtlCol="0">
            <a:spAutoFit/>
          </a:bodyPr>
          <a:lstStyle/>
          <a:p>
            <a:r>
              <a:rPr lang="pt-BR" sz="1050" dirty="0" smtClean="0">
                <a:latin typeface="Arial" panose="020B0604020202020204" pitchFamily="34" charset="0"/>
                <a:cs typeface="Arial" panose="020B0604020202020204" pitchFamily="34" charset="0"/>
              </a:rPr>
              <a:t>MINISTÉRIO DA SAÚDE</a:t>
            </a:r>
            <a:endParaRPr lang="pt-BR" sz="10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9757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pt-BR" smtClean="0"/>
              <a:t>Clique para editar o título mestre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Date Placeholder 4"/>
          <p:cNvSpPr>
            <a:spLocks noGrp="1"/>
          </p:cNvSpPr>
          <p:nvPr>
            <p:ph type="dt" sz="half" idx="10"/>
          </p:nvPr>
        </p:nvSpPr>
        <p:spPr/>
        <p:txBody>
          <a:bodyPr/>
          <a:lstStyle/>
          <a:p>
            <a:fld id="{4880F35F-B76B-4191-B2FC-A133A5B4ED6E}" type="datetimeFigureOut">
              <a:rPr lang="pt-BR" smtClean="0"/>
              <a:t>01/07/2019</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32505D1F-6453-4DEF-917A-10A87CC63C5B}" type="slidenum">
              <a:rPr lang="pt-BR" smtClean="0"/>
              <a:t>‹nº›</a:t>
            </a:fld>
            <a:endParaRPr lang="pt-BR"/>
          </a:p>
        </p:txBody>
      </p:sp>
    </p:spTree>
    <p:extLst>
      <p:ext uri="{BB962C8B-B14F-4D97-AF65-F5344CB8AC3E}">
        <p14:creationId xmlns:p14="http://schemas.microsoft.com/office/powerpoint/2010/main" val="25271817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pt-BR" smtClean="0"/>
              <a:t>Clique para editar o título mestre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Editar estilos de texto Mestre</a:t>
            </a:r>
          </a:p>
        </p:txBody>
      </p:sp>
      <p:sp>
        <p:nvSpPr>
          <p:cNvPr id="4" name="Content Placeholder 3"/>
          <p:cNvSpPr>
            <a:spLocks noGrp="1"/>
          </p:cNvSpPr>
          <p:nvPr>
            <p:ph sz="half" idx="2"/>
          </p:nvPr>
        </p:nvSpPr>
        <p:spPr>
          <a:xfrm>
            <a:off x="822960" y="2582334"/>
            <a:ext cx="3703320" cy="3378200"/>
          </a:xfrm>
        </p:spPr>
        <p:txBody>
          <a:body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Editar estilos de texto Mestre</a:t>
            </a:r>
          </a:p>
        </p:txBody>
      </p:sp>
      <p:sp>
        <p:nvSpPr>
          <p:cNvPr id="6" name="Content Placeholder 5"/>
          <p:cNvSpPr>
            <a:spLocks noGrp="1"/>
          </p:cNvSpPr>
          <p:nvPr>
            <p:ph sz="quarter" idx="4"/>
          </p:nvPr>
        </p:nvSpPr>
        <p:spPr>
          <a:xfrm>
            <a:off x="4663440" y="2582334"/>
            <a:ext cx="3703320" cy="3378200"/>
          </a:xfrm>
        </p:spPr>
        <p:txBody>
          <a:body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7" name="Date Placeholder 6"/>
          <p:cNvSpPr>
            <a:spLocks noGrp="1"/>
          </p:cNvSpPr>
          <p:nvPr>
            <p:ph type="dt" sz="half" idx="10"/>
          </p:nvPr>
        </p:nvSpPr>
        <p:spPr/>
        <p:txBody>
          <a:bodyPr/>
          <a:lstStyle/>
          <a:p>
            <a:fld id="{4880F35F-B76B-4191-B2FC-A133A5B4ED6E}" type="datetimeFigureOut">
              <a:rPr lang="pt-BR" smtClean="0"/>
              <a:t>01/07/2019</a:t>
            </a:fld>
            <a:endParaRPr lang="pt-BR"/>
          </a:p>
        </p:txBody>
      </p:sp>
      <p:sp>
        <p:nvSpPr>
          <p:cNvPr id="8" name="Footer Placeholder 7"/>
          <p:cNvSpPr>
            <a:spLocks noGrp="1"/>
          </p:cNvSpPr>
          <p:nvPr>
            <p:ph type="ftr" sz="quarter" idx="11"/>
          </p:nvPr>
        </p:nvSpPr>
        <p:spPr/>
        <p:txBody>
          <a:bodyPr/>
          <a:lstStyle/>
          <a:p>
            <a:endParaRPr lang="pt-BR"/>
          </a:p>
        </p:txBody>
      </p:sp>
      <p:sp>
        <p:nvSpPr>
          <p:cNvPr id="9" name="Slide Number Placeholder 8"/>
          <p:cNvSpPr>
            <a:spLocks noGrp="1"/>
          </p:cNvSpPr>
          <p:nvPr>
            <p:ph type="sldNum" sz="quarter" idx="12"/>
          </p:nvPr>
        </p:nvSpPr>
        <p:spPr/>
        <p:txBody>
          <a:bodyPr/>
          <a:lstStyle/>
          <a:p>
            <a:fld id="{32505D1F-6453-4DEF-917A-10A87CC63C5B}" type="slidenum">
              <a:rPr lang="pt-BR" smtClean="0"/>
              <a:t>‹nº›</a:t>
            </a:fld>
            <a:endParaRPr lang="pt-BR"/>
          </a:p>
        </p:txBody>
      </p:sp>
    </p:spTree>
    <p:extLst>
      <p:ext uri="{BB962C8B-B14F-4D97-AF65-F5344CB8AC3E}">
        <p14:creationId xmlns:p14="http://schemas.microsoft.com/office/powerpoint/2010/main" val="1655044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Date Placeholder 2"/>
          <p:cNvSpPr>
            <a:spLocks noGrp="1"/>
          </p:cNvSpPr>
          <p:nvPr>
            <p:ph type="dt" sz="half" idx="10"/>
          </p:nvPr>
        </p:nvSpPr>
        <p:spPr/>
        <p:txBody>
          <a:bodyPr/>
          <a:lstStyle/>
          <a:p>
            <a:fld id="{4880F35F-B76B-4191-B2FC-A133A5B4ED6E}" type="datetimeFigureOut">
              <a:rPr lang="pt-BR" smtClean="0"/>
              <a:t>01/07/2019</a:t>
            </a:fld>
            <a:endParaRPr lang="pt-BR"/>
          </a:p>
        </p:txBody>
      </p:sp>
      <p:sp>
        <p:nvSpPr>
          <p:cNvPr id="4" name="Footer Placeholder 3"/>
          <p:cNvSpPr>
            <a:spLocks noGrp="1"/>
          </p:cNvSpPr>
          <p:nvPr>
            <p:ph type="ftr" sz="quarter" idx="11"/>
          </p:nvPr>
        </p:nvSpPr>
        <p:spPr/>
        <p:txBody>
          <a:bodyPr/>
          <a:lstStyle/>
          <a:p>
            <a:endParaRPr lang="pt-BR"/>
          </a:p>
        </p:txBody>
      </p:sp>
      <p:sp>
        <p:nvSpPr>
          <p:cNvPr id="5" name="Slide Number Placeholder 4"/>
          <p:cNvSpPr>
            <a:spLocks noGrp="1"/>
          </p:cNvSpPr>
          <p:nvPr>
            <p:ph type="sldNum" sz="quarter" idx="12"/>
          </p:nvPr>
        </p:nvSpPr>
        <p:spPr/>
        <p:txBody>
          <a:bodyPr/>
          <a:lstStyle/>
          <a:p>
            <a:fld id="{32505D1F-6453-4DEF-917A-10A87CC63C5B}" type="slidenum">
              <a:rPr lang="pt-BR" smtClean="0"/>
              <a:t>‹nº›</a:t>
            </a:fld>
            <a:endParaRPr lang="pt-BR"/>
          </a:p>
        </p:txBody>
      </p:sp>
    </p:spTree>
    <p:extLst>
      <p:ext uri="{BB962C8B-B14F-4D97-AF65-F5344CB8AC3E}">
        <p14:creationId xmlns:p14="http://schemas.microsoft.com/office/powerpoint/2010/main" val="32973149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m branco">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880F35F-B76B-4191-B2FC-A133A5B4ED6E}" type="datetimeFigureOut">
              <a:rPr lang="pt-BR" smtClean="0"/>
              <a:t>01/07/2019</a:t>
            </a:fld>
            <a:endParaRPr lang="pt-BR"/>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pt-BR"/>
          </a:p>
        </p:txBody>
      </p:sp>
      <p:sp>
        <p:nvSpPr>
          <p:cNvPr id="9" name="Slide Number Placeholder 8"/>
          <p:cNvSpPr>
            <a:spLocks noGrp="1"/>
          </p:cNvSpPr>
          <p:nvPr>
            <p:ph type="sldNum" sz="quarter" idx="12"/>
          </p:nvPr>
        </p:nvSpPr>
        <p:spPr/>
        <p:txBody>
          <a:bodyPr/>
          <a:lstStyle/>
          <a:p>
            <a:fld id="{32505D1F-6453-4DEF-917A-10A87CC63C5B}" type="slidenum">
              <a:rPr lang="pt-BR" smtClean="0"/>
              <a:t>‹nº›</a:t>
            </a:fld>
            <a:endParaRPr lang="pt-BR"/>
          </a:p>
        </p:txBody>
      </p:sp>
    </p:spTree>
    <p:extLst>
      <p:ext uri="{BB962C8B-B14F-4D97-AF65-F5344CB8AC3E}">
        <p14:creationId xmlns:p14="http://schemas.microsoft.com/office/powerpoint/2010/main" val="25544025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pt-BR" smtClean="0"/>
              <a:t>Clique para editar o título mestre</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Editar estilos de texto Mestre</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4880F35F-B76B-4191-B2FC-A133A5B4ED6E}" type="datetimeFigureOut">
              <a:rPr lang="pt-BR" smtClean="0"/>
              <a:t>01/07/2019</a:t>
            </a:fld>
            <a:endParaRPr lang="pt-BR"/>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pt-B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2505D1F-6453-4DEF-917A-10A87CC63C5B}" type="slidenum">
              <a:rPr lang="pt-BR" smtClean="0"/>
              <a:t>‹nº›</a:t>
            </a:fld>
            <a:endParaRPr lang="pt-BR"/>
          </a:p>
        </p:txBody>
      </p:sp>
      <p:pic>
        <p:nvPicPr>
          <p:cNvPr id="10" name="Picture 2" descr="D:\Users\lucas.agustinho\Desktop\PNG\Logo_SUS_svg.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06424" y="6351200"/>
            <a:ext cx="656459" cy="339512"/>
          </a:xfrm>
          <a:prstGeom prst="rect">
            <a:avLst/>
          </a:prstGeom>
          <a:noFill/>
          <a:extLst>
            <a:ext uri="{909E8E84-426E-40DD-AFC4-6F175D3DCCD1}">
              <a14:hiddenFill xmlns:a14="http://schemas.microsoft.com/office/drawing/2010/main">
                <a:solidFill>
                  <a:srgbClr val="FFFFFF"/>
                </a:solidFill>
              </a14:hiddenFill>
            </a:ext>
          </a:extLst>
        </p:spPr>
      </p:pic>
      <p:sp>
        <p:nvSpPr>
          <p:cNvPr id="11" name="CaixaDeTexto 10"/>
          <p:cNvSpPr txBox="1"/>
          <p:nvPr userDrawn="1"/>
        </p:nvSpPr>
        <p:spPr>
          <a:xfrm>
            <a:off x="8244408" y="6305513"/>
            <a:ext cx="994524" cy="430887"/>
          </a:xfrm>
          <a:prstGeom prst="rect">
            <a:avLst/>
          </a:prstGeom>
          <a:noFill/>
        </p:spPr>
        <p:txBody>
          <a:bodyPr wrap="square" rtlCol="0">
            <a:spAutoFit/>
          </a:bodyPr>
          <a:lstStyle/>
          <a:p>
            <a:r>
              <a:rPr lang="pt-BR" sz="1050" dirty="0" smtClean="0">
                <a:latin typeface="Arial" panose="020B0604020202020204" pitchFamily="34" charset="0"/>
                <a:cs typeface="Arial" panose="020B0604020202020204" pitchFamily="34" charset="0"/>
              </a:rPr>
              <a:t>MINISTÉRIO DA SAÚDE</a:t>
            </a:r>
            <a:endParaRPr lang="pt-BR" sz="10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291490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tIns="0" bIns="0" anchor="b">
            <a:noAutofit/>
          </a:bodyPr>
          <a:lstStyle>
            <a:lvl1pPr>
              <a:defRPr sz="3600" b="0">
                <a:solidFill>
                  <a:srgbClr val="FFFFFF"/>
                </a:solidFill>
              </a:defRPr>
            </a:lvl1pPr>
          </a:lstStyle>
          <a:p>
            <a:r>
              <a:rPr lang="pt-BR" smtClean="0"/>
              <a:t>Clique para editar o título mestre</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t-BR" smtClean="0"/>
              <a:t>Clique no ícone para adicionar uma imagem</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Editar estilos de texto Mestre</a:t>
            </a:r>
          </a:p>
        </p:txBody>
      </p:sp>
      <p:sp>
        <p:nvSpPr>
          <p:cNvPr id="5" name="Date Placeholder 4"/>
          <p:cNvSpPr>
            <a:spLocks noGrp="1"/>
          </p:cNvSpPr>
          <p:nvPr>
            <p:ph type="dt" sz="half" idx="10"/>
          </p:nvPr>
        </p:nvSpPr>
        <p:spPr/>
        <p:txBody>
          <a:bodyPr/>
          <a:lstStyle/>
          <a:p>
            <a:fld id="{4880F35F-B76B-4191-B2FC-A133A5B4ED6E}" type="datetimeFigureOut">
              <a:rPr lang="pt-BR" smtClean="0"/>
              <a:t>01/07/2019</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32505D1F-6453-4DEF-917A-10A87CC63C5B}" type="slidenum">
              <a:rPr lang="pt-BR" smtClean="0"/>
              <a:t>‹nº›</a:t>
            </a:fld>
            <a:endParaRPr lang="pt-BR"/>
          </a:p>
        </p:txBody>
      </p:sp>
    </p:spTree>
    <p:extLst>
      <p:ext uri="{BB962C8B-B14F-4D97-AF65-F5344CB8AC3E}">
        <p14:creationId xmlns:p14="http://schemas.microsoft.com/office/powerpoint/2010/main" val="19675610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pt-BR" smtClean="0"/>
              <a:t>Clique para editar o título mestre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4880F35F-B76B-4191-B2FC-A133A5B4ED6E}" type="datetimeFigureOut">
              <a:rPr lang="pt-BR" smtClean="0"/>
              <a:t>01/07/2019</a:t>
            </a:fld>
            <a:endParaRPr lang="pt-BR"/>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pt-BR"/>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32505D1F-6453-4DEF-917A-10A87CC63C5B}" type="slidenum">
              <a:rPr lang="pt-BR" smtClean="0"/>
              <a:t>‹nº›</a:t>
            </a:fld>
            <a:endParaRPr lang="pt-BR"/>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1" name="Picture 2" descr="D:\Users\lucas.agustinho\Desktop\PNG\Logo_SUS_svg.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7606424" y="6351200"/>
            <a:ext cx="656459" cy="339512"/>
          </a:xfrm>
          <a:prstGeom prst="rect">
            <a:avLst/>
          </a:prstGeom>
          <a:noFill/>
          <a:extLst>
            <a:ext uri="{909E8E84-426E-40DD-AFC4-6F175D3DCCD1}">
              <a14:hiddenFill xmlns:a14="http://schemas.microsoft.com/office/drawing/2010/main">
                <a:solidFill>
                  <a:srgbClr val="FFFFFF"/>
                </a:solidFill>
              </a14:hiddenFill>
            </a:ext>
          </a:extLst>
        </p:spPr>
      </p:pic>
      <p:sp>
        <p:nvSpPr>
          <p:cNvPr id="12" name="CaixaDeTexto 11"/>
          <p:cNvSpPr txBox="1"/>
          <p:nvPr userDrawn="1"/>
        </p:nvSpPr>
        <p:spPr>
          <a:xfrm>
            <a:off x="8244408" y="6305513"/>
            <a:ext cx="994524" cy="430887"/>
          </a:xfrm>
          <a:prstGeom prst="rect">
            <a:avLst/>
          </a:prstGeom>
          <a:noFill/>
        </p:spPr>
        <p:txBody>
          <a:bodyPr wrap="square" rtlCol="0">
            <a:spAutoFit/>
          </a:bodyPr>
          <a:lstStyle/>
          <a:p>
            <a:r>
              <a:rPr lang="pt-BR" sz="1050" dirty="0" smtClean="0">
                <a:latin typeface="Arial" panose="020B0604020202020204" pitchFamily="34" charset="0"/>
                <a:cs typeface="Arial" panose="020B0604020202020204" pitchFamily="34" charset="0"/>
              </a:rPr>
              <a:t>MINISTÉRIO DA SAÚDE</a:t>
            </a:r>
            <a:endParaRPr lang="pt-BR" sz="10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385960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02.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10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130.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image" Target="../media/image57.png"/><Relationship Id="rId1" Type="http://schemas.openxmlformats.org/officeDocument/2006/relationships/slideLayout" Target="../slideLayouts/slideLayout2.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13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37.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13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5.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140.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1.xml"/></Relationships>
</file>

<file path=ppt/slides/_rels/slide141.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1.xml"/></Relationships>
</file>

<file path=ppt/slides/_rels/slide142.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7.xml"/></Relationships>
</file>

<file path=ppt/slides/_rels/slide143.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1.xml"/></Relationships>
</file>

<file path=ppt/slides/_rels/slide144.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47.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7.xml"/></Relationships>
</file>

<file path=ppt/slides/_rels/slide148.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0.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7.xml"/></Relationships>
</file>

<file path=ppt/slides/_rels/slide151.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7.xml"/></Relationships>
</file>

<file path=ppt/slides/_rels/slide152.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7.xml"/></Relationships>
</file>

<file path=ppt/slides/_rels/slide153.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7.xml"/></Relationships>
</file>

<file path=ppt/slides/_rels/slide154.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7.xml"/></Relationships>
</file>

<file path=ppt/slides/_rels/slide15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56.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7.xml"/></Relationships>
</file>

<file path=ppt/slides/_rels/slide157.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7.xml"/></Relationships>
</file>

<file path=ppt/slides/_rels/slide158.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7.xml"/></Relationships>
</file>

<file path=ppt/slides/_rels/slide159.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60.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7.xml"/></Relationships>
</file>

<file path=ppt/slides/_rels/slide161.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7.xml"/></Relationships>
</file>

<file path=ppt/slides/_rels/slide162.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7.xml"/></Relationships>
</file>

<file path=ppt/slides/_rels/slide163.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7.xml"/></Relationships>
</file>

<file path=ppt/slides/_rels/slide16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65.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7.xml"/></Relationships>
</file>

<file path=ppt/slides/_rels/slide166.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7.xml"/></Relationships>
</file>

<file path=ppt/slides/_rels/slide167.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7.xml"/></Relationships>
</file>

<file path=ppt/slides/_rels/slide168.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7.xml"/><Relationship Id="rId4" Type="http://schemas.openxmlformats.org/officeDocument/2006/relationships/image" Target="../media/image114.png"/></Relationships>
</file>

<file path=ppt/slides/_rels/slide169.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6.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70.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7.xml"/></Relationships>
</file>

<file path=ppt/slides/_rels/slide171.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7.xml"/></Relationships>
</file>

<file path=ppt/slides/_rels/slide17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73.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7.xml"/></Relationships>
</file>

<file path=ppt/slides/_rels/slide174.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7.xml"/></Relationships>
</file>

<file path=ppt/slides/_rels/slide175.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7.xml"/></Relationships>
</file>

<file path=ppt/slides/_rels/slide176.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7.xml"/><Relationship Id="rId4" Type="http://schemas.openxmlformats.org/officeDocument/2006/relationships/image" Target="../media/image114.png"/></Relationships>
</file>

<file path=ppt/slides/_rels/slide177.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7.xml"/></Relationships>
</file>

<file path=ppt/slides/_rels/slide178.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7.xml"/></Relationships>
</file>

<file path=ppt/slides/_rels/slide179.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81.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7.xml"/></Relationships>
</file>

<file path=ppt/slides/_rels/slide182.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7.xml"/></Relationships>
</file>

<file path=ppt/slides/_rels/slide183.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7.xml"/></Relationships>
</file>

<file path=ppt/slides/_rels/slide184.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7.xml"/><Relationship Id="rId4" Type="http://schemas.openxmlformats.org/officeDocument/2006/relationships/image" Target="../media/image114.png"/></Relationships>
</file>

<file path=ppt/slides/_rels/slide185.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7.xml"/></Relationships>
</file>

<file path=ppt/slides/_rels/slide186.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7.xml"/></Relationships>
</file>

<file path=ppt/slides/_rels/slide187.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7.xml"/></Relationships>
</file>

<file path=ppt/slides/_rels/slide188.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7.xml"/></Relationships>
</file>

<file path=ppt/slides/_rels/slide18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7.xml"/></Relationships>
</file>

<file path=ppt/slides/_rels/slide191.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7.xml"/></Relationships>
</file>

<file path=ppt/slides/_rels/slide192.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7.xml"/></Relationships>
</file>

<file path=ppt/slides/_rels/slide193.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7.xml"/><Relationship Id="rId4" Type="http://schemas.openxmlformats.org/officeDocument/2006/relationships/image" Target="../media/image114.png"/></Relationships>
</file>

<file path=ppt/slides/_rels/slide194.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7.xml"/></Relationships>
</file>

<file path=ppt/slides/_rels/slide195.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7.xml"/></Relationships>
</file>

<file path=ppt/slides/_rels/slide196.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7.xml"/></Relationships>
</file>

<file path=ppt/slides/_rels/slide197.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7.xml"/></Relationships>
</file>

<file path=ppt/slides/_rels/slide19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99.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00.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19.png"/></Relationships>
</file>

<file path=ppt/slides/_rels/slide201.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20.png"/><Relationship Id="rId1" Type="http://schemas.openxmlformats.org/officeDocument/2006/relationships/slideLayout" Target="../slideLayouts/slideLayout7.xml"/></Relationships>
</file>

<file path=ppt/slides/_rels/slide202.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03.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png"/><Relationship Id="rId1" Type="http://schemas.openxmlformats.org/officeDocument/2006/relationships/slideLayout" Target="../slideLayouts/slideLayout7.xml"/></Relationships>
</file>

<file path=ppt/slides/_rels/slide204.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slideLayout" Target="../slideLayouts/slideLayout7.xml"/></Relationships>
</file>

<file path=ppt/slides/_rels/slide205.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7.xml"/></Relationships>
</file>

<file path=ppt/slides/_rels/slide206.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26.png"/><Relationship Id="rId1" Type="http://schemas.openxmlformats.org/officeDocument/2006/relationships/slideLayout" Target="../slideLayouts/slideLayout7.xml"/></Relationships>
</file>

<file path=ppt/slides/_rels/slide20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208.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27.png"/><Relationship Id="rId1" Type="http://schemas.openxmlformats.org/officeDocument/2006/relationships/slideLayout" Target="../slideLayouts/slideLayout7.xml"/></Relationships>
</file>

<file path=ppt/slides/_rels/slide209.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28.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20.png"/><Relationship Id="rId1" Type="http://schemas.openxmlformats.org/officeDocument/2006/relationships/slideLayout" Target="../slideLayouts/slideLayout7.xml"/></Relationships>
</file>

<file path=ppt/slides/_rels/slide211.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7.xml"/></Relationships>
</file>

<file path=ppt/slides/_rels/slide212.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7.xml"/></Relationships>
</file>

<file path=ppt/slides/_rels/slide213.xml.rels><?xml version="1.0" encoding="UTF-8" standalone="yes"?>
<Relationships xmlns="http://schemas.openxmlformats.org/package/2006/relationships"><Relationship Id="rId2" Type="http://schemas.openxmlformats.org/officeDocument/2006/relationships/image" Target="../media/image131.png"/><Relationship Id="rId1" Type="http://schemas.openxmlformats.org/officeDocument/2006/relationships/slideLayout" Target="../slideLayouts/slideLayout7.xml"/></Relationships>
</file>

<file path=ppt/slides/_rels/slide214.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26.png"/><Relationship Id="rId1" Type="http://schemas.openxmlformats.org/officeDocument/2006/relationships/slideLayout" Target="../slideLayouts/slideLayout7.xml"/></Relationships>
</file>

<file path=ppt/slides/_rels/slide2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216.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27.png"/><Relationship Id="rId1" Type="http://schemas.openxmlformats.org/officeDocument/2006/relationships/slideLayout" Target="../slideLayouts/slideLayout7.xml"/></Relationships>
</file>

<file path=ppt/slides/_rels/slide217.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28.png"/><Relationship Id="rId1" Type="http://schemas.openxmlformats.org/officeDocument/2006/relationships/slideLayout" Target="../slideLayouts/slideLayout7.xml"/></Relationships>
</file>

<file path=ppt/slides/_rels/slide218.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20.png"/><Relationship Id="rId1" Type="http://schemas.openxmlformats.org/officeDocument/2006/relationships/slideLayout" Target="../slideLayouts/slideLayout7.xml"/></Relationships>
</file>

<file path=ppt/slides/_rels/slide219.xml.rels><?xml version="1.0" encoding="UTF-8" standalone="yes"?>
<Relationships xmlns="http://schemas.openxmlformats.org/package/2006/relationships"><Relationship Id="rId2" Type="http://schemas.openxmlformats.org/officeDocument/2006/relationships/image" Target="../media/image13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7.xml"/></Relationships>
</file>

<file path=ppt/slides/_rels/slide221.xml.rels><?xml version="1.0" encoding="UTF-8" standalone="yes"?>
<Relationships xmlns="http://schemas.openxmlformats.org/package/2006/relationships"><Relationship Id="rId2" Type="http://schemas.openxmlformats.org/officeDocument/2006/relationships/image" Target="../media/image134.png"/><Relationship Id="rId1" Type="http://schemas.openxmlformats.org/officeDocument/2006/relationships/slideLayout" Target="../slideLayouts/slideLayout7.xml"/></Relationships>
</file>

<file path=ppt/slides/_rels/slide222.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26.png"/><Relationship Id="rId1" Type="http://schemas.openxmlformats.org/officeDocument/2006/relationships/slideLayout" Target="../slideLayouts/slideLayout7.xml"/></Relationships>
</file>

<file path=ppt/slides/_rels/slide2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224.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27.png"/><Relationship Id="rId1" Type="http://schemas.openxmlformats.org/officeDocument/2006/relationships/slideLayout" Target="../slideLayouts/slideLayout7.xml"/></Relationships>
</file>

<file path=ppt/slides/_rels/slide225.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28.png"/><Relationship Id="rId1" Type="http://schemas.openxmlformats.org/officeDocument/2006/relationships/slideLayout" Target="../slideLayouts/slideLayout7.xml"/></Relationships>
</file>

<file path=ppt/slides/_rels/slide226.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20.png"/><Relationship Id="rId1" Type="http://schemas.openxmlformats.org/officeDocument/2006/relationships/slideLayout" Target="../slideLayouts/slideLayout7.xml"/></Relationships>
</file>

<file path=ppt/slides/_rels/slide227.xml.rels><?xml version="1.0" encoding="UTF-8" standalone="yes"?>
<Relationships xmlns="http://schemas.openxmlformats.org/package/2006/relationships"><Relationship Id="rId2" Type="http://schemas.openxmlformats.org/officeDocument/2006/relationships/image" Target="../media/image135.png"/><Relationship Id="rId1" Type="http://schemas.openxmlformats.org/officeDocument/2006/relationships/slideLayout" Target="../slideLayouts/slideLayout7.xml"/></Relationships>
</file>

<file path=ppt/slides/_rels/slide228.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7.xml"/></Relationships>
</file>

<file path=ppt/slides/_rels/slide229.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2" Type="http://schemas.openxmlformats.org/officeDocument/2006/relationships/image" Target="../media/image138.png"/><Relationship Id="rId1" Type="http://schemas.openxmlformats.org/officeDocument/2006/relationships/slideLayout" Target="../slideLayouts/slideLayout7.xml"/></Relationships>
</file>

<file path=ppt/slides/_rels/slide231.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26.png"/><Relationship Id="rId1" Type="http://schemas.openxmlformats.org/officeDocument/2006/relationships/slideLayout" Target="../slideLayouts/slideLayout7.xml"/></Relationships>
</file>

<file path=ppt/slides/_rels/slide232.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image" Target="../media/image57.png"/><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233.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4.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7.xml"/></Relationships>
</file>

<file path=ppt/slides/_rels/slide235.xml.rels><?xml version="1.0" encoding="UTF-8" standalone="yes"?>
<Relationships xmlns="http://schemas.openxmlformats.org/package/2006/relationships"><Relationship Id="rId2" Type="http://schemas.openxmlformats.org/officeDocument/2006/relationships/image" Target="../media/image141.png"/><Relationship Id="rId1" Type="http://schemas.openxmlformats.org/officeDocument/2006/relationships/slideLayout" Target="../slideLayouts/slideLayout8.xml"/></Relationships>
</file>

<file path=ppt/slides/_rels/slide236.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37.xml.rels><?xml version="1.0" encoding="UTF-8" standalone="yes"?>
<Relationships xmlns="http://schemas.openxmlformats.org/package/2006/relationships"><Relationship Id="rId2" Type="http://schemas.openxmlformats.org/officeDocument/2006/relationships/image" Target="../media/image142.png"/><Relationship Id="rId1" Type="http://schemas.openxmlformats.org/officeDocument/2006/relationships/slideLayout" Target="../slideLayouts/slideLayout1.xml"/></Relationships>
</file>

<file path=ppt/slides/_rels/slide238.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39.xml.rels><?xml version="1.0" encoding="UTF-8" standalone="yes"?>
<Relationships xmlns="http://schemas.openxmlformats.org/package/2006/relationships"><Relationship Id="rId2" Type="http://schemas.openxmlformats.org/officeDocument/2006/relationships/image" Target="../media/image14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40.xml.rels><?xml version="1.0" encoding="UTF-8" standalone="yes"?>
<Relationships xmlns="http://schemas.openxmlformats.org/package/2006/relationships"><Relationship Id="rId2" Type="http://schemas.openxmlformats.org/officeDocument/2006/relationships/image" Target="../media/image145.png"/><Relationship Id="rId1" Type="http://schemas.openxmlformats.org/officeDocument/2006/relationships/slideLayout" Target="../slideLayouts/slideLayout2.xml"/></Relationships>
</file>

<file path=ppt/slides/_rels/slide241.xml.rels><?xml version="1.0" encoding="UTF-8" standalone="yes"?>
<Relationships xmlns="http://schemas.openxmlformats.org/package/2006/relationships"><Relationship Id="rId2" Type="http://schemas.openxmlformats.org/officeDocument/2006/relationships/image" Target="../media/image146.png"/><Relationship Id="rId1" Type="http://schemas.openxmlformats.org/officeDocument/2006/relationships/slideLayout" Target="../slideLayouts/slideLayout2.xml"/></Relationships>
</file>

<file path=ppt/slides/_rels/slide242.xml.rels><?xml version="1.0" encoding="UTF-8" standalone="yes"?>
<Relationships xmlns="http://schemas.openxmlformats.org/package/2006/relationships"><Relationship Id="rId2" Type="http://schemas.openxmlformats.org/officeDocument/2006/relationships/image" Target="../media/image147.png"/><Relationship Id="rId1" Type="http://schemas.openxmlformats.org/officeDocument/2006/relationships/slideLayout" Target="../slideLayouts/slideLayout2.xml"/></Relationships>
</file>

<file path=ppt/slides/_rels/slide243.xml.rels><?xml version="1.0" encoding="UTF-8" standalone="yes"?>
<Relationships xmlns="http://schemas.openxmlformats.org/package/2006/relationships"><Relationship Id="rId2" Type="http://schemas.openxmlformats.org/officeDocument/2006/relationships/image" Target="../media/image148.png"/><Relationship Id="rId1" Type="http://schemas.openxmlformats.org/officeDocument/2006/relationships/slideLayout" Target="../slideLayouts/slideLayout2.xml"/></Relationships>
</file>

<file path=ppt/slides/_rels/slide244.xml.rels><?xml version="1.0" encoding="UTF-8" standalone="yes"?>
<Relationships xmlns="http://schemas.openxmlformats.org/package/2006/relationships"><Relationship Id="rId2" Type="http://schemas.openxmlformats.org/officeDocument/2006/relationships/image" Target="../media/image149.png"/><Relationship Id="rId1" Type="http://schemas.openxmlformats.org/officeDocument/2006/relationships/slideLayout" Target="../slideLayouts/slideLayout2.xml"/></Relationships>
</file>

<file path=ppt/slides/_rels/slide245.xml.rels><?xml version="1.0" encoding="UTF-8" standalone="yes"?>
<Relationships xmlns="http://schemas.openxmlformats.org/package/2006/relationships"><Relationship Id="rId2" Type="http://schemas.openxmlformats.org/officeDocument/2006/relationships/image" Target="../media/image141.png"/><Relationship Id="rId1" Type="http://schemas.openxmlformats.org/officeDocument/2006/relationships/slideLayout" Target="../slideLayouts/slideLayout8.xml"/></Relationships>
</file>

<file path=ppt/slides/_rels/slide246.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47.xml.rels><?xml version="1.0" encoding="UTF-8" standalone="yes"?>
<Relationships xmlns="http://schemas.openxmlformats.org/package/2006/relationships"><Relationship Id="rId2" Type="http://schemas.openxmlformats.org/officeDocument/2006/relationships/image" Target="../media/image151.png"/><Relationship Id="rId1" Type="http://schemas.openxmlformats.org/officeDocument/2006/relationships/slideLayout" Target="../slideLayouts/slideLayout7.xml"/></Relationships>
</file>

<file path=ppt/slides/_rels/slide248.xml.rels><?xml version="1.0" encoding="UTF-8" standalone="yes"?>
<Relationships xmlns="http://schemas.openxmlformats.org/package/2006/relationships"><Relationship Id="rId2" Type="http://schemas.openxmlformats.org/officeDocument/2006/relationships/image" Target="../media/image152.png"/><Relationship Id="rId1" Type="http://schemas.openxmlformats.org/officeDocument/2006/relationships/slideLayout" Target="../slideLayouts/slideLayout7.xml"/></Relationships>
</file>

<file path=ppt/slides/_rels/slide249.xml.rels><?xml version="1.0" encoding="UTF-8" standalone="yes"?>
<Relationships xmlns="http://schemas.openxmlformats.org/package/2006/relationships"><Relationship Id="rId2" Type="http://schemas.openxmlformats.org/officeDocument/2006/relationships/image" Target="../media/image15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5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25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egestorab.saude.gov.br/" TargetMode="External"/><Relationship Id="rId1" Type="http://schemas.openxmlformats.org/officeDocument/2006/relationships/slideLayout" Target="../slideLayouts/slideLayout2.xml"/></Relationships>
</file>

<file path=ppt/slides/_rels/slide25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3.xml.rels><?xml version="1.0" encoding="UTF-8" standalone="yes"?>
<Relationships xmlns="http://schemas.openxmlformats.org/package/2006/relationships"><Relationship Id="rId2" Type="http://schemas.openxmlformats.org/officeDocument/2006/relationships/image" Target="../media/image154.png"/><Relationship Id="rId1" Type="http://schemas.openxmlformats.org/officeDocument/2006/relationships/slideLayout" Target="../slideLayouts/slideLayout2.xml"/></Relationships>
</file>

<file path=ppt/slides/_rels/slide254.xml.rels><?xml version="1.0" encoding="UTF-8" standalone="yes"?>
<Relationships xmlns="http://schemas.openxmlformats.org/package/2006/relationships"><Relationship Id="rId2" Type="http://schemas.openxmlformats.org/officeDocument/2006/relationships/image" Target="../media/image155.png"/><Relationship Id="rId1" Type="http://schemas.openxmlformats.org/officeDocument/2006/relationships/slideLayout" Target="../slideLayouts/slideLayout2.xml"/></Relationships>
</file>

<file path=ppt/slides/_rels/slide255.xml.rels><?xml version="1.0" encoding="UTF-8" standalone="yes"?>
<Relationships xmlns="http://schemas.openxmlformats.org/package/2006/relationships"><Relationship Id="rId2" Type="http://schemas.openxmlformats.org/officeDocument/2006/relationships/image" Target="../media/image156.png"/><Relationship Id="rId1" Type="http://schemas.openxmlformats.org/officeDocument/2006/relationships/slideLayout" Target="../slideLayouts/slideLayout2.xml"/></Relationships>
</file>

<file path=ppt/slides/_rels/slide256.xml.rels><?xml version="1.0" encoding="UTF-8" standalone="yes"?>
<Relationships xmlns="http://schemas.openxmlformats.org/package/2006/relationships"><Relationship Id="rId2" Type="http://schemas.openxmlformats.org/officeDocument/2006/relationships/image" Target="../media/image157.png"/><Relationship Id="rId1" Type="http://schemas.openxmlformats.org/officeDocument/2006/relationships/slideLayout" Target="../slideLayouts/slideLayout2.xml"/></Relationships>
</file>

<file path=ppt/slides/_rels/slide257.xml.rels><?xml version="1.0" encoding="UTF-8" standalone="yes"?>
<Relationships xmlns="http://schemas.openxmlformats.org/package/2006/relationships"><Relationship Id="rId2" Type="http://schemas.openxmlformats.org/officeDocument/2006/relationships/image" Target="../media/image158.png"/><Relationship Id="rId1" Type="http://schemas.openxmlformats.org/officeDocument/2006/relationships/slideLayout" Target="../slideLayouts/slideLayout8.xml"/></Relationships>
</file>

<file path=ppt/slides/_rels/slide258.xml.rels><?xml version="1.0" encoding="UTF-8" standalone="yes"?>
<Relationships xmlns="http://schemas.openxmlformats.org/package/2006/relationships"><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image" Target="../media/image159.png"/><Relationship Id="rId1" Type="http://schemas.openxmlformats.org/officeDocument/2006/relationships/slideLayout" Target="../slideLayouts/slideLayout2.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259.xml.rels><?xml version="1.0" encoding="UTF-8" standalone="yes"?>
<Relationships xmlns="http://schemas.openxmlformats.org/package/2006/relationships"><Relationship Id="rId2" Type="http://schemas.openxmlformats.org/officeDocument/2006/relationships/image" Target="../media/image160.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60.xml.rels><?xml version="1.0" encoding="UTF-8" standalone="yes"?>
<Relationships xmlns="http://schemas.openxmlformats.org/package/2006/relationships"><Relationship Id="rId2" Type="http://schemas.openxmlformats.org/officeDocument/2006/relationships/image" Target="../media/image161.png"/><Relationship Id="rId1" Type="http://schemas.openxmlformats.org/officeDocument/2006/relationships/slideLayout" Target="../slideLayouts/slideLayout6.xml"/></Relationships>
</file>

<file path=ppt/slides/_rels/slide261.xml.rels><?xml version="1.0" encoding="UTF-8" standalone="yes"?>
<Relationships xmlns="http://schemas.openxmlformats.org/package/2006/relationships"><Relationship Id="rId2" Type="http://schemas.openxmlformats.org/officeDocument/2006/relationships/image" Target="../media/image162.png"/><Relationship Id="rId1" Type="http://schemas.openxmlformats.org/officeDocument/2006/relationships/slideLayout" Target="../slideLayouts/slideLayout6.xml"/></Relationships>
</file>

<file path=ppt/slides/_rels/slide262.xml.rels><?xml version="1.0" encoding="UTF-8" standalone="yes"?>
<Relationships xmlns="http://schemas.openxmlformats.org/package/2006/relationships"><Relationship Id="rId2" Type="http://schemas.openxmlformats.org/officeDocument/2006/relationships/image" Target="../media/image163.png"/><Relationship Id="rId1" Type="http://schemas.openxmlformats.org/officeDocument/2006/relationships/slideLayout" Target="../slideLayouts/slideLayout6.xml"/></Relationships>
</file>

<file path=ppt/slides/_rels/slide263.xml.rels><?xml version="1.0" encoding="UTF-8" standalone="yes"?>
<Relationships xmlns="http://schemas.openxmlformats.org/package/2006/relationships"><Relationship Id="rId2" Type="http://schemas.openxmlformats.org/officeDocument/2006/relationships/image" Target="../media/image164.png"/><Relationship Id="rId1" Type="http://schemas.openxmlformats.org/officeDocument/2006/relationships/slideLayout" Target="../slideLayouts/slideLayout7.xml"/></Relationships>
</file>

<file path=ppt/slides/_rels/slide264.xml.rels><?xml version="1.0" encoding="UTF-8" standalone="yes"?>
<Relationships xmlns="http://schemas.openxmlformats.org/package/2006/relationships"><Relationship Id="rId2" Type="http://schemas.openxmlformats.org/officeDocument/2006/relationships/image" Target="../media/image165.png"/><Relationship Id="rId1" Type="http://schemas.openxmlformats.org/officeDocument/2006/relationships/slideLayout" Target="../slideLayouts/slideLayout7.xml"/></Relationships>
</file>

<file path=ppt/slides/_rels/slide265.xml.rels><?xml version="1.0" encoding="UTF-8" standalone="yes"?>
<Relationships xmlns="http://schemas.openxmlformats.org/package/2006/relationships"><Relationship Id="rId2" Type="http://schemas.openxmlformats.org/officeDocument/2006/relationships/image" Target="../media/image166.png"/><Relationship Id="rId1" Type="http://schemas.openxmlformats.org/officeDocument/2006/relationships/slideLayout" Target="../slideLayouts/slideLayout7.xml"/></Relationships>
</file>

<file path=ppt/slides/_rels/slide266.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6.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2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2.xml.rels><?xml version="1.0" encoding="UTF-8" standalone="yes"?>
<Relationships xmlns="http://schemas.openxmlformats.org/package/2006/relationships"><Relationship Id="rId2" Type="http://schemas.openxmlformats.org/officeDocument/2006/relationships/image" Target="../media/image167.png"/><Relationship Id="rId1" Type="http://schemas.openxmlformats.org/officeDocument/2006/relationships/slideLayout" Target="../slideLayouts/slideLayout8.xml"/></Relationships>
</file>

<file path=ppt/slides/_rels/slide273.xml.rels><?xml version="1.0" encoding="UTF-8" standalone="yes"?>
<Relationships xmlns="http://schemas.openxmlformats.org/package/2006/relationships"><Relationship Id="rId3" Type="http://schemas.openxmlformats.org/officeDocument/2006/relationships/hyperlink" Target="http://universus.saude.gov.br/bolsa-familia.html" TargetMode="External"/><Relationship Id="rId2" Type="http://schemas.openxmlformats.org/officeDocument/2006/relationships/image" Target="../media/image168.png"/><Relationship Id="rId1" Type="http://schemas.openxmlformats.org/officeDocument/2006/relationships/slideLayout" Target="../slideLayouts/slideLayout6.xml"/></Relationships>
</file>

<file path=ppt/slides/_rels/slide2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5.xml.rels><?xml version="1.0" encoding="UTF-8" standalone="yes"?>
<Relationships xmlns="http://schemas.openxmlformats.org/package/2006/relationships"><Relationship Id="rId3" Type="http://schemas.openxmlformats.org/officeDocument/2006/relationships/image" Target="../media/image169.png"/><Relationship Id="rId2" Type="http://schemas.openxmlformats.org/officeDocument/2006/relationships/hyperlink" Target="mailto:bfasaude@saude.gov.br" TargetMode="External"/><Relationship Id="rId1" Type="http://schemas.openxmlformats.org/officeDocument/2006/relationships/slideLayout" Target="../slideLayouts/slideLayout8.xml"/></Relationships>
</file>

<file path=ppt/slides/_rels/slide27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egestorab.saude.gov.br/"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bfa.saude.gov.br/"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4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4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5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41.png"/><Relationship Id="rId4" Type="http://schemas.openxmlformats.org/officeDocument/2006/relationships/image" Target="../media/image40.png"/></Relationships>
</file>

<file path=ppt/slides/_rels/slide5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5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6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67.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6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7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image" Target="../media/image57.png"/><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8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8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9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9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764704"/>
            <a:ext cx="7992888" cy="3709409"/>
          </a:xfrm>
        </p:spPr>
        <p:txBody>
          <a:bodyPr>
            <a:noAutofit/>
          </a:bodyPr>
          <a:lstStyle/>
          <a:p>
            <a:pPr algn="ctr"/>
            <a:r>
              <a:rPr lang="pt-BR" sz="7000" cap="none"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Sistema do Programa Bolsa Família na Saúde no e-Gestor AB</a:t>
            </a:r>
            <a:endParaRPr lang="pt-BR" sz="7000" cap="none"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4" name="CaixaDeTexto 3"/>
          <p:cNvSpPr txBox="1"/>
          <p:nvPr/>
        </p:nvSpPr>
        <p:spPr>
          <a:xfrm>
            <a:off x="1004106" y="4941168"/>
            <a:ext cx="7423817" cy="646331"/>
          </a:xfrm>
          <a:prstGeom prst="rect">
            <a:avLst/>
          </a:prstGeom>
          <a:noFill/>
          <a:ln>
            <a:noFill/>
          </a:ln>
        </p:spPr>
        <p:txBody>
          <a:bodyPr wrap="square" rtlCol="0">
            <a:spAutoFit/>
          </a:bodyPr>
          <a:lstStyle/>
          <a:p>
            <a:pPr algn="ctr"/>
            <a:r>
              <a:rPr lang="pt-BR" dirty="0" smtClean="0">
                <a:solidFill>
                  <a:schemeClr val="accent2"/>
                </a:solidFill>
                <a:latin typeface="Arial" panose="020B0604020202020204" pitchFamily="34" charset="0"/>
                <a:cs typeface="Arial" panose="020B0604020202020204" pitchFamily="34" charset="0"/>
              </a:rPr>
              <a:t>Coordenação Geral de Alimentação e Nutrição/Departamento de Atenção Básica/Secretaria de Atenção à Saúde/Ministério da Saúde</a:t>
            </a:r>
          </a:p>
        </p:txBody>
      </p:sp>
      <p:sp>
        <p:nvSpPr>
          <p:cNvPr id="9" name="CaixaDeTexto 8"/>
          <p:cNvSpPr txBox="1"/>
          <p:nvPr/>
        </p:nvSpPr>
        <p:spPr>
          <a:xfrm>
            <a:off x="896095" y="5264333"/>
            <a:ext cx="7423817" cy="1200329"/>
          </a:xfrm>
          <a:prstGeom prst="rect">
            <a:avLst/>
          </a:prstGeom>
          <a:noFill/>
          <a:ln>
            <a:noFill/>
          </a:ln>
        </p:spPr>
        <p:txBody>
          <a:bodyPr wrap="square" rtlCol="0">
            <a:spAutoFit/>
          </a:bodyPr>
          <a:lstStyle/>
          <a:p>
            <a:pPr algn="ctr"/>
            <a:r>
              <a:rPr lang="pt-BR" dirty="0" smtClean="0">
                <a:solidFill>
                  <a:schemeClr val="bg1"/>
                </a:solidFill>
                <a:latin typeface="Arial" panose="020B0604020202020204" pitchFamily="34" charset="0"/>
                <a:cs typeface="Arial" panose="020B0604020202020204" pitchFamily="34" charset="0"/>
              </a:rPr>
              <a:t>Coordenação Geral de Alimentação e Nutrição</a:t>
            </a:r>
          </a:p>
          <a:p>
            <a:pPr algn="ctr"/>
            <a:r>
              <a:rPr lang="pt-BR" dirty="0" smtClean="0">
                <a:solidFill>
                  <a:schemeClr val="bg1"/>
                </a:solidFill>
                <a:latin typeface="Arial" panose="020B0604020202020204" pitchFamily="34" charset="0"/>
                <a:cs typeface="Arial" panose="020B0604020202020204" pitchFamily="34" charset="0"/>
              </a:rPr>
              <a:t>Departamento de Promoção da Saúde</a:t>
            </a:r>
          </a:p>
          <a:p>
            <a:pPr algn="ctr"/>
            <a:r>
              <a:rPr lang="pt-BR" dirty="0" smtClean="0">
                <a:solidFill>
                  <a:schemeClr val="bg1"/>
                </a:solidFill>
                <a:latin typeface="Arial" panose="020B0604020202020204" pitchFamily="34" charset="0"/>
                <a:cs typeface="Arial" panose="020B0604020202020204" pitchFamily="34" charset="0"/>
              </a:rPr>
              <a:t>Secretaria de Atenção Primária à Saúde</a:t>
            </a:r>
          </a:p>
          <a:p>
            <a:pPr algn="ctr"/>
            <a:r>
              <a:rPr lang="pt-BR" dirty="0" smtClean="0">
                <a:solidFill>
                  <a:schemeClr val="bg1"/>
                </a:solidFill>
                <a:latin typeface="Arial" panose="020B0604020202020204" pitchFamily="34" charset="0"/>
                <a:cs typeface="Arial" panose="020B0604020202020204" pitchFamily="34" charset="0"/>
              </a:rPr>
              <a:t>Ministério da Saúde</a:t>
            </a:r>
          </a:p>
        </p:txBody>
      </p:sp>
    </p:spTree>
    <p:extLst>
      <p:ext uri="{BB962C8B-B14F-4D97-AF65-F5344CB8AC3E}">
        <p14:creationId xmlns:p14="http://schemas.microsoft.com/office/powerpoint/2010/main" val="38457524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3995936" y="5717287"/>
            <a:ext cx="4248472" cy="400110"/>
          </a:xfrm>
          <a:prstGeom prst="rect">
            <a:avLst/>
          </a:prstGeom>
          <a:noFill/>
        </p:spPr>
        <p:txBody>
          <a:bodyPr wrap="square" rtlCol="0">
            <a:spAutoFit/>
          </a:bodyPr>
          <a:lstStyle/>
          <a:p>
            <a:r>
              <a:rPr lang="pt-BR" sz="2000" b="1" dirty="0">
                <a:solidFill>
                  <a:schemeClr val="bg1"/>
                </a:solidFill>
                <a:latin typeface="Arial" panose="020B0604020202020204" pitchFamily="34" charset="0"/>
                <a:cs typeface="Arial" panose="020B0604020202020204" pitchFamily="34" charset="0"/>
              </a:rPr>
              <a:t>DOU 12/12/2016 Resolução n° 8</a:t>
            </a:r>
            <a:r>
              <a:rPr lang="pt-BR" sz="2000" b="1" dirty="0" smtClean="0">
                <a:solidFill>
                  <a:schemeClr val="bg1"/>
                </a:solidFill>
                <a:latin typeface="Arial" panose="020B0604020202020204" pitchFamily="34" charset="0"/>
                <a:cs typeface="Arial" panose="020B0604020202020204" pitchFamily="34" charset="0"/>
              </a:rPr>
              <a:t>.</a:t>
            </a:r>
            <a:endParaRPr lang="pt-BR" sz="2000" b="1" dirty="0">
              <a:solidFill>
                <a:schemeClr val="bg1"/>
              </a:solidFill>
              <a:latin typeface="Arial" panose="020B0604020202020204" pitchFamily="34" charset="0"/>
              <a:cs typeface="Arial" panose="020B0604020202020204" pitchFamily="34" charset="0"/>
            </a:endParaRPr>
          </a:p>
        </p:txBody>
      </p:sp>
      <p:sp>
        <p:nvSpPr>
          <p:cNvPr id="8" name="Retângulo Arredondado 7"/>
          <p:cNvSpPr/>
          <p:nvPr/>
        </p:nvSpPr>
        <p:spPr>
          <a:xfrm>
            <a:off x="611560" y="1484784"/>
            <a:ext cx="8064896" cy="57606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Título 5"/>
          <p:cNvSpPr>
            <a:spLocks noGrp="1"/>
          </p:cNvSpPr>
          <p:nvPr>
            <p:ph type="title"/>
          </p:nvPr>
        </p:nvSpPr>
        <p:spPr>
          <a:xfrm>
            <a:off x="122690" y="50321"/>
            <a:ext cx="8914528" cy="786391"/>
          </a:xfrm>
        </p:spPr>
        <p:txBody>
          <a:bodyPr>
            <a:normAutofit/>
          </a:bodyPr>
          <a:lstStyle/>
          <a:p>
            <a:r>
              <a:rPr lang="pt-BR" sz="2400" dirty="0" smtClean="0">
                <a:solidFill>
                  <a:schemeClr val="tx1"/>
                </a:solidFill>
                <a:latin typeface="Arial" panose="020B0604020202020204" pitchFamily="34" charset="0"/>
                <a:cs typeface="Arial" panose="020B0604020202020204" pitchFamily="34" charset="0"/>
              </a:rPr>
              <a:t>Percentual de cobertura acompanhamento das condicionalidades de saúde, por Unidade Federativa. Brasil, 2ª vigência de 2018.</a:t>
            </a:r>
            <a:endParaRPr lang="pt-BR" sz="2400" dirty="0">
              <a:solidFill>
                <a:schemeClr val="tx1"/>
              </a:solidFill>
              <a:latin typeface="Arial" panose="020B0604020202020204" pitchFamily="34" charset="0"/>
              <a:cs typeface="Arial" panose="020B0604020202020204" pitchFamily="34" charset="0"/>
            </a:endParaRPr>
          </a:p>
        </p:txBody>
      </p:sp>
      <p:grpSp>
        <p:nvGrpSpPr>
          <p:cNvPr id="11" name="Grupo 10"/>
          <p:cNvGrpSpPr/>
          <p:nvPr/>
        </p:nvGrpSpPr>
        <p:grpSpPr>
          <a:xfrm>
            <a:off x="1051201" y="1308830"/>
            <a:ext cx="7057505" cy="4608512"/>
            <a:chOff x="0" y="908720"/>
            <a:chExt cx="9037217" cy="5400600"/>
          </a:xfrm>
        </p:grpSpPr>
        <p:pic>
          <p:nvPicPr>
            <p:cNvPr id="3" name="Imagem 2"/>
            <p:cNvPicPr>
              <a:picLocks noChangeAspect="1"/>
            </p:cNvPicPr>
            <p:nvPr/>
          </p:nvPicPr>
          <p:blipFill rotWithShape="1">
            <a:blip r:embed="rId3"/>
            <a:srcRect r="26286"/>
            <a:stretch/>
          </p:blipFill>
          <p:spPr>
            <a:xfrm>
              <a:off x="611560" y="908720"/>
              <a:ext cx="8425657" cy="5400600"/>
            </a:xfrm>
            <a:prstGeom prst="rect">
              <a:avLst/>
            </a:prstGeom>
          </p:spPr>
        </p:pic>
        <p:pic>
          <p:nvPicPr>
            <p:cNvPr id="7" name="Imagem 6"/>
            <p:cNvPicPr>
              <a:picLocks noChangeAspect="1"/>
            </p:cNvPicPr>
            <p:nvPr/>
          </p:nvPicPr>
          <p:blipFill rotWithShape="1">
            <a:blip r:embed="rId3"/>
            <a:srcRect l="87091" b="90278"/>
            <a:stretch/>
          </p:blipFill>
          <p:spPr>
            <a:xfrm>
              <a:off x="0" y="4929255"/>
              <a:ext cx="2483768" cy="1348827"/>
            </a:xfrm>
            <a:prstGeom prst="rect">
              <a:avLst/>
            </a:prstGeom>
          </p:spPr>
        </p:pic>
      </p:grpSp>
    </p:spTree>
    <p:extLst>
      <p:ext uri="{BB962C8B-B14F-4D97-AF65-F5344CB8AC3E}">
        <p14:creationId xmlns:p14="http://schemas.microsoft.com/office/powerpoint/2010/main" val="3415092663"/>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400" b="1" dirty="0" smtClean="0">
                <a:latin typeface="Arial" panose="020B0604020202020204" pitchFamily="34" charset="0"/>
                <a:cs typeface="Arial" panose="020B0604020202020204" pitchFamily="34" charset="0"/>
              </a:rPr>
              <a:t>Selecione o ‘EAS’ e o ‘Profissional’ para a vinculação. Em seguida clique em ‘Vincular todos’ para vincular todos os registros de uma só vez ou clique em ‘Vincular’ para vincular família por família:</a:t>
            </a:r>
            <a:endParaRPr lang="pt-BR" sz="2400" b="1" dirty="0">
              <a:latin typeface="Arial" panose="020B0604020202020204" pitchFamily="34" charset="0"/>
              <a:cs typeface="Arial" panose="020B0604020202020204" pitchFamily="34" charset="0"/>
            </a:endParaRPr>
          </a:p>
        </p:txBody>
      </p:sp>
      <p:pic>
        <p:nvPicPr>
          <p:cNvPr id="2" name="Imagem 1"/>
          <p:cNvPicPr>
            <a:picLocks noChangeAspect="1"/>
          </p:cNvPicPr>
          <p:nvPr/>
        </p:nvPicPr>
        <p:blipFill>
          <a:blip r:embed="rId2"/>
          <a:stretch>
            <a:fillRect/>
          </a:stretch>
        </p:blipFill>
        <p:spPr>
          <a:xfrm>
            <a:off x="0" y="1700808"/>
            <a:ext cx="9180512" cy="5157192"/>
          </a:xfrm>
          <a:prstGeom prst="rect">
            <a:avLst/>
          </a:prstGeom>
        </p:spPr>
      </p:pic>
      <p:sp>
        <p:nvSpPr>
          <p:cNvPr id="3" name="Retângulo Arredondado 2"/>
          <p:cNvSpPr/>
          <p:nvPr/>
        </p:nvSpPr>
        <p:spPr>
          <a:xfrm>
            <a:off x="467544" y="1988840"/>
            <a:ext cx="2736304" cy="360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tângulo Arredondado 5"/>
          <p:cNvSpPr/>
          <p:nvPr/>
        </p:nvSpPr>
        <p:spPr>
          <a:xfrm>
            <a:off x="4824028" y="1988840"/>
            <a:ext cx="2736304"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Arredondado 6"/>
          <p:cNvSpPr/>
          <p:nvPr/>
        </p:nvSpPr>
        <p:spPr>
          <a:xfrm>
            <a:off x="467544" y="2420888"/>
            <a:ext cx="720080" cy="30031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Arredondado 7"/>
          <p:cNvSpPr/>
          <p:nvPr/>
        </p:nvSpPr>
        <p:spPr>
          <a:xfrm>
            <a:off x="683568" y="4639444"/>
            <a:ext cx="792088" cy="4457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CaixaDeTexto 3"/>
          <p:cNvSpPr txBox="1"/>
          <p:nvPr/>
        </p:nvSpPr>
        <p:spPr>
          <a:xfrm>
            <a:off x="3569622" y="2008928"/>
            <a:ext cx="1044116" cy="369332"/>
          </a:xfrm>
          <a:prstGeom prst="rect">
            <a:avLst/>
          </a:prstGeom>
          <a:noFill/>
        </p:spPr>
        <p:txBody>
          <a:bodyPr wrap="square" rtlCol="0">
            <a:spAutoFit/>
          </a:bodyPr>
          <a:lstStyle/>
          <a:p>
            <a:r>
              <a:rPr lang="pt-BR" b="1" dirty="0" smtClean="0">
                <a:solidFill>
                  <a:srgbClr val="FF0000"/>
                </a:solidFill>
              </a:rPr>
              <a:t>Passo 1</a:t>
            </a:r>
            <a:endParaRPr lang="pt-BR" b="1" dirty="0">
              <a:solidFill>
                <a:srgbClr val="FF0000"/>
              </a:solidFill>
            </a:endParaRPr>
          </a:p>
        </p:txBody>
      </p:sp>
      <p:sp>
        <p:nvSpPr>
          <p:cNvPr id="5" name="Seta em Curva para a Esquerda 4"/>
          <p:cNvSpPr/>
          <p:nvPr/>
        </p:nvSpPr>
        <p:spPr>
          <a:xfrm rot="5400000">
            <a:off x="3410139" y="2166063"/>
            <a:ext cx="318966" cy="781868"/>
          </a:xfrm>
          <a:prstGeom prst="curved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tx1"/>
              </a:solidFill>
            </a:endParaRPr>
          </a:p>
        </p:txBody>
      </p:sp>
      <p:sp>
        <p:nvSpPr>
          <p:cNvPr id="9" name="Seta em Curva para a Direita 8"/>
          <p:cNvSpPr/>
          <p:nvPr/>
        </p:nvSpPr>
        <p:spPr>
          <a:xfrm rot="16200000">
            <a:off x="4314337" y="2156302"/>
            <a:ext cx="300319" cy="792088"/>
          </a:xfrm>
          <a:prstGeom prst="curved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tx1"/>
              </a:solidFill>
            </a:endParaRPr>
          </a:p>
        </p:txBody>
      </p:sp>
      <p:sp>
        <p:nvSpPr>
          <p:cNvPr id="14" name="CaixaDeTexto 13"/>
          <p:cNvSpPr txBox="1"/>
          <p:nvPr/>
        </p:nvSpPr>
        <p:spPr>
          <a:xfrm>
            <a:off x="557554" y="3309496"/>
            <a:ext cx="1044116" cy="369332"/>
          </a:xfrm>
          <a:prstGeom prst="rect">
            <a:avLst/>
          </a:prstGeom>
          <a:noFill/>
        </p:spPr>
        <p:txBody>
          <a:bodyPr wrap="square" rtlCol="0">
            <a:spAutoFit/>
          </a:bodyPr>
          <a:lstStyle/>
          <a:p>
            <a:r>
              <a:rPr lang="pt-BR" b="1" dirty="0" smtClean="0">
                <a:solidFill>
                  <a:srgbClr val="FF0000"/>
                </a:solidFill>
              </a:rPr>
              <a:t>Passo 2</a:t>
            </a:r>
            <a:endParaRPr lang="pt-BR" b="1" dirty="0">
              <a:solidFill>
                <a:srgbClr val="FF0000"/>
              </a:solidFill>
            </a:endParaRPr>
          </a:p>
        </p:txBody>
      </p:sp>
      <p:sp>
        <p:nvSpPr>
          <p:cNvPr id="10" name="Seta para Baixo 9"/>
          <p:cNvSpPr/>
          <p:nvPr/>
        </p:nvSpPr>
        <p:spPr>
          <a:xfrm>
            <a:off x="839988" y="3662936"/>
            <a:ext cx="216024" cy="90230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Seta para Baixo 14"/>
          <p:cNvSpPr/>
          <p:nvPr/>
        </p:nvSpPr>
        <p:spPr>
          <a:xfrm rot="10800000">
            <a:off x="776600" y="2759922"/>
            <a:ext cx="216024" cy="59707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884039987"/>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59832" y="2130366"/>
            <a:ext cx="5904656" cy="1678443"/>
          </a:xfrm>
        </p:spPr>
        <p:txBody>
          <a:bodyPr>
            <a:noAutofit/>
          </a:bodyPr>
          <a:lstStyle/>
          <a:p>
            <a:pPr algn="ctr"/>
            <a:r>
              <a:rPr lang="pt-BR" sz="4800" dirty="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Gerar mapas de acompanhamento </a:t>
            </a:r>
          </a:p>
        </p:txBody>
      </p:sp>
      <p:pic>
        <p:nvPicPr>
          <p:cNvPr id="4" name="Picture 3" descr="D:\Users\lucas.agustinho\Downloads\48b64f8a9c.pn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flipH="1">
            <a:off x="971600" y="2728689"/>
            <a:ext cx="1080120" cy="108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3548873"/>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5576" y="116632"/>
            <a:ext cx="7543800" cy="1450757"/>
          </a:xfrm>
        </p:spPr>
        <p:txBody>
          <a:bodyPr>
            <a:normAutofit/>
          </a:bodyPr>
          <a:lstStyle/>
          <a:p>
            <a:r>
              <a:rPr lang="pt-BR" sz="4000" b="1" dirty="0" smtClean="0">
                <a:latin typeface="Arial" panose="020B0604020202020204" pitchFamily="34" charset="0"/>
                <a:cs typeface="Arial" panose="020B0604020202020204" pitchFamily="34" charset="0"/>
              </a:rPr>
              <a:t>Gerar mapas de acompanhamento </a:t>
            </a:r>
            <a:endParaRPr lang="pt-BR" sz="4000" b="1" dirty="0">
              <a:latin typeface="Arial" panose="020B0604020202020204" pitchFamily="34" charset="0"/>
              <a:cs typeface="Arial" panose="020B0604020202020204" pitchFamily="34" charset="0"/>
            </a:endParaRPr>
          </a:p>
        </p:txBody>
      </p:sp>
      <p:graphicFrame>
        <p:nvGraphicFramePr>
          <p:cNvPr id="6" name="Diagrama 5"/>
          <p:cNvGraphicFramePr/>
          <p:nvPr>
            <p:extLst>
              <p:ext uri="{D42A27DB-BD31-4B8C-83A1-F6EECF244321}">
                <p14:modId xmlns:p14="http://schemas.microsoft.com/office/powerpoint/2010/main" val="332866563"/>
              </p:ext>
            </p:extLst>
          </p:nvPr>
        </p:nvGraphicFramePr>
        <p:xfrm>
          <a:off x="-252536" y="2060848"/>
          <a:ext cx="9145016" cy="39845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3137020"/>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1043608" y="0"/>
            <a:ext cx="7272808" cy="864096"/>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GERAR MAPAS DE ACOMPANHAMENTO</a:t>
            </a:r>
            <a:endParaRPr lang="pt-BR" sz="28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6" name="Grupo 5"/>
          <p:cNvGrpSpPr/>
          <p:nvPr/>
        </p:nvGrpSpPr>
        <p:grpSpPr>
          <a:xfrm>
            <a:off x="41438" y="1124744"/>
            <a:ext cx="9026894" cy="5184576"/>
            <a:chOff x="41438" y="1124744"/>
            <a:chExt cx="9026894" cy="5184576"/>
          </a:xfrm>
        </p:grpSpPr>
        <p:pic>
          <p:nvPicPr>
            <p:cNvPr id="4" name="Imagem 3"/>
            <p:cNvPicPr>
              <a:picLocks noChangeAspect="1"/>
            </p:cNvPicPr>
            <p:nvPr/>
          </p:nvPicPr>
          <p:blipFill rotWithShape="1">
            <a:blip r:embed="rId2"/>
            <a:srcRect t="26901" r="1281" b="10101"/>
            <a:stretch/>
          </p:blipFill>
          <p:spPr>
            <a:xfrm>
              <a:off x="41438" y="1124744"/>
              <a:ext cx="9026894" cy="5184576"/>
            </a:xfrm>
            <a:prstGeom prst="rect">
              <a:avLst/>
            </a:prstGeom>
          </p:spPr>
        </p:pic>
        <p:sp>
          <p:nvSpPr>
            <p:cNvPr id="2" name="Retângulo de cantos arredondados 1"/>
            <p:cNvSpPr/>
            <p:nvPr/>
          </p:nvSpPr>
          <p:spPr>
            <a:xfrm>
              <a:off x="3779912" y="1988840"/>
              <a:ext cx="1296144" cy="93610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etângulo de cantos arredondados 4"/>
            <p:cNvSpPr/>
            <p:nvPr/>
          </p:nvSpPr>
          <p:spPr>
            <a:xfrm>
              <a:off x="107504" y="1628800"/>
              <a:ext cx="216024" cy="244827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1409800035"/>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Ao clicar em ‘Gerar Mapas de Acompanhamento’, aparecerá a seguinte tela:</a:t>
            </a:r>
            <a:endParaRPr lang="pt-BR" sz="2800" b="1" dirty="0">
              <a:latin typeface="Arial" panose="020B0604020202020204" pitchFamily="34" charset="0"/>
              <a:cs typeface="Arial" panose="020B0604020202020204" pitchFamily="34" charset="0"/>
            </a:endParaRPr>
          </a:p>
        </p:txBody>
      </p:sp>
      <p:grpSp>
        <p:nvGrpSpPr>
          <p:cNvPr id="5" name="Grupo 4"/>
          <p:cNvGrpSpPr/>
          <p:nvPr/>
        </p:nvGrpSpPr>
        <p:grpSpPr>
          <a:xfrm>
            <a:off x="3076" y="908720"/>
            <a:ext cx="9144000" cy="5949280"/>
            <a:chOff x="3076" y="908720"/>
            <a:chExt cx="9144000" cy="5949280"/>
          </a:xfrm>
        </p:grpSpPr>
        <p:pic>
          <p:nvPicPr>
            <p:cNvPr id="4" name="Imagem 3"/>
            <p:cNvPicPr>
              <a:picLocks noChangeAspect="1"/>
            </p:cNvPicPr>
            <p:nvPr/>
          </p:nvPicPr>
          <p:blipFill rotWithShape="1">
            <a:blip r:embed="rId3"/>
            <a:srcRect l="452" t="19950" r="1538" b="7602"/>
            <a:stretch/>
          </p:blipFill>
          <p:spPr>
            <a:xfrm>
              <a:off x="3076" y="908720"/>
              <a:ext cx="9144000" cy="5949280"/>
            </a:xfrm>
            <a:prstGeom prst="rect">
              <a:avLst/>
            </a:prstGeom>
          </p:spPr>
        </p:pic>
        <p:sp>
          <p:nvSpPr>
            <p:cNvPr id="2" name="Retângulo de cantos arredondados 1"/>
            <p:cNvSpPr/>
            <p:nvPr/>
          </p:nvSpPr>
          <p:spPr>
            <a:xfrm>
              <a:off x="3707904" y="6302598"/>
              <a:ext cx="2304256" cy="36445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 name="Retângulo de cantos arredondados 2"/>
            <p:cNvSpPr/>
            <p:nvPr/>
          </p:nvSpPr>
          <p:spPr>
            <a:xfrm>
              <a:off x="539552" y="6302598"/>
              <a:ext cx="3132856" cy="36445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6"/>
            <p:cNvSpPr/>
            <p:nvPr/>
          </p:nvSpPr>
          <p:spPr>
            <a:xfrm>
              <a:off x="3266174" y="3051619"/>
              <a:ext cx="3187715" cy="2073009"/>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chemeClr val="tx1"/>
                  </a:solidFill>
                  <a:latin typeface="Arial" panose="020B0604020202020204" pitchFamily="34" charset="0"/>
                  <a:cs typeface="Arial" panose="020B0604020202020204" pitchFamily="34" charset="0"/>
                </a:rPr>
                <a:t>Antes de gerar o Mapa de Acompanhamento, imprima as ‘Orientações para Preenchimento do Mapa de Acompanhamento’ e ‘Como Imprimir o Mapa de Acompanhamento’.</a:t>
              </a:r>
            </a:p>
          </p:txBody>
        </p:sp>
        <p:cxnSp>
          <p:nvCxnSpPr>
            <p:cNvPr id="8" name="Conector de Seta Reta 7"/>
            <p:cNvCxnSpPr/>
            <p:nvPr/>
          </p:nvCxnSpPr>
          <p:spPr>
            <a:xfrm flipH="1">
              <a:off x="2034980" y="4480342"/>
              <a:ext cx="1245922" cy="177507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ector de Seta Reta 8"/>
            <p:cNvCxnSpPr/>
            <p:nvPr/>
          </p:nvCxnSpPr>
          <p:spPr>
            <a:xfrm flipH="1">
              <a:off x="4464497" y="5124628"/>
              <a:ext cx="771255" cy="108111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CaixaDeTexto 12"/>
            <p:cNvSpPr txBox="1"/>
            <p:nvPr/>
          </p:nvSpPr>
          <p:spPr>
            <a:xfrm>
              <a:off x="7092280" y="4956784"/>
              <a:ext cx="1548680" cy="1215035"/>
            </a:xfrm>
            <a:prstGeom prst="rect">
              <a:avLst/>
            </a:prstGeom>
            <a:solidFill>
              <a:schemeClr val="bg1"/>
            </a:solidFill>
            <a:ln w="28575">
              <a:solidFill>
                <a:srgbClr val="FF0000"/>
              </a:solidFill>
              <a:prstDash val="dash"/>
            </a:ln>
          </p:spPr>
          <p:txBody>
            <a:bodyPr wrap="square" rtlCol="0">
              <a:spAutoFit/>
            </a:bodyPr>
            <a:lstStyle/>
            <a:p>
              <a:pPr algn="ctr"/>
              <a:r>
                <a:rPr lang="pt-BR" dirty="0" smtClean="0">
                  <a:latin typeface="Arial" panose="020B0604020202020204" pitchFamily="34" charset="0"/>
                  <a:cs typeface="Arial" panose="020B0604020202020204" pitchFamily="34" charset="0"/>
                </a:rPr>
                <a:t>Os mapas são gerados nos formatos </a:t>
              </a:r>
              <a:r>
                <a:rPr lang="pt-BR"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HTML </a:t>
              </a:r>
              <a:r>
                <a:rPr lang="pt-BR" dirty="0" smtClean="0">
                  <a:latin typeface="Arial" panose="020B0604020202020204" pitchFamily="34" charset="0"/>
                  <a:cs typeface="Arial" panose="020B0604020202020204" pitchFamily="34" charset="0"/>
                </a:rPr>
                <a:t>e</a:t>
              </a:r>
              <a:r>
                <a:rPr lang="pt-BR"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XLS</a:t>
              </a:r>
              <a:endParaRPr lang="pt-BR"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4" name="Retângulo de cantos arredondados 13"/>
            <p:cNvSpPr/>
            <p:nvPr/>
          </p:nvSpPr>
          <p:spPr>
            <a:xfrm>
              <a:off x="6660232" y="6302598"/>
              <a:ext cx="2268760" cy="43734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560304515"/>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rotWithShape="1">
          <a:blip r:embed="rId2"/>
          <a:srcRect t="6951" r="1176" b="1700"/>
          <a:stretch/>
        </p:blipFill>
        <p:spPr>
          <a:xfrm>
            <a:off x="0" y="548680"/>
            <a:ext cx="9144000" cy="6309320"/>
          </a:xfrm>
          <a:prstGeom prst="rect">
            <a:avLst/>
          </a:prstGeom>
        </p:spPr>
      </p:pic>
      <p:sp>
        <p:nvSpPr>
          <p:cNvPr id="3"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pt-BR" sz="2800" b="1" dirty="0" smtClean="0">
                <a:latin typeface="Arial" panose="020B0604020202020204" pitchFamily="34" charset="0"/>
                <a:cs typeface="Arial" panose="020B0604020202020204" pitchFamily="34" charset="0"/>
              </a:rPr>
              <a:t>Como Imprimir o Mapa de Acompanhamento:</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06907924"/>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ítulo 1"/>
          <p:cNvSpPr txBox="1">
            <a:spLocks/>
          </p:cNvSpPr>
          <p:nvPr/>
        </p:nvSpPr>
        <p:spPr>
          <a:xfrm>
            <a:off x="185668" y="116632"/>
            <a:ext cx="8928992" cy="476672"/>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200" b="1" dirty="0" smtClean="0">
                <a:latin typeface="Arial" panose="020B0604020202020204" pitchFamily="34" charset="0"/>
                <a:cs typeface="Arial" panose="020B0604020202020204" pitchFamily="34" charset="0"/>
              </a:rPr>
              <a:t>Orientações para Preenchimento do Mapa de Acompanhamento:</a:t>
            </a:r>
            <a:endParaRPr lang="pt-BR" sz="2200" b="1" dirty="0">
              <a:latin typeface="Arial" panose="020B0604020202020204" pitchFamily="34" charset="0"/>
              <a:cs typeface="Arial" panose="020B0604020202020204" pitchFamily="34" charset="0"/>
            </a:endParaRPr>
          </a:p>
        </p:txBody>
      </p:sp>
      <p:pic>
        <p:nvPicPr>
          <p:cNvPr id="4" name="Imagem 3"/>
          <p:cNvPicPr>
            <a:picLocks noChangeAspect="1"/>
          </p:cNvPicPr>
          <p:nvPr/>
        </p:nvPicPr>
        <p:blipFill rotWithShape="1">
          <a:blip r:embed="rId3"/>
          <a:srcRect l="1281" t="13250" r="6322" b="4850"/>
          <a:stretch/>
        </p:blipFill>
        <p:spPr>
          <a:xfrm>
            <a:off x="196284" y="665312"/>
            <a:ext cx="8768204" cy="6217454"/>
          </a:xfrm>
          <a:prstGeom prst="rect">
            <a:avLst/>
          </a:prstGeom>
        </p:spPr>
      </p:pic>
    </p:spTree>
    <p:extLst>
      <p:ext uri="{BB962C8B-B14F-4D97-AF65-F5344CB8AC3E}">
        <p14:creationId xmlns:p14="http://schemas.microsoft.com/office/powerpoint/2010/main" val="3981254312"/>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ço Reservado para Conteúdo 5"/>
          <p:cNvSpPr>
            <a:spLocks noGrp="1"/>
          </p:cNvSpPr>
          <p:nvPr>
            <p:ph idx="1"/>
          </p:nvPr>
        </p:nvSpPr>
        <p:spPr>
          <a:xfrm>
            <a:off x="179512" y="1052736"/>
            <a:ext cx="8856984" cy="5040560"/>
          </a:xfrm>
          <a:solidFill>
            <a:schemeClr val="bg1"/>
          </a:solidFill>
        </p:spPr>
        <p:style>
          <a:lnRef idx="2">
            <a:schemeClr val="accent3"/>
          </a:lnRef>
          <a:fillRef idx="1">
            <a:schemeClr val="lt1"/>
          </a:fillRef>
          <a:effectRef idx="0">
            <a:schemeClr val="accent3"/>
          </a:effectRef>
          <a:fontRef idx="minor">
            <a:schemeClr val="dk1"/>
          </a:fontRef>
        </p:style>
        <p:txBody>
          <a:bodyPr numCol="2">
            <a:noAutofit/>
          </a:bodyPr>
          <a:lstStyle/>
          <a:p>
            <a:pPr lvl="0"/>
            <a:endParaRPr lang="pt-BR" sz="1600" b="0" u="sng" dirty="0" smtClean="0">
              <a:latin typeface="Arial" panose="020B0604020202020204" pitchFamily="34" charset="0"/>
              <a:cs typeface="Arial" panose="020B0604020202020204" pitchFamily="34" charset="0"/>
            </a:endParaRPr>
          </a:p>
          <a:p>
            <a:pPr marL="90488" lvl="0" indent="0">
              <a:buNone/>
            </a:pPr>
            <a:r>
              <a:rPr lang="pt-BR" sz="1600" b="0" dirty="0" smtClean="0">
                <a:latin typeface="Arial" panose="020B0604020202020204" pitchFamily="34" charset="0"/>
                <a:cs typeface="Arial" panose="020B0604020202020204" pitchFamily="34" charset="0"/>
              </a:rPr>
              <a:t>NIS (Número de Identificação Social)</a:t>
            </a:r>
          </a:p>
          <a:p>
            <a:pPr marL="90488" lvl="0" indent="0">
              <a:buNone/>
            </a:pPr>
            <a:r>
              <a:rPr lang="pt-BR" sz="1600" dirty="0" smtClean="0">
                <a:latin typeface="Arial" panose="020B0604020202020204" pitchFamily="34" charset="0"/>
                <a:cs typeface="Arial" panose="020B0604020202020204" pitchFamily="34" charset="0"/>
              </a:rPr>
              <a:t>Cartão Nacional de Saúde</a:t>
            </a:r>
          </a:p>
          <a:p>
            <a:pPr marL="90488" lvl="0" indent="0">
              <a:buNone/>
            </a:pPr>
            <a:r>
              <a:rPr lang="pt-BR" sz="1600" b="0" dirty="0" smtClean="0">
                <a:latin typeface="Arial" panose="020B0604020202020204" pitchFamily="34" charset="0"/>
                <a:cs typeface="Arial" panose="020B0604020202020204" pitchFamily="34" charset="0"/>
              </a:rPr>
              <a:t>Data de Nascimento</a:t>
            </a:r>
          </a:p>
          <a:p>
            <a:pPr marL="90488" lvl="0" indent="0">
              <a:buNone/>
            </a:pPr>
            <a:r>
              <a:rPr lang="pt-BR" sz="1600" b="0" dirty="0" smtClean="0">
                <a:latin typeface="Arial" panose="020B0604020202020204" pitchFamily="34" charset="0"/>
                <a:cs typeface="Arial" panose="020B0604020202020204" pitchFamily="34" charset="0"/>
              </a:rPr>
              <a:t>Data de Acompanhamento </a:t>
            </a:r>
            <a:r>
              <a:rPr lang="pt-BR" sz="1600" b="1" dirty="0" smtClean="0">
                <a:latin typeface="Arial" panose="020B0604020202020204" pitchFamily="34" charset="0"/>
                <a:cs typeface="Arial" panose="020B0604020202020204" pitchFamily="34" charset="0"/>
              </a:rPr>
              <a:t>(A)</a:t>
            </a:r>
          </a:p>
          <a:p>
            <a:pPr marL="90488" lvl="0" indent="0">
              <a:buNone/>
            </a:pPr>
            <a:r>
              <a:rPr lang="pt-BR" sz="1600" b="0" dirty="0" smtClean="0">
                <a:latin typeface="Arial" panose="020B0604020202020204" pitchFamily="34" charset="0"/>
                <a:cs typeface="Arial" panose="020B0604020202020204" pitchFamily="34" charset="0"/>
              </a:rPr>
              <a:t>Ocorrência Identificada – Não Acompanhamento</a:t>
            </a:r>
          </a:p>
          <a:p>
            <a:pPr marL="90488" lvl="0" indent="0">
              <a:buNone/>
            </a:pPr>
            <a:r>
              <a:rPr lang="pt-BR" sz="1600" b="0" dirty="0" smtClean="0">
                <a:latin typeface="Arial" panose="020B0604020202020204" pitchFamily="34" charset="0"/>
                <a:cs typeface="Arial" panose="020B0604020202020204" pitchFamily="34" charset="0"/>
              </a:rPr>
              <a:t>Peso (kg) </a:t>
            </a:r>
            <a:r>
              <a:rPr lang="pt-BR" sz="1600" b="1" dirty="0" smtClean="0">
                <a:latin typeface="Arial" panose="020B0604020202020204" pitchFamily="34" charset="0"/>
                <a:cs typeface="Arial" panose="020B0604020202020204" pitchFamily="34" charset="0"/>
              </a:rPr>
              <a:t>(B)</a:t>
            </a:r>
          </a:p>
          <a:p>
            <a:pPr marL="90488" lvl="0" indent="0">
              <a:buNone/>
            </a:pPr>
            <a:r>
              <a:rPr lang="pt-BR" sz="1600" b="0" dirty="0" smtClean="0">
                <a:latin typeface="Arial" panose="020B0604020202020204" pitchFamily="34" charset="0"/>
                <a:cs typeface="Arial" panose="020B0604020202020204" pitchFamily="34" charset="0"/>
              </a:rPr>
              <a:t>Estatura (cm) </a:t>
            </a:r>
            <a:r>
              <a:rPr lang="pt-BR" sz="1600" b="1" dirty="0" smtClean="0">
                <a:latin typeface="Arial" panose="020B0604020202020204" pitchFamily="34" charset="0"/>
                <a:cs typeface="Arial" panose="020B0604020202020204" pitchFamily="34" charset="0"/>
              </a:rPr>
              <a:t>(B)</a:t>
            </a:r>
          </a:p>
          <a:p>
            <a:pPr marL="90488" lvl="0" indent="0">
              <a:buNone/>
            </a:pPr>
            <a:r>
              <a:rPr lang="pt-BR" sz="1600" b="0" dirty="0" smtClean="0">
                <a:latin typeface="Arial" panose="020B0604020202020204" pitchFamily="34" charset="0"/>
                <a:cs typeface="Arial" panose="020B0604020202020204" pitchFamily="34" charset="0"/>
              </a:rPr>
              <a:t>Ocorrência Identificada – Não informação Nutricional </a:t>
            </a:r>
          </a:p>
          <a:p>
            <a:pPr marL="90488" lvl="0" indent="0">
              <a:buNone/>
            </a:pPr>
            <a:r>
              <a:rPr lang="pt-BR" sz="1600" b="0" dirty="0" smtClean="0">
                <a:latin typeface="Arial" panose="020B0604020202020204" pitchFamily="34" charset="0"/>
                <a:cs typeface="Arial" panose="020B0604020202020204" pitchFamily="34" charset="0"/>
              </a:rPr>
              <a:t>Vacinação em dia? </a:t>
            </a:r>
            <a:r>
              <a:rPr lang="pt-BR" sz="1600" b="1" dirty="0" smtClean="0">
                <a:latin typeface="Arial" panose="020B0604020202020204" pitchFamily="34" charset="0"/>
                <a:cs typeface="Arial" panose="020B0604020202020204" pitchFamily="34" charset="0"/>
              </a:rPr>
              <a:t>(B)</a:t>
            </a:r>
          </a:p>
          <a:p>
            <a:pPr marL="0" lvl="0" indent="0">
              <a:buNone/>
            </a:pPr>
            <a:endParaRPr lang="pt-BR" sz="1600" dirty="0">
              <a:latin typeface="Arial" panose="020B0604020202020204" pitchFamily="34" charset="0"/>
              <a:cs typeface="Arial" panose="020B0604020202020204" pitchFamily="34" charset="0"/>
            </a:endParaRPr>
          </a:p>
          <a:p>
            <a:pPr marL="0" lvl="0" indent="0">
              <a:buNone/>
            </a:pPr>
            <a:endParaRPr lang="pt-BR" sz="1600" b="0" dirty="0" smtClean="0">
              <a:latin typeface="Arial" panose="020B0604020202020204" pitchFamily="34" charset="0"/>
              <a:cs typeface="Arial" panose="020B0604020202020204" pitchFamily="34" charset="0"/>
            </a:endParaRPr>
          </a:p>
          <a:p>
            <a:pPr marL="0" lvl="0" indent="0">
              <a:buNone/>
            </a:pPr>
            <a:endParaRPr lang="pt-BR" sz="1600" b="0" dirty="0" smtClean="0">
              <a:latin typeface="Arial" panose="020B0604020202020204" pitchFamily="34" charset="0"/>
              <a:cs typeface="Arial" panose="020B0604020202020204" pitchFamily="34" charset="0"/>
            </a:endParaRPr>
          </a:p>
          <a:p>
            <a:pPr marL="0" lvl="0" indent="0">
              <a:buNone/>
            </a:pPr>
            <a:r>
              <a:rPr lang="pt-BR" sz="1600" b="0" dirty="0" smtClean="0">
                <a:latin typeface="Arial" panose="020B0604020202020204" pitchFamily="34" charset="0"/>
                <a:cs typeface="Arial" panose="020B0604020202020204" pitchFamily="34" charset="0"/>
              </a:rPr>
              <a:t>Ocorrência Identificada – Não Vacinação</a:t>
            </a:r>
          </a:p>
          <a:p>
            <a:pPr marL="0" lvl="0" indent="0">
              <a:buNone/>
            </a:pPr>
            <a:r>
              <a:rPr lang="pt-BR" sz="1600" b="0" dirty="0" smtClean="0">
                <a:latin typeface="Arial" panose="020B0604020202020204" pitchFamily="34" charset="0"/>
                <a:cs typeface="Arial" panose="020B0604020202020204" pitchFamily="34" charset="0"/>
              </a:rPr>
              <a:t>Informação Gestacional </a:t>
            </a:r>
            <a:r>
              <a:rPr lang="pt-BR" sz="1600" b="1" dirty="0" smtClean="0">
                <a:latin typeface="Arial" panose="020B0604020202020204" pitchFamily="34" charset="0"/>
                <a:cs typeface="Arial" panose="020B0604020202020204" pitchFamily="34" charset="0"/>
              </a:rPr>
              <a:t>(C)</a:t>
            </a:r>
          </a:p>
          <a:p>
            <a:pPr marL="0" lvl="0" indent="0">
              <a:buNone/>
            </a:pPr>
            <a:r>
              <a:rPr lang="pt-BR" sz="1600" b="0" dirty="0" smtClean="0">
                <a:latin typeface="Arial" panose="020B0604020202020204" pitchFamily="34" charset="0"/>
                <a:cs typeface="Arial" panose="020B0604020202020204" pitchFamily="34" charset="0"/>
              </a:rPr>
              <a:t>Se gestante – Realizou o Pré-Natal? </a:t>
            </a:r>
            <a:r>
              <a:rPr lang="pt-BR" sz="1600" b="1" dirty="0" smtClean="0">
                <a:latin typeface="Arial" panose="020B0604020202020204" pitchFamily="34" charset="0"/>
                <a:cs typeface="Arial" panose="020B0604020202020204" pitchFamily="34" charset="0"/>
              </a:rPr>
              <a:t>(D)</a:t>
            </a:r>
          </a:p>
          <a:p>
            <a:pPr marL="0" lvl="0" indent="0">
              <a:buNone/>
            </a:pPr>
            <a:r>
              <a:rPr lang="pt-BR" sz="1600" b="0" dirty="0" smtClean="0">
                <a:latin typeface="Arial" panose="020B0604020202020204" pitchFamily="34" charset="0"/>
                <a:cs typeface="Arial" panose="020B0604020202020204" pitchFamily="34" charset="0"/>
              </a:rPr>
              <a:t>Ocorrência Identificada – Não Pré-Natal</a:t>
            </a:r>
          </a:p>
          <a:p>
            <a:pPr marL="0" lvl="0" indent="0">
              <a:buNone/>
            </a:pPr>
            <a:r>
              <a:rPr lang="pt-BR" sz="1600" b="0" dirty="0" smtClean="0">
                <a:latin typeface="Arial" panose="020B0604020202020204" pitchFamily="34" charset="0"/>
                <a:cs typeface="Arial" panose="020B0604020202020204" pitchFamily="34" charset="0"/>
              </a:rPr>
              <a:t>DUM </a:t>
            </a:r>
            <a:r>
              <a:rPr lang="pt-BR" sz="1600" b="1" dirty="0" smtClean="0">
                <a:latin typeface="Arial" panose="020B0604020202020204" pitchFamily="34" charset="0"/>
                <a:cs typeface="Arial" panose="020B0604020202020204" pitchFamily="34" charset="0"/>
              </a:rPr>
              <a:t>(D)</a:t>
            </a:r>
          </a:p>
          <a:p>
            <a:pPr marL="0" lvl="0" indent="0">
              <a:buNone/>
            </a:pPr>
            <a:r>
              <a:rPr lang="pt-BR" sz="1600" b="0" dirty="0" smtClean="0">
                <a:latin typeface="Arial" panose="020B0604020202020204" pitchFamily="34" charset="0"/>
                <a:cs typeface="Arial" panose="020B0604020202020204" pitchFamily="34" charset="0"/>
              </a:rPr>
              <a:t>Código Familiar</a:t>
            </a:r>
          </a:p>
          <a:p>
            <a:pPr marL="0" lvl="0" indent="0">
              <a:buNone/>
            </a:pPr>
            <a:r>
              <a:rPr lang="pt-BR" sz="1600" b="0" dirty="0" smtClean="0">
                <a:latin typeface="Arial" panose="020B0604020202020204" pitchFamily="34" charset="0"/>
                <a:cs typeface="Arial" panose="020B0604020202020204" pitchFamily="34" charset="0"/>
              </a:rPr>
              <a:t>Endereço</a:t>
            </a:r>
          </a:p>
          <a:p>
            <a:pPr marL="0" lvl="0" indent="0">
              <a:buNone/>
            </a:pPr>
            <a:r>
              <a:rPr lang="pt-BR" sz="1600" b="0" dirty="0" smtClean="0">
                <a:latin typeface="Arial" panose="020B0604020202020204" pitchFamily="34" charset="0"/>
                <a:cs typeface="Arial" panose="020B0604020202020204" pitchFamily="34" charset="0"/>
              </a:rPr>
              <a:t>EAS</a:t>
            </a:r>
          </a:p>
          <a:p>
            <a:pPr marL="0" lvl="0" indent="0">
              <a:buNone/>
            </a:pPr>
            <a:r>
              <a:rPr lang="pt-BR" sz="1600" b="0" dirty="0" smtClean="0">
                <a:latin typeface="Arial" panose="020B0604020202020204" pitchFamily="34" charset="0"/>
                <a:cs typeface="Arial" panose="020B0604020202020204" pitchFamily="34" charset="0"/>
              </a:rPr>
              <a:t>Profissional</a:t>
            </a:r>
          </a:p>
          <a:p>
            <a:pPr marL="0" lvl="0" indent="0">
              <a:buNone/>
            </a:pPr>
            <a:r>
              <a:rPr lang="pt-BR" sz="1600" dirty="0" smtClean="0">
                <a:latin typeface="Arial" panose="020B0604020202020204" pitchFamily="34" charset="0"/>
                <a:cs typeface="Arial" panose="020B0604020202020204" pitchFamily="34" charset="0"/>
              </a:rPr>
              <a:t>Cartão Nacional de Saúde      </a:t>
            </a:r>
            <a:r>
              <a:rPr lang="pt-BR" sz="1600" dirty="0" smtClean="0">
                <a:solidFill>
                  <a:srgbClr val="FF0000"/>
                </a:solidFill>
                <a:latin typeface="Arial" panose="020B0604020202020204" pitchFamily="34" charset="0"/>
                <a:cs typeface="Arial" panose="020B0604020202020204" pitchFamily="34" charset="0"/>
              </a:rPr>
              <a:t>NOVIDADE</a:t>
            </a:r>
            <a:endParaRPr lang="pt-BR" sz="1600" b="0" dirty="0">
              <a:solidFill>
                <a:srgbClr val="FF0000"/>
              </a:solidFill>
              <a:latin typeface="Arial" panose="020B0604020202020204" pitchFamily="34" charset="0"/>
              <a:cs typeface="Arial" panose="020B0604020202020204" pitchFamily="34" charset="0"/>
            </a:endParaRPr>
          </a:p>
        </p:txBody>
      </p:sp>
      <p:sp>
        <p:nvSpPr>
          <p:cNvPr id="7"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Campos de Preenchimento do Mapa de Acompanhamento:</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81254312"/>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107504" y="1412776"/>
            <a:ext cx="9036495" cy="4176464"/>
          </a:xfrm>
        </p:spPr>
      </p:pic>
      <p:sp>
        <p:nvSpPr>
          <p:cNvPr id="6"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3400" b="1" dirty="0" smtClean="0">
                <a:latin typeface="Arial" panose="020B0604020202020204" pitchFamily="34" charset="0"/>
                <a:cs typeface="Arial" panose="020B0604020202020204" pitchFamily="34" charset="0"/>
              </a:rPr>
              <a:t>Orientações para Preenchimento do Mapa de Acompanhamento:</a:t>
            </a:r>
            <a:endParaRPr lang="pt-BR" sz="3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67272461"/>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107505" y="332656"/>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Orientações para Preenchimento do Mapa de Acompanhamento – Tabela de Motivos Não Acompanhamento:</a:t>
            </a:r>
            <a:endParaRPr lang="pt-BR" sz="2800" b="1" dirty="0">
              <a:latin typeface="Arial" panose="020B0604020202020204" pitchFamily="34" charset="0"/>
              <a:cs typeface="Arial" panose="020B0604020202020204" pitchFamily="34" charset="0"/>
            </a:endParaRPr>
          </a:p>
        </p:txBody>
      </p:sp>
      <p:graphicFrame>
        <p:nvGraphicFramePr>
          <p:cNvPr id="3" name="Tabela 2"/>
          <p:cNvGraphicFramePr>
            <a:graphicFrameLocks noGrp="1"/>
          </p:cNvGraphicFramePr>
          <p:nvPr>
            <p:extLst>
              <p:ext uri="{D42A27DB-BD31-4B8C-83A1-F6EECF244321}">
                <p14:modId xmlns:p14="http://schemas.microsoft.com/office/powerpoint/2010/main" val="896382779"/>
              </p:ext>
            </p:extLst>
          </p:nvPr>
        </p:nvGraphicFramePr>
        <p:xfrm>
          <a:off x="539552" y="2636912"/>
          <a:ext cx="8208914" cy="2448274"/>
        </p:xfrm>
        <a:graphic>
          <a:graphicData uri="http://schemas.openxmlformats.org/drawingml/2006/table">
            <a:tbl>
              <a:tblPr firstRow="1" firstCol="1" bandRow="1">
                <a:tableStyleId>{00A15C55-8517-42AA-B614-E9B94910E393}</a:tableStyleId>
              </a:tblPr>
              <a:tblGrid>
                <a:gridCol w="936104">
                  <a:extLst>
                    <a:ext uri="{9D8B030D-6E8A-4147-A177-3AD203B41FA5}">
                      <a16:colId xmlns="" xmlns:a16="http://schemas.microsoft.com/office/drawing/2014/main" val="532895196"/>
                    </a:ext>
                  </a:extLst>
                </a:gridCol>
                <a:gridCol w="7272810">
                  <a:extLst>
                    <a:ext uri="{9D8B030D-6E8A-4147-A177-3AD203B41FA5}">
                      <a16:colId xmlns="" xmlns:a16="http://schemas.microsoft.com/office/drawing/2014/main" val="2626239876"/>
                    </a:ext>
                  </a:extLst>
                </a:gridCol>
              </a:tblGrid>
              <a:tr h="358981">
                <a:tc rowSpan="6">
                  <a:txBody>
                    <a:bodyPr/>
                    <a:lstStyle/>
                    <a:p>
                      <a:pPr marL="71755" marR="71755" algn="ctr">
                        <a:lnSpc>
                          <a:spcPct val="107000"/>
                        </a:lnSpc>
                        <a:spcAft>
                          <a:spcPts val="0"/>
                        </a:spcAft>
                      </a:pPr>
                      <a:r>
                        <a:rPr lang="pt-BR" sz="1600" dirty="0">
                          <a:solidFill>
                            <a:schemeClr val="tx1"/>
                          </a:solidFill>
                          <a:effectLst/>
                          <a:latin typeface="Arial" panose="020B0604020202020204" pitchFamily="34" charset="0"/>
                          <a:cs typeface="Arial" panose="020B0604020202020204" pitchFamily="34" charset="0"/>
                        </a:rPr>
                        <a:t>Para todos os beneficiários</a:t>
                      </a:r>
                      <a:endParaRPr lang="pt-BR"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vert="vert270" anchor="ctr"/>
                </a:tc>
                <a:tc>
                  <a:txBody>
                    <a:bodyPr/>
                    <a:lstStyle/>
                    <a:p>
                      <a:pPr algn="ctr">
                        <a:lnSpc>
                          <a:spcPct val="107000"/>
                        </a:lnSpc>
                        <a:spcAft>
                          <a:spcPts val="0"/>
                        </a:spcAft>
                      </a:pPr>
                      <a:r>
                        <a:rPr lang="pt-BR" sz="1600" dirty="0">
                          <a:solidFill>
                            <a:schemeClr val="tx1"/>
                          </a:solidFill>
                          <a:effectLst/>
                          <a:latin typeface="Arial" panose="020B0604020202020204" pitchFamily="34" charset="0"/>
                          <a:cs typeface="Arial" panose="020B0604020202020204" pitchFamily="34" charset="0"/>
                        </a:rPr>
                        <a:t>Motivos de Não Acompanhamento</a:t>
                      </a:r>
                      <a:endParaRPr lang="pt-BR"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1035621919"/>
                  </a:ext>
                </a:extLst>
              </a:tr>
              <a:tr h="358981">
                <a:tc vMerge="1">
                  <a:txBody>
                    <a:bodyPr/>
                    <a:lstStyle/>
                    <a:p>
                      <a:endParaRPr lang="pt-BR"/>
                    </a:p>
                  </a:txBody>
                  <a:tcPr/>
                </a:tc>
                <a:tc>
                  <a:txBody>
                    <a:bodyPr/>
                    <a:lstStyle/>
                    <a:p>
                      <a:pPr algn="ctr">
                        <a:lnSpc>
                          <a:spcPct val="107000"/>
                        </a:lnSpc>
                        <a:spcAft>
                          <a:spcPts val="0"/>
                        </a:spcAft>
                      </a:pPr>
                      <a:r>
                        <a:rPr lang="pt-BR" sz="1600" dirty="0">
                          <a:solidFill>
                            <a:schemeClr val="tx1"/>
                          </a:solidFill>
                          <a:effectLst/>
                          <a:latin typeface="Arial" panose="020B0604020202020204" pitchFamily="34" charset="0"/>
                          <a:cs typeface="Arial" panose="020B0604020202020204" pitchFamily="34" charset="0"/>
                        </a:rPr>
                        <a:t>Beneficiário(a) ausente.</a:t>
                      </a:r>
                      <a:endParaRPr lang="pt-BR"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1283309427"/>
                  </a:ext>
                </a:extLst>
              </a:tr>
              <a:tr h="476207">
                <a:tc vMerge="1">
                  <a:txBody>
                    <a:bodyPr/>
                    <a:lstStyle/>
                    <a:p>
                      <a:endParaRPr lang="pt-BR"/>
                    </a:p>
                  </a:txBody>
                  <a:tcPr/>
                </a:tc>
                <a:tc>
                  <a:txBody>
                    <a:bodyPr/>
                    <a:lstStyle/>
                    <a:p>
                      <a:pPr algn="ctr">
                        <a:lnSpc>
                          <a:spcPct val="107000"/>
                        </a:lnSpc>
                        <a:spcAft>
                          <a:spcPts val="0"/>
                        </a:spcAft>
                      </a:pPr>
                      <a:r>
                        <a:rPr lang="pt-BR" sz="1600">
                          <a:solidFill>
                            <a:schemeClr val="tx1"/>
                          </a:solidFill>
                          <a:effectLst/>
                          <a:latin typeface="Arial" panose="020B0604020202020204" pitchFamily="34" charset="0"/>
                          <a:cs typeface="Arial" panose="020B0604020202020204" pitchFamily="34" charset="0"/>
                        </a:rPr>
                        <a:t>Beneficiário(a) não faz parte da família/não reside no endereço.</a:t>
                      </a:r>
                      <a:endParaRPr lang="pt-BR" sz="16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3873071537"/>
                  </a:ext>
                </a:extLst>
              </a:tr>
              <a:tr h="536143">
                <a:tc vMerge="1">
                  <a:txBody>
                    <a:bodyPr/>
                    <a:lstStyle/>
                    <a:p>
                      <a:endParaRPr lang="pt-BR"/>
                    </a:p>
                  </a:txBody>
                  <a:tcPr/>
                </a:tc>
                <a:tc>
                  <a:txBody>
                    <a:bodyPr/>
                    <a:lstStyle/>
                    <a:p>
                      <a:pPr algn="ctr">
                        <a:lnSpc>
                          <a:spcPct val="107000"/>
                        </a:lnSpc>
                        <a:spcAft>
                          <a:spcPts val="0"/>
                        </a:spcAft>
                      </a:pPr>
                      <a:r>
                        <a:rPr lang="pt-BR" sz="1600">
                          <a:solidFill>
                            <a:schemeClr val="tx1"/>
                          </a:solidFill>
                          <a:effectLst/>
                          <a:latin typeface="Arial" panose="020B0604020202020204" pitchFamily="34" charset="0"/>
                          <a:cs typeface="Arial" panose="020B0604020202020204" pitchFamily="34" charset="0"/>
                        </a:rPr>
                        <a:t>Beneficiário(a) mudou de município.</a:t>
                      </a:r>
                      <a:endParaRPr lang="pt-BR" sz="16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618407002"/>
                  </a:ext>
                </a:extLst>
              </a:tr>
              <a:tr h="358981">
                <a:tc vMerge="1">
                  <a:txBody>
                    <a:bodyPr/>
                    <a:lstStyle/>
                    <a:p>
                      <a:endParaRPr lang="pt-BR"/>
                    </a:p>
                  </a:txBody>
                  <a:tcPr/>
                </a:tc>
                <a:tc>
                  <a:txBody>
                    <a:bodyPr/>
                    <a:lstStyle/>
                    <a:p>
                      <a:pPr algn="ctr">
                        <a:lnSpc>
                          <a:spcPct val="107000"/>
                        </a:lnSpc>
                        <a:spcAft>
                          <a:spcPts val="0"/>
                        </a:spcAft>
                      </a:pPr>
                      <a:r>
                        <a:rPr lang="pt-BR" sz="1600">
                          <a:solidFill>
                            <a:schemeClr val="tx1"/>
                          </a:solidFill>
                          <a:effectLst/>
                          <a:latin typeface="Arial" panose="020B0604020202020204" pitchFamily="34" charset="0"/>
                          <a:cs typeface="Arial" panose="020B0604020202020204" pitchFamily="34" charset="0"/>
                        </a:rPr>
                        <a:t>Falecimento do(a) beneficiário(a).</a:t>
                      </a:r>
                      <a:endParaRPr lang="pt-BR" sz="16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1468166367"/>
                  </a:ext>
                </a:extLst>
              </a:tr>
              <a:tr h="358981">
                <a:tc vMerge="1">
                  <a:txBody>
                    <a:bodyPr/>
                    <a:lstStyle/>
                    <a:p>
                      <a:endParaRPr lang="pt-BR"/>
                    </a:p>
                  </a:txBody>
                  <a:tcPr/>
                </a:tc>
                <a:tc>
                  <a:txBody>
                    <a:bodyPr/>
                    <a:lstStyle/>
                    <a:p>
                      <a:pPr algn="ctr">
                        <a:lnSpc>
                          <a:spcPct val="107000"/>
                        </a:lnSpc>
                        <a:spcAft>
                          <a:spcPts val="0"/>
                        </a:spcAft>
                      </a:pPr>
                      <a:r>
                        <a:rPr lang="pt-BR" sz="1600" dirty="0">
                          <a:solidFill>
                            <a:schemeClr val="tx1"/>
                          </a:solidFill>
                          <a:effectLst/>
                          <a:latin typeface="Arial" panose="020B0604020202020204" pitchFamily="34" charset="0"/>
                          <a:cs typeface="Arial" panose="020B0604020202020204" pitchFamily="34" charset="0"/>
                        </a:rPr>
                        <a:t>Endereço incorreto/inexistente.</a:t>
                      </a:r>
                      <a:endParaRPr lang="pt-BR"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1972067706"/>
                  </a:ext>
                </a:extLst>
              </a:tr>
            </a:tbl>
          </a:graphicData>
        </a:graphic>
      </p:graphicFrame>
    </p:spTree>
    <p:extLst>
      <p:ext uri="{BB962C8B-B14F-4D97-AF65-F5344CB8AC3E}">
        <p14:creationId xmlns:p14="http://schemas.microsoft.com/office/powerpoint/2010/main" val="9665972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5"/>
          <p:cNvSpPr txBox="1">
            <a:spLocks/>
          </p:cNvSpPr>
          <p:nvPr/>
        </p:nvSpPr>
        <p:spPr>
          <a:xfrm>
            <a:off x="122690" y="50321"/>
            <a:ext cx="8914528" cy="786391"/>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pt-BR" sz="2400" dirty="0" smtClean="0">
                <a:solidFill>
                  <a:schemeClr val="tx1"/>
                </a:solidFill>
                <a:latin typeface="Arial" panose="020B0604020202020204" pitchFamily="34" charset="0"/>
                <a:cs typeface="Arial" panose="020B0604020202020204" pitchFamily="34" charset="0"/>
              </a:rPr>
              <a:t>Percentual de cobertura acompanhamento das condicionalidades de saúde em Santa Catarina, 2ª vigência de 2018.</a:t>
            </a:r>
            <a:endParaRPr lang="pt-BR" sz="2400" dirty="0">
              <a:solidFill>
                <a:schemeClr val="tx1"/>
              </a:solidFill>
              <a:latin typeface="Arial" panose="020B0604020202020204" pitchFamily="34" charset="0"/>
              <a:cs typeface="Arial" panose="020B0604020202020204" pitchFamily="34" charset="0"/>
            </a:endParaRPr>
          </a:p>
        </p:txBody>
      </p:sp>
      <p:sp>
        <p:nvSpPr>
          <p:cNvPr id="5" name="Retângulo 4"/>
          <p:cNvSpPr/>
          <p:nvPr/>
        </p:nvSpPr>
        <p:spPr>
          <a:xfrm>
            <a:off x="1249045" y="5456257"/>
            <a:ext cx="6645910" cy="276999"/>
          </a:xfrm>
          <a:prstGeom prst="rect">
            <a:avLst/>
          </a:prstGeom>
        </p:spPr>
        <p:txBody>
          <a:bodyPr wrap="square">
            <a:spAutoFit/>
          </a:bodyPr>
          <a:lstStyle/>
          <a:p>
            <a:r>
              <a:rPr lang="pt-BR" sz="1200" b="1" dirty="0"/>
              <a:t>Fonte: </a:t>
            </a:r>
            <a:r>
              <a:rPr lang="pt-BR" sz="1200" dirty="0"/>
              <a:t>MINISTÉRIO da SAÚDE/DAB/Sistema de Gestão do Programa Bolsa Família na Saúde.</a:t>
            </a:r>
          </a:p>
        </p:txBody>
      </p:sp>
      <p:sp>
        <p:nvSpPr>
          <p:cNvPr id="6" name="Retângulo 5"/>
          <p:cNvSpPr/>
          <p:nvPr/>
        </p:nvSpPr>
        <p:spPr>
          <a:xfrm>
            <a:off x="899592" y="1190228"/>
            <a:ext cx="6995363" cy="369332"/>
          </a:xfrm>
          <a:prstGeom prst="rect">
            <a:avLst/>
          </a:prstGeom>
        </p:spPr>
        <p:txBody>
          <a:bodyPr wrap="square">
            <a:spAutoFit/>
          </a:bodyPr>
          <a:lstStyle/>
          <a:p>
            <a:pPr algn="ctr"/>
            <a:r>
              <a:rPr lang="pt-BR" b="1" dirty="0" smtClean="0"/>
              <a:t>Média de acompanhamento dos Municípios de Santa Catarina - 80,74%</a:t>
            </a:r>
            <a:endParaRPr lang="pt-BR"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772816"/>
            <a:ext cx="6420324" cy="36114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64758009"/>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90061" y="116632"/>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Orientações para Preenchimento do Mapa de Acompanhamento – Tabela de Motivos de Descumprimento (Informações Nutricionais):</a:t>
            </a:r>
            <a:endParaRPr lang="pt-BR" sz="2800" b="1" dirty="0">
              <a:latin typeface="Arial" panose="020B0604020202020204" pitchFamily="34" charset="0"/>
              <a:cs typeface="Arial" panose="020B0604020202020204" pitchFamily="34" charset="0"/>
            </a:endParaRPr>
          </a:p>
        </p:txBody>
      </p:sp>
      <p:graphicFrame>
        <p:nvGraphicFramePr>
          <p:cNvPr id="2" name="Tabela 1"/>
          <p:cNvGraphicFramePr>
            <a:graphicFrameLocks noGrp="1"/>
          </p:cNvGraphicFramePr>
          <p:nvPr>
            <p:extLst>
              <p:ext uri="{D42A27DB-BD31-4B8C-83A1-F6EECF244321}">
                <p14:modId xmlns:p14="http://schemas.microsoft.com/office/powerpoint/2010/main" val="3903405944"/>
              </p:ext>
            </p:extLst>
          </p:nvPr>
        </p:nvGraphicFramePr>
        <p:xfrm>
          <a:off x="107505" y="1628802"/>
          <a:ext cx="8928992" cy="4644270"/>
        </p:xfrm>
        <a:graphic>
          <a:graphicData uri="http://schemas.openxmlformats.org/drawingml/2006/table">
            <a:tbl>
              <a:tblPr firstRow="1" firstCol="1" bandRow="1">
                <a:tableStyleId>{7DF18680-E054-41AD-8BC1-D1AEF772440D}</a:tableStyleId>
              </a:tblPr>
              <a:tblGrid>
                <a:gridCol w="792087">
                  <a:extLst>
                    <a:ext uri="{9D8B030D-6E8A-4147-A177-3AD203B41FA5}">
                      <a16:colId xmlns="" xmlns:a16="http://schemas.microsoft.com/office/drawing/2014/main" val="3542148754"/>
                    </a:ext>
                  </a:extLst>
                </a:gridCol>
                <a:gridCol w="8136905">
                  <a:extLst>
                    <a:ext uri="{9D8B030D-6E8A-4147-A177-3AD203B41FA5}">
                      <a16:colId xmlns="" xmlns:a16="http://schemas.microsoft.com/office/drawing/2014/main" val="4200541694"/>
                    </a:ext>
                  </a:extLst>
                </a:gridCol>
              </a:tblGrid>
              <a:tr h="295783">
                <a:tc rowSpan="12">
                  <a:txBody>
                    <a:bodyPr/>
                    <a:lstStyle/>
                    <a:p>
                      <a:pPr marL="71755" marR="71755" algn="ctr">
                        <a:lnSpc>
                          <a:spcPct val="107000"/>
                        </a:lnSpc>
                        <a:spcAft>
                          <a:spcPts val="0"/>
                        </a:spcAft>
                      </a:pPr>
                      <a:r>
                        <a:rPr lang="pt-BR" sz="1400" dirty="0">
                          <a:solidFill>
                            <a:schemeClr val="tx1"/>
                          </a:solidFill>
                          <a:effectLst/>
                          <a:latin typeface="Arial" panose="020B0604020202020204" pitchFamily="34" charset="0"/>
                          <a:cs typeface="Arial" panose="020B0604020202020204" pitchFamily="34" charset="0"/>
                        </a:rPr>
                        <a:t>Somente para os beneficiários  crianças </a:t>
                      </a:r>
                      <a:endParaRPr lang="pt-BR" sz="1400" dirty="0" smtClean="0">
                        <a:solidFill>
                          <a:schemeClr val="tx1"/>
                        </a:solidFill>
                        <a:effectLst/>
                        <a:latin typeface="Arial" panose="020B0604020202020204" pitchFamily="34" charset="0"/>
                        <a:cs typeface="Arial" panose="020B0604020202020204" pitchFamily="34" charset="0"/>
                      </a:endParaRPr>
                    </a:p>
                    <a:p>
                      <a:pPr marL="71755" marR="71755" algn="ctr">
                        <a:lnSpc>
                          <a:spcPct val="107000"/>
                        </a:lnSpc>
                        <a:spcAft>
                          <a:spcPts val="0"/>
                        </a:spcAft>
                      </a:pPr>
                      <a:r>
                        <a:rPr lang="pt-BR" sz="1400" dirty="0" smtClean="0">
                          <a:solidFill>
                            <a:schemeClr val="tx1"/>
                          </a:solidFill>
                          <a:effectLst/>
                          <a:latin typeface="Arial" panose="020B0604020202020204" pitchFamily="34" charset="0"/>
                          <a:cs typeface="Arial" panose="020B0604020202020204" pitchFamily="34" charset="0"/>
                        </a:rPr>
                        <a:t>(</a:t>
                      </a:r>
                      <a:r>
                        <a:rPr lang="pt-BR" sz="1400" dirty="0">
                          <a:solidFill>
                            <a:schemeClr val="tx1"/>
                          </a:solidFill>
                          <a:effectLst/>
                          <a:latin typeface="Arial" panose="020B0604020202020204" pitchFamily="34" charset="0"/>
                          <a:cs typeface="Arial" panose="020B0604020202020204" pitchFamily="34" charset="0"/>
                        </a:rPr>
                        <a:t>menores de 7 anos)</a:t>
                      </a:r>
                      <a:endParaRPr lang="pt-BR"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2017" marR="42017" marT="0" marB="0" vert="vert270" anchor="ctr"/>
                </a:tc>
                <a:tc>
                  <a:txBody>
                    <a:bodyPr/>
                    <a:lstStyle/>
                    <a:p>
                      <a:pPr algn="ctr">
                        <a:lnSpc>
                          <a:spcPct val="107000"/>
                        </a:lnSpc>
                        <a:spcAft>
                          <a:spcPts val="0"/>
                        </a:spcAft>
                      </a:pPr>
                      <a:r>
                        <a:rPr lang="pt-BR" sz="1400">
                          <a:solidFill>
                            <a:schemeClr val="tx1"/>
                          </a:solidFill>
                          <a:effectLst/>
                          <a:latin typeface="Arial" panose="020B0604020202020204" pitchFamily="34" charset="0"/>
                          <a:cs typeface="Arial" panose="020B0604020202020204" pitchFamily="34" charset="0"/>
                        </a:rPr>
                        <a:t>Motivos de Descumprimento das Informações Nutricionais</a:t>
                      </a:r>
                      <a:endParaRPr lang="pt-BR" sz="14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2017" marR="42017" marT="0" marB="0" anchor="ctr"/>
                </a:tc>
                <a:extLst>
                  <a:ext uri="{0D108BD9-81ED-4DB2-BD59-A6C34878D82A}">
                    <a16:rowId xmlns="" xmlns:a16="http://schemas.microsoft.com/office/drawing/2014/main" val="2235535113"/>
                  </a:ext>
                </a:extLst>
              </a:tr>
              <a:tr h="225715">
                <a:tc vMerge="1">
                  <a:txBody>
                    <a:bodyPr/>
                    <a:lstStyle/>
                    <a:p>
                      <a:endParaRPr lang="pt-BR"/>
                    </a:p>
                  </a:txBody>
                  <a:tcPr/>
                </a:tc>
                <a:tc>
                  <a:txBody>
                    <a:bodyPr/>
                    <a:lstStyle/>
                    <a:p>
                      <a:pPr algn="just">
                        <a:lnSpc>
                          <a:spcPct val="107000"/>
                        </a:lnSpc>
                        <a:spcAft>
                          <a:spcPts val="0"/>
                        </a:spcAft>
                      </a:pPr>
                      <a:r>
                        <a:rPr lang="pt-BR" sz="1400">
                          <a:solidFill>
                            <a:schemeClr val="tx1"/>
                          </a:solidFill>
                          <a:effectLst/>
                          <a:latin typeface="Arial" panose="020B0604020202020204" pitchFamily="34" charset="0"/>
                          <a:cs typeface="Arial" panose="020B0604020202020204" pitchFamily="34" charset="0"/>
                        </a:rPr>
                        <a:t>Condições de saúde que impedem a ida à UBS.</a:t>
                      </a:r>
                      <a:endParaRPr lang="pt-BR" sz="14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2017" marR="42017" marT="0" marB="0" anchor="ctr"/>
                </a:tc>
                <a:extLst>
                  <a:ext uri="{0D108BD9-81ED-4DB2-BD59-A6C34878D82A}">
                    <a16:rowId xmlns="" xmlns:a16="http://schemas.microsoft.com/office/drawing/2014/main" val="811695354"/>
                  </a:ext>
                </a:extLst>
              </a:tr>
              <a:tr h="469101">
                <a:tc vMerge="1">
                  <a:txBody>
                    <a:bodyPr/>
                    <a:lstStyle/>
                    <a:p>
                      <a:endParaRPr lang="pt-BR"/>
                    </a:p>
                  </a:txBody>
                  <a:tcPr/>
                </a:tc>
                <a:tc>
                  <a:txBody>
                    <a:bodyPr/>
                    <a:lstStyle/>
                    <a:p>
                      <a:pPr algn="just">
                        <a:lnSpc>
                          <a:spcPct val="107000"/>
                        </a:lnSpc>
                        <a:spcAft>
                          <a:spcPts val="0"/>
                        </a:spcAft>
                      </a:pPr>
                      <a:r>
                        <a:rPr lang="pt-BR" sz="1400">
                          <a:solidFill>
                            <a:schemeClr val="tx1"/>
                          </a:solidFill>
                          <a:effectLst/>
                          <a:latin typeface="Arial" panose="020B0604020202020204" pitchFamily="34" charset="0"/>
                          <a:cs typeface="Arial" panose="020B0604020202020204" pitchFamily="34" charset="0"/>
                        </a:rPr>
                        <a:t>Fatos que impedem o deslocamento/acesso à UBS (enchente, falta de transporte, violência no território, etc.).</a:t>
                      </a:r>
                      <a:endParaRPr lang="pt-BR" sz="14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2017" marR="42017" marT="0" marB="0" anchor="ctr"/>
                </a:tc>
                <a:extLst>
                  <a:ext uri="{0D108BD9-81ED-4DB2-BD59-A6C34878D82A}">
                    <a16:rowId xmlns="" xmlns:a16="http://schemas.microsoft.com/office/drawing/2014/main" val="1244849902"/>
                  </a:ext>
                </a:extLst>
              </a:tr>
              <a:tr h="295783">
                <a:tc vMerge="1">
                  <a:txBody>
                    <a:bodyPr/>
                    <a:lstStyle/>
                    <a:p>
                      <a:endParaRPr lang="pt-BR"/>
                    </a:p>
                  </a:txBody>
                  <a:tcPr/>
                </a:tc>
                <a:tc>
                  <a:txBody>
                    <a:bodyPr/>
                    <a:lstStyle/>
                    <a:p>
                      <a:pPr algn="just">
                        <a:lnSpc>
                          <a:spcPct val="107000"/>
                        </a:lnSpc>
                        <a:spcAft>
                          <a:spcPts val="0"/>
                        </a:spcAft>
                      </a:pPr>
                      <a:r>
                        <a:rPr lang="pt-BR" sz="1400">
                          <a:solidFill>
                            <a:schemeClr val="tx1"/>
                          </a:solidFill>
                          <a:effectLst/>
                          <a:latin typeface="Arial" panose="020B0604020202020204" pitchFamily="34" charset="0"/>
                          <a:cs typeface="Arial" panose="020B0604020202020204" pitchFamily="34" charset="0"/>
                        </a:rPr>
                        <a:t>Horário de atendimento na UBS inviável para o(a) responsável/beneficiário(a).</a:t>
                      </a:r>
                      <a:endParaRPr lang="pt-BR" sz="14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2017" marR="42017" marT="0" marB="0" anchor="ctr"/>
                </a:tc>
                <a:extLst>
                  <a:ext uri="{0D108BD9-81ED-4DB2-BD59-A6C34878D82A}">
                    <a16:rowId xmlns="" xmlns:a16="http://schemas.microsoft.com/office/drawing/2014/main" val="1262657981"/>
                  </a:ext>
                </a:extLst>
              </a:tr>
              <a:tr h="469101">
                <a:tc vMerge="1">
                  <a:txBody>
                    <a:bodyPr/>
                    <a:lstStyle/>
                    <a:p>
                      <a:endParaRPr lang="pt-BR"/>
                    </a:p>
                  </a:txBody>
                  <a:tcPr/>
                </a:tc>
                <a:tc>
                  <a:txBody>
                    <a:bodyPr/>
                    <a:lstStyle/>
                    <a:p>
                      <a:pPr algn="just">
                        <a:lnSpc>
                          <a:spcPct val="107000"/>
                        </a:lnSpc>
                        <a:spcAft>
                          <a:spcPts val="0"/>
                        </a:spcAft>
                      </a:pPr>
                      <a:r>
                        <a:rPr lang="pt-BR" sz="1400">
                          <a:solidFill>
                            <a:schemeClr val="tx1"/>
                          </a:solidFill>
                          <a:effectLst/>
                          <a:latin typeface="Arial" panose="020B0604020202020204" pitchFamily="34" charset="0"/>
                          <a:cs typeface="Arial" panose="020B0604020202020204" pitchFamily="34" charset="0"/>
                        </a:rPr>
                        <a:t>Responsável/Beneficiário(a) não cumpriu as condicionalidades por questões sociais, culturais, étnicas ou religiosas.</a:t>
                      </a:r>
                      <a:endParaRPr lang="pt-BR" sz="14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2017" marR="42017" marT="0" marB="0" anchor="ctr"/>
                </a:tc>
                <a:extLst>
                  <a:ext uri="{0D108BD9-81ED-4DB2-BD59-A6C34878D82A}">
                    <a16:rowId xmlns="" xmlns:a16="http://schemas.microsoft.com/office/drawing/2014/main" val="2012216617"/>
                  </a:ext>
                </a:extLst>
              </a:tr>
              <a:tr h="469101">
                <a:tc vMerge="1">
                  <a:txBody>
                    <a:bodyPr/>
                    <a:lstStyle/>
                    <a:p>
                      <a:endParaRPr lang="pt-BR"/>
                    </a:p>
                  </a:txBody>
                  <a:tcPr/>
                </a:tc>
                <a:tc>
                  <a:txBody>
                    <a:bodyPr/>
                    <a:lstStyle/>
                    <a:p>
                      <a:pPr algn="just">
                        <a:lnSpc>
                          <a:spcPct val="107000"/>
                        </a:lnSpc>
                        <a:spcAft>
                          <a:spcPts val="0"/>
                        </a:spcAft>
                      </a:pPr>
                      <a:r>
                        <a:rPr lang="pt-BR" sz="1400">
                          <a:solidFill>
                            <a:schemeClr val="tx1"/>
                          </a:solidFill>
                          <a:effectLst/>
                          <a:latin typeface="Arial" panose="020B0604020202020204" pitchFamily="34" charset="0"/>
                          <a:cs typeface="Arial" panose="020B0604020202020204" pitchFamily="34" charset="0"/>
                        </a:rPr>
                        <a:t>Condições de saúde que dificultam a coleta dos dados nutricionais (edema, amputação, acamado(a), cadeirante, etc.).</a:t>
                      </a:r>
                      <a:endParaRPr lang="pt-BR" sz="14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2017" marR="42017" marT="0" marB="0" anchor="ctr"/>
                </a:tc>
                <a:extLst>
                  <a:ext uri="{0D108BD9-81ED-4DB2-BD59-A6C34878D82A}">
                    <a16:rowId xmlns="" xmlns:a16="http://schemas.microsoft.com/office/drawing/2014/main" val="3556032336"/>
                  </a:ext>
                </a:extLst>
              </a:tr>
              <a:tr h="295783">
                <a:tc vMerge="1">
                  <a:txBody>
                    <a:bodyPr/>
                    <a:lstStyle/>
                    <a:p>
                      <a:endParaRPr lang="pt-BR"/>
                    </a:p>
                  </a:txBody>
                  <a:tcPr/>
                </a:tc>
                <a:tc>
                  <a:txBody>
                    <a:bodyPr/>
                    <a:lstStyle/>
                    <a:p>
                      <a:pPr algn="just">
                        <a:lnSpc>
                          <a:spcPct val="107000"/>
                        </a:lnSpc>
                        <a:spcAft>
                          <a:spcPts val="0"/>
                        </a:spcAft>
                      </a:pPr>
                      <a:r>
                        <a:rPr lang="pt-BR" sz="1400">
                          <a:solidFill>
                            <a:schemeClr val="tx1"/>
                          </a:solidFill>
                          <a:effectLst/>
                          <a:latin typeface="Arial" panose="020B0604020202020204" pitchFamily="34" charset="0"/>
                          <a:cs typeface="Arial" panose="020B0604020202020204" pitchFamily="34" charset="0"/>
                        </a:rPr>
                        <a:t>Falta de equipamentos antropométricos (balança, antropômetro, etc.).</a:t>
                      </a:r>
                      <a:endParaRPr lang="pt-BR" sz="14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2017" marR="42017" marT="0" marB="0" anchor="ctr"/>
                </a:tc>
                <a:extLst>
                  <a:ext uri="{0D108BD9-81ED-4DB2-BD59-A6C34878D82A}">
                    <a16:rowId xmlns="" xmlns:a16="http://schemas.microsoft.com/office/drawing/2014/main" val="2264521735"/>
                  </a:ext>
                </a:extLst>
              </a:tr>
              <a:tr h="295783">
                <a:tc vMerge="1">
                  <a:txBody>
                    <a:bodyPr/>
                    <a:lstStyle/>
                    <a:p>
                      <a:endParaRPr lang="pt-BR"/>
                    </a:p>
                  </a:txBody>
                  <a:tcPr/>
                </a:tc>
                <a:tc>
                  <a:txBody>
                    <a:bodyPr/>
                    <a:lstStyle/>
                    <a:p>
                      <a:pPr algn="just">
                        <a:lnSpc>
                          <a:spcPct val="107000"/>
                        </a:lnSpc>
                        <a:spcAft>
                          <a:spcPts val="0"/>
                        </a:spcAft>
                      </a:pPr>
                      <a:r>
                        <a:rPr lang="pt-BR" sz="1400">
                          <a:solidFill>
                            <a:schemeClr val="tx1"/>
                          </a:solidFill>
                          <a:effectLst/>
                          <a:latin typeface="Arial" panose="020B0604020202020204" pitchFamily="34" charset="0"/>
                          <a:cs typeface="Arial" panose="020B0604020202020204" pitchFamily="34" charset="0"/>
                        </a:rPr>
                        <a:t>Falta de profissionais capacitados para realizar a coleta dos dados nutricionais.</a:t>
                      </a:r>
                      <a:endParaRPr lang="pt-BR" sz="14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2017" marR="42017" marT="0" marB="0" anchor="ctr"/>
                </a:tc>
                <a:extLst>
                  <a:ext uri="{0D108BD9-81ED-4DB2-BD59-A6C34878D82A}">
                    <a16:rowId xmlns="" xmlns:a16="http://schemas.microsoft.com/office/drawing/2014/main" val="456472252"/>
                  </a:ext>
                </a:extLst>
              </a:tr>
              <a:tr h="591567">
                <a:tc vMerge="1">
                  <a:txBody>
                    <a:bodyPr/>
                    <a:lstStyle/>
                    <a:p>
                      <a:endParaRPr lang="pt-BR"/>
                    </a:p>
                  </a:txBody>
                  <a:tcPr/>
                </a:tc>
                <a:tc>
                  <a:txBody>
                    <a:bodyPr/>
                    <a:lstStyle/>
                    <a:p>
                      <a:pPr algn="just">
                        <a:lnSpc>
                          <a:spcPct val="107000"/>
                        </a:lnSpc>
                        <a:spcAft>
                          <a:spcPts val="0"/>
                        </a:spcAft>
                      </a:pPr>
                      <a:r>
                        <a:rPr lang="pt-BR" sz="1400">
                          <a:solidFill>
                            <a:schemeClr val="tx1"/>
                          </a:solidFill>
                          <a:effectLst/>
                          <a:latin typeface="Arial" panose="020B0604020202020204" pitchFamily="34" charset="0"/>
                          <a:cs typeface="Arial" panose="020B0604020202020204" pitchFamily="34" charset="0"/>
                        </a:rPr>
                        <a:t>Responsável/Beneficiário(a) foi informado (a) pessoalmente de que deveria comparecer à UBS para realizar o acompanhamento das condicionalidades de saúde, mas não o fez.</a:t>
                      </a:r>
                      <a:endParaRPr lang="pt-BR" sz="14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2017" marR="42017" marT="0" marB="0" anchor="ctr"/>
                </a:tc>
                <a:extLst>
                  <a:ext uri="{0D108BD9-81ED-4DB2-BD59-A6C34878D82A}">
                    <a16:rowId xmlns="" xmlns:a16="http://schemas.microsoft.com/office/drawing/2014/main" val="326382886"/>
                  </a:ext>
                </a:extLst>
              </a:tr>
              <a:tr h="469101">
                <a:tc vMerge="1">
                  <a:txBody>
                    <a:bodyPr/>
                    <a:lstStyle/>
                    <a:p>
                      <a:endParaRPr lang="pt-BR"/>
                    </a:p>
                  </a:txBody>
                  <a:tcPr/>
                </a:tc>
                <a:tc>
                  <a:txBody>
                    <a:bodyPr/>
                    <a:lstStyle/>
                    <a:p>
                      <a:pPr algn="just">
                        <a:lnSpc>
                          <a:spcPct val="107000"/>
                        </a:lnSpc>
                        <a:spcAft>
                          <a:spcPts val="0"/>
                        </a:spcAft>
                      </a:pPr>
                      <a:r>
                        <a:rPr lang="pt-BR" sz="1400">
                          <a:solidFill>
                            <a:schemeClr val="tx1"/>
                          </a:solidFill>
                          <a:effectLst/>
                          <a:latin typeface="Arial" panose="020B0604020202020204" pitchFamily="34" charset="0"/>
                          <a:cs typeface="Arial" panose="020B0604020202020204" pitchFamily="34" charset="0"/>
                        </a:rPr>
                        <a:t>Houve recusa em realizar o acompanhamento das condicionalidades dentro da rotina de Atenção Básica de Saúde.</a:t>
                      </a:r>
                      <a:endParaRPr lang="pt-BR" sz="14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2017" marR="42017" marT="0" marB="0" anchor="ctr"/>
                </a:tc>
                <a:extLst>
                  <a:ext uri="{0D108BD9-81ED-4DB2-BD59-A6C34878D82A}">
                    <a16:rowId xmlns="" xmlns:a16="http://schemas.microsoft.com/office/drawing/2014/main" val="1583533131"/>
                  </a:ext>
                </a:extLst>
              </a:tr>
              <a:tr h="469101">
                <a:tc vMerge="1">
                  <a:txBody>
                    <a:bodyPr/>
                    <a:lstStyle/>
                    <a:p>
                      <a:endParaRPr lang="pt-BR"/>
                    </a:p>
                  </a:txBody>
                  <a:tcPr/>
                </a:tc>
                <a:tc>
                  <a:txBody>
                    <a:bodyPr/>
                    <a:lstStyle/>
                    <a:p>
                      <a:pPr algn="just">
                        <a:lnSpc>
                          <a:spcPct val="107000"/>
                        </a:lnSpc>
                        <a:spcAft>
                          <a:spcPts val="0"/>
                        </a:spcAft>
                      </a:pPr>
                      <a:r>
                        <a:rPr lang="pt-BR" sz="1400" dirty="0">
                          <a:solidFill>
                            <a:schemeClr val="tx1"/>
                          </a:solidFill>
                          <a:effectLst/>
                          <a:latin typeface="Arial" panose="020B0604020202020204" pitchFamily="34" charset="0"/>
                          <a:cs typeface="Arial" panose="020B0604020202020204" pitchFamily="34" charset="0"/>
                        </a:rPr>
                        <a:t>Indícios de situação de risco social tal como negligência, abuso sexual, violência intrafamiliar ou outras.</a:t>
                      </a:r>
                      <a:endParaRPr lang="pt-BR"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2017" marR="42017" marT="0" marB="0" anchor="ctr"/>
                </a:tc>
                <a:extLst>
                  <a:ext uri="{0D108BD9-81ED-4DB2-BD59-A6C34878D82A}">
                    <a16:rowId xmlns="" xmlns:a16="http://schemas.microsoft.com/office/drawing/2014/main" val="3095318346"/>
                  </a:ext>
                </a:extLst>
              </a:tr>
              <a:tr h="295783">
                <a:tc vMerge="1">
                  <a:txBody>
                    <a:bodyPr/>
                    <a:lstStyle/>
                    <a:p>
                      <a:endParaRPr lang="pt-BR"/>
                    </a:p>
                  </a:txBody>
                  <a:tcPr/>
                </a:tc>
                <a:tc>
                  <a:txBody>
                    <a:bodyPr/>
                    <a:lstStyle/>
                    <a:p>
                      <a:pPr algn="just">
                        <a:lnSpc>
                          <a:spcPct val="107000"/>
                        </a:lnSpc>
                        <a:spcAft>
                          <a:spcPts val="0"/>
                        </a:spcAft>
                      </a:pPr>
                      <a:r>
                        <a:rPr lang="pt-BR" sz="1400" dirty="0">
                          <a:solidFill>
                            <a:schemeClr val="tx1"/>
                          </a:solidFill>
                          <a:effectLst/>
                          <a:latin typeface="Arial" panose="020B0604020202020204" pitchFamily="34" charset="0"/>
                          <a:cs typeface="Arial" panose="020B0604020202020204" pitchFamily="34" charset="0"/>
                        </a:rPr>
                        <a:t>Responsável/Beneficiário(a) afirma que não é mais do programa.</a:t>
                      </a:r>
                      <a:endParaRPr lang="pt-BR"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2017" marR="42017" marT="0" marB="0" anchor="ctr"/>
                </a:tc>
                <a:extLst>
                  <a:ext uri="{0D108BD9-81ED-4DB2-BD59-A6C34878D82A}">
                    <a16:rowId xmlns="" xmlns:a16="http://schemas.microsoft.com/office/drawing/2014/main" val="1173310812"/>
                  </a:ext>
                </a:extLst>
              </a:tr>
            </a:tbl>
          </a:graphicData>
        </a:graphic>
      </p:graphicFrame>
    </p:spTree>
    <p:extLst>
      <p:ext uri="{BB962C8B-B14F-4D97-AF65-F5344CB8AC3E}">
        <p14:creationId xmlns:p14="http://schemas.microsoft.com/office/powerpoint/2010/main" val="355323265"/>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107505" y="332656"/>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Orientações para Preenchimento do Mapa de Acompanhamento – Tabela de Motivos de Descumprimento (Vacinação):</a:t>
            </a:r>
            <a:endParaRPr lang="pt-BR" sz="2800" b="1" dirty="0">
              <a:latin typeface="Arial" panose="020B0604020202020204" pitchFamily="34" charset="0"/>
              <a:cs typeface="Arial" panose="020B0604020202020204" pitchFamily="34" charset="0"/>
            </a:endParaRPr>
          </a:p>
        </p:txBody>
      </p:sp>
      <p:graphicFrame>
        <p:nvGraphicFramePr>
          <p:cNvPr id="3" name="Tabela 2"/>
          <p:cNvGraphicFramePr>
            <a:graphicFrameLocks noGrp="1"/>
          </p:cNvGraphicFramePr>
          <p:nvPr>
            <p:extLst>
              <p:ext uri="{D42A27DB-BD31-4B8C-83A1-F6EECF244321}">
                <p14:modId xmlns:p14="http://schemas.microsoft.com/office/powerpoint/2010/main" val="3391189488"/>
              </p:ext>
            </p:extLst>
          </p:nvPr>
        </p:nvGraphicFramePr>
        <p:xfrm>
          <a:off x="107503" y="1628802"/>
          <a:ext cx="8928993" cy="4739401"/>
        </p:xfrm>
        <a:graphic>
          <a:graphicData uri="http://schemas.openxmlformats.org/drawingml/2006/table">
            <a:tbl>
              <a:tblPr firstRow="1" firstCol="1" bandRow="1">
                <a:tableStyleId>{93296810-A885-4BE3-A3E7-6D5BEEA58F35}</a:tableStyleId>
              </a:tblPr>
              <a:tblGrid>
                <a:gridCol w="1066508">
                  <a:extLst>
                    <a:ext uri="{9D8B030D-6E8A-4147-A177-3AD203B41FA5}">
                      <a16:colId xmlns="" xmlns:a16="http://schemas.microsoft.com/office/drawing/2014/main" val="879631759"/>
                    </a:ext>
                  </a:extLst>
                </a:gridCol>
                <a:gridCol w="7862485">
                  <a:extLst>
                    <a:ext uri="{9D8B030D-6E8A-4147-A177-3AD203B41FA5}">
                      <a16:colId xmlns="" xmlns:a16="http://schemas.microsoft.com/office/drawing/2014/main" val="900046929"/>
                    </a:ext>
                  </a:extLst>
                </a:gridCol>
              </a:tblGrid>
              <a:tr h="290733">
                <a:tc rowSpan="11">
                  <a:txBody>
                    <a:bodyPr/>
                    <a:lstStyle/>
                    <a:p>
                      <a:pPr marL="71755" marR="71755" algn="ctr">
                        <a:lnSpc>
                          <a:spcPct val="107000"/>
                        </a:lnSpc>
                        <a:spcAft>
                          <a:spcPts val="0"/>
                        </a:spcAft>
                      </a:pPr>
                      <a:r>
                        <a:rPr lang="pt-BR" sz="1400" dirty="0">
                          <a:solidFill>
                            <a:sysClr val="windowText" lastClr="000000"/>
                          </a:solidFill>
                          <a:effectLst/>
                          <a:latin typeface="Arial" panose="020B0604020202020204" pitchFamily="34" charset="0"/>
                          <a:cs typeface="Arial" panose="020B0604020202020204" pitchFamily="34" charset="0"/>
                        </a:rPr>
                        <a:t>Somente para os beneficiários  crianças </a:t>
                      </a:r>
                      <a:endParaRPr lang="pt-BR" sz="1400" dirty="0" smtClean="0">
                        <a:solidFill>
                          <a:sysClr val="windowText" lastClr="000000"/>
                        </a:solidFill>
                        <a:effectLst/>
                        <a:latin typeface="Arial" panose="020B0604020202020204" pitchFamily="34" charset="0"/>
                        <a:cs typeface="Arial" panose="020B0604020202020204" pitchFamily="34" charset="0"/>
                      </a:endParaRPr>
                    </a:p>
                    <a:p>
                      <a:pPr marL="71755" marR="71755" algn="ctr">
                        <a:lnSpc>
                          <a:spcPct val="107000"/>
                        </a:lnSpc>
                        <a:spcAft>
                          <a:spcPts val="0"/>
                        </a:spcAft>
                      </a:pPr>
                      <a:r>
                        <a:rPr lang="pt-BR" sz="1400" dirty="0" smtClean="0">
                          <a:solidFill>
                            <a:sysClr val="windowText" lastClr="000000"/>
                          </a:solidFill>
                          <a:effectLst/>
                          <a:latin typeface="Arial" panose="020B0604020202020204" pitchFamily="34" charset="0"/>
                          <a:cs typeface="Arial" panose="020B0604020202020204" pitchFamily="34" charset="0"/>
                        </a:rPr>
                        <a:t>(</a:t>
                      </a:r>
                      <a:r>
                        <a:rPr lang="pt-BR" sz="1400" dirty="0">
                          <a:solidFill>
                            <a:sysClr val="windowText" lastClr="000000"/>
                          </a:solidFill>
                          <a:effectLst/>
                          <a:latin typeface="Arial" panose="020B0604020202020204" pitchFamily="34" charset="0"/>
                          <a:cs typeface="Arial" panose="020B0604020202020204" pitchFamily="34" charset="0"/>
                        </a:rPr>
                        <a:t>menores de 7 anos)</a:t>
                      </a:r>
                      <a:endParaRPr lang="pt-BR" sz="1400" dirty="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vert="vert270" anchor="ctr"/>
                </a:tc>
                <a:tc>
                  <a:txBody>
                    <a:bodyPr/>
                    <a:lstStyle/>
                    <a:p>
                      <a:pPr algn="ctr">
                        <a:lnSpc>
                          <a:spcPct val="107000"/>
                        </a:lnSpc>
                        <a:spcAft>
                          <a:spcPts val="0"/>
                        </a:spcAft>
                      </a:pPr>
                      <a:r>
                        <a:rPr lang="pt-BR" sz="1400">
                          <a:solidFill>
                            <a:sysClr val="windowText" lastClr="000000"/>
                          </a:solidFill>
                          <a:effectLst/>
                          <a:latin typeface="Arial" panose="020B0604020202020204" pitchFamily="34" charset="0"/>
                          <a:cs typeface="Arial" panose="020B0604020202020204" pitchFamily="34" charset="0"/>
                        </a:rPr>
                        <a:t>Motivos de Descumprimento de Vacinação</a:t>
                      </a:r>
                      <a:endParaRPr lang="pt-BR" sz="140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2152643942"/>
                  </a:ext>
                </a:extLst>
              </a:tr>
              <a:tr h="290733">
                <a:tc vMerge="1">
                  <a:txBody>
                    <a:bodyPr/>
                    <a:lstStyle/>
                    <a:p>
                      <a:endParaRPr lang="pt-BR"/>
                    </a:p>
                  </a:txBody>
                  <a:tcPr/>
                </a:tc>
                <a:tc>
                  <a:txBody>
                    <a:bodyPr/>
                    <a:lstStyle/>
                    <a:p>
                      <a:pPr algn="just">
                        <a:lnSpc>
                          <a:spcPct val="107000"/>
                        </a:lnSpc>
                        <a:spcAft>
                          <a:spcPts val="0"/>
                        </a:spcAft>
                      </a:pPr>
                      <a:r>
                        <a:rPr lang="pt-BR" sz="1400">
                          <a:solidFill>
                            <a:sysClr val="windowText" lastClr="000000"/>
                          </a:solidFill>
                          <a:effectLst/>
                          <a:latin typeface="Arial" panose="020B0604020202020204" pitchFamily="34" charset="0"/>
                          <a:cs typeface="Arial" panose="020B0604020202020204" pitchFamily="34" charset="0"/>
                        </a:rPr>
                        <a:t>Condições de saúde que impedem a ida à UBS</a:t>
                      </a:r>
                      <a:endParaRPr lang="pt-BR" sz="140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3401410449"/>
                  </a:ext>
                </a:extLst>
              </a:tr>
              <a:tr h="581465">
                <a:tc vMerge="1">
                  <a:txBody>
                    <a:bodyPr/>
                    <a:lstStyle/>
                    <a:p>
                      <a:endParaRPr lang="pt-BR"/>
                    </a:p>
                  </a:txBody>
                  <a:tcPr/>
                </a:tc>
                <a:tc>
                  <a:txBody>
                    <a:bodyPr/>
                    <a:lstStyle/>
                    <a:p>
                      <a:pPr algn="just">
                        <a:lnSpc>
                          <a:spcPct val="107000"/>
                        </a:lnSpc>
                        <a:spcAft>
                          <a:spcPts val="0"/>
                        </a:spcAft>
                      </a:pPr>
                      <a:r>
                        <a:rPr lang="pt-BR" sz="1400">
                          <a:solidFill>
                            <a:sysClr val="windowText" lastClr="000000"/>
                          </a:solidFill>
                          <a:effectLst/>
                          <a:latin typeface="Arial" panose="020B0604020202020204" pitchFamily="34" charset="0"/>
                          <a:cs typeface="Arial" panose="020B0604020202020204" pitchFamily="34" charset="0"/>
                        </a:rPr>
                        <a:t>Fatos que impedem o deslocamento/acesso à UBS (enchente, falta de transporte, violência no território, etc.)</a:t>
                      </a:r>
                      <a:endParaRPr lang="pt-BR" sz="140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3244010343"/>
                  </a:ext>
                </a:extLst>
              </a:tr>
              <a:tr h="290733">
                <a:tc vMerge="1">
                  <a:txBody>
                    <a:bodyPr/>
                    <a:lstStyle/>
                    <a:p>
                      <a:endParaRPr lang="pt-BR"/>
                    </a:p>
                  </a:txBody>
                  <a:tcPr/>
                </a:tc>
                <a:tc>
                  <a:txBody>
                    <a:bodyPr/>
                    <a:lstStyle/>
                    <a:p>
                      <a:pPr algn="just">
                        <a:lnSpc>
                          <a:spcPct val="107000"/>
                        </a:lnSpc>
                        <a:spcAft>
                          <a:spcPts val="0"/>
                        </a:spcAft>
                      </a:pPr>
                      <a:r>
                        <a:rPr lang="pt-BR" sz="1400">
                          <a:solidFill>
                            <a:sysClr val="windowText" lastClr="000000"/>
                          </a:solidFill>
                          <a:effectLst/>
                          <a:latin typeface="Arial" panose="020B0604020202020204" pitchFamily="34" charset="0"/>
                          <a:cs typeface="Arial" panose="020B0604020202020204" pitchFamily="34" charset="0"/>
                        </a:rPr>
                        <a:t>Horário de atendimento na UBS inviável para o(a) responsável/beneficiário(a)</a:t>
                      </a:r>
                      <a:endParaRPr lang="pt-BR" sz="140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3756322598"/>
                  </a:ext>
                </a:extLst>
              </a:tr>
              <a:tr h="581465">
                <a:tc vMerge="1">
                  <a:txBody>
                    <a:bodyPr/>
                    <a:lstStyle/>
                    <a:p>
                      <a:endParaRPr lang="pt-BR"/>
                    </a:p>
                  </a:txBody>
                  <a:tcPr/>
                </a:tc>
                <a:tc>
                  <a:txBody>
                    <a:bodyPr/>
                    <a:lstStyle/>
                    <a:p>
                      <a:pPr algn="just">
                        <a:lnSpc>
                          <a:spcPct val="107000"/>
                        </a:lnSpc>
                        <a:spcAft>
                          <a:spcPts val="0"/>
                        </a:spcAft>
                      </a:pPr>
                      <a:r>
                        <a:rPr lang="pt-BR" sz="1400">
                          <a:solidFill>
                            <a:sysClr val="windowText" lastClr="000000"/>
                          </a:solidFill>
                          <a:effectLst/>
                          <a:latin typeface="Arial" panose="020B0604020202020204" pitchFamily="34" charset="0"/>
                          <a:cs typeface="Arial" panose="020B0604020202020204" pitchFamily="34" charset="0"/>
                        </a:rPr>
                        <a:t>Responsável/Beneficiário(a) não cumpriu as condicionalidades por questões sociais, culturais, étnicas ou religiosas</a:t>
                      </a:r>
                      <a:endParaRPr lang="pt-BR" sz="140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298062608"/>
                  </a:ext>
                </a:extLst>
              </a:tr>
              <a:tr h="581465">
                <a:tc vMerge="1">
                  <a:txBody>
                    <a:bodyPr/>
                    <a:lstStyle/>
                    <a:p>
                      <a:endParaRPr lang="pt-BR"/>
                    </a:p>
                  </a:txBody>
                  <a:tcPr/>
                </a:tc>
                <a:tc>
                  <a:txBody>
                    <a:bodyPr/>
                    <a:lstStyle/>
                    <a:p>
                      <a:pPr algn="just">
                        <a:lnSpc>
                          <a:spcPct val="107000"/>
                        </a:lnSpc>
                        <a:spcAft>
                          <a:spcPts val="0"/>
                        </a:spcAft>
                      </a:pPr>
                      <a:r>
                        <a:rPr lang="pt-BR" sz="1400">
                          <a:solidFill>
                            <a:sysClr val="windowText" lastClr="000000"/>
                          </a:solidFill>
                          <a:effectLst/>
                          <a:latin typeface="Arial" panose="020B0604020202020204" pitchFamily="34" charset="0"/>
                          <a:cs typeface="Arial" panose="020B0604020202020204" pitchFamily="34" charset="0"/>
                        </a:rPr>
                        <a:t>Responsável/Beneficiário(a) foi informado (a) pessoalmente de que deveria comparecer à UBS para realizar o acompanhamento das condicionalidades de saúde, mas não o fez</a:t>
                      </a:r>
                      <a:endParaRPr lang="pt-BR" sz="140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4247861441"/>
                  </a:ext>
                </a:extLst>
              </a:tr>
              <a:tr h="581465">
                <a:tc vMerge="1">
                  <a:txBody>
                    <a:bodyPr/>
                    <a:lstStyle/>
                    <a:p>
                      <a:endParaRPr lang="pt-BR"/>
                    </a:p>
                  </a:txBody>
                  <a:tcPr/>
                </a:tc>
                <a:tc>
                  <a:txBody>
                    <a:bodyPr/>
                    <a:lstStyle/>
                    <a:p>
                      <a:pPr algn="just">
                        <a:lnSpc>
                          <a:spcPct val="107000"/>
                        </a:lnSpc>
                        <a:spcAft>
                          <a:spcPts val="0"/>
                        </a:spcAft>
                      </a:pPr>
                      <a:r>
                        <a:rPr lang="pt-BR" sz="1400">
                          <a:solidFill>
                            <a:sysClr val="windowText" lastClr="000000"/>
                          </a:solidFill>
                          <a:effectLst/>
                          <a:latin typeface="Arial" panose="020B0604020202020204" pitchFamily="34" charset="0"/>
                          <a:cs typeface="Arial" panose="020B0604020202020204" pitchFamily="34" charset="0"/>
                        </a:rPr>
                        <a:t>Houve recusa em realizar o acompanhamento das condicionalidades dentro da rotina de Atenção Básica de Saúde.</a:t>
                      </a:r>
                      <a:endParaRPr lang="pt-BR" sz="140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3307940691"/>
                  </a:ext>
                </a:extLst>
              </a:tr>
              <a:tr h="479938">
                <a:tc vMerge="1">
                  <a:txBody>
                    <a:bodyPr/>
                    <a:lstStyle/>
                    <a:p>
                      <a:endParaRPr lang="pt-BR"/>
                    </a:p>
                  </a:txBody>
                  <a:tcPr/>
                </a:tc>
                <a:tc>
                  <a:txBody>
                    <a:bodyPr/>
                    <a:lstStyle/>
                    <a:p>
                      <a:pPr algn="just">
                        <a:lnSpc>
                          <a:spcPct val="107000"/>
                        </a:lnSpc>
                        <a:spcAft>
                          <a:spcPts val="0"/>
                        </a:spcAft>
                      </a:pPr>
                      <a:r>
                        <a:rPr lang="pt-BR" sz="1400">
                          <a:solidFill>
                            <a:sysClr val="windowText" lastClr="000000"/>
                          </a:solidFill>
                          <a:effectLst/>
                          <a:latin typeface="Arial" panose="020B0604020202020204" pitchFamily="34" charset="0"/>
                          <a:cs typeface="Arial" panose="020B0604020202020204" pitchFamily="34" charset="0"/>
                        </a:rPr>
                        <a:t>Indícios de situação de risco social tal como negligência, abuso sexual, violência intrafamiliar ou outras.</a:t>
                      </a:r>
                      <a:endParaRPr lang="pt-BR" sz="140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722289255"/>
                  </a:ext>
                </a:extLst>
              </a:tr>
              <a:tr h="290733">
                <a:tc vMerge="1">
                  <a:txBody>
                    <a:bodyPr/>
                    <a:lstStyle/>
                    <a:p>
                      <a:endParaRPr lang="pt-BR"/>
                    </a:p>
                  </a:txBody>
                  <a:tcPr/>
                </a:tc>
                <a:tc>
                  <a:txBody>
                    <a:bodyPr/>
                    <a:lstStyle/>
                    <a:p>
                      <a:pPr algn="just">
                        <a:lnSpc>
                          <a:spcPct val="107000"/>
                        </a:lnSpc>
                        <a:spcAft>
                          <a:spcPts val="0"/>
                        </a:spcAft>
                      </a:pPr>
                      <a:r>
                        <a:rPr lang="pt-BR" sz="1400">
                          <a:solidFill>
                            <a:sysClr val="windowText" lastClr="000000"/>
                          </a:solidFill>
                          <a:effectLst/>
                          <a:latin typeface="Arial" panose="020B0604020202020204" pitchFamily="34" charset="0"/>
                          <a:cs typeface="Arial" panose="020B0604020202020204" pitchFamily="34" charset="0"/>
                        </a:rPr>
                        <a:t>Responsável/Beneficiário(a) afirma que não é mais do programa</a:t>
                      </a:r>
                      <a:endParaRPr lang="pt-BR" sz="140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433742588"/>
                  </a:ext>
                </a:extLst>
              </a:tr>
              <a:tr h="290733">
                <a:tc vMerge="1">
                  <a:txBody>
                    <a:bodyPr/>
                    <a:lstStyle/>
                    <a:p>
                      <a:endParaRPr lang="pt-BR"/>
                    </a:p>
                  </a:txBody>
                  <a:tcPr/>
                </a:tc>
                <a:tc>
                  <a:txBody>
                    <a:bodyPr/>
                    <a:lstStyle/>
                    <a:p>
                      <a:pPr algn="just">
                        <a:lnSpc>
                          <a:spcPct val="107000"/>
                        </a:lnSpc>
                        <a:spcAft>
                          <a:spcPts val="0"/>
                        </a:spcAft>
                      </a:pPr>
                      <a:r>
                        <a:rPr lang="pt-BR" sz="1400">
                          <a:solidFill>
                            <a:sysClr val="windowText" lastClr="000000"/>
                          </a:solidFill>
                          <a:effectLst/>
                          <a:latin typeface="Arial" panose="020B0604020202020204" pitchFamily="34" charset="0"/>
                          <a:cs typeface="Arial" panose="020B0604020202020204" pitchFamily="34" charset="0"/>
                        </a:rPr>
                        <a:t>Criança com condição específica de saúde que necessita de vacina especial (CRIE)</a:t>
                      </a:r>
                      <a:endParaRPr lang="pt-BR" sz="140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1126892364"/>
                  </a:ext>
                </a:extLst>
              </a:tr>
              <a:tr h="479938">
                <a:tc vMerge="1">
                  <a:txBody>
                    <a:bodyPr/>
                    <a:lstStyle/>
                    <a:p>
                      <a:endParaRPr lang="pt-BR"/>
                    </a:p>
                  </a:txBody>
                  <a:tcPr/>
                </a:tc>
                <a:tc>
                  <a:txBody>
                    <a:bodyPr/>
                    <a:lstStyle/>
                    <a:p>
                      <a:pPr algn="just">
                        <a:lnSpc>
                          <a:spcPct val="107000"/>
                        </a:lnSpc>
                        <a:spcAft>
                          <a:spcPts val="0"/>
                        </a:spcAft>
                      </a:pPr>
                      <a:r>
                        <a:rPr lang="pt-BR" sz="1400" dirty="0">
                          <a:solidFill>
                            <a:sysClr val="windowText" lastClr="000000"/>
                          </a:solidFill>
                          <a:effectLst/>
                          <a:latin typeface="Arial" panose="020B0604020202020204" pitchFamily="34" charset="0"/>
                          <a:cs typeface="Arial" panose="020B0604020202020204" pitchFamily="34" charset="0"/>
                        </a:rPr>
                        <a:t>Falta de oferta de vacina ou de insumos necessários para vacinação (seringas, luvas, algodão, etc.)</a:t>
                      </a:r>
                      <a:endParaRPr lang="pt-BR" sz="1400" dirty="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3879356680"/>
                  </a:ext>
                </a:extLst>
              </a:tr>
            </a:tbl>
          </a:graphicData>
        </a:graphic>
      </p:graphicFrame>
    </p:spTree>
    <p:extLst>
      <p:ext uri="{BB962C8B-B14F-4D97-AF65-F5344CB8AC3E}">
        <p14:creationId xmlns:p14="http://schemas.microsoft.com/office/powerpoint/2010/main" val="3962699287"/>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107505" y="332656"/>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Orientações para Preenchimento do Mapa de Acompanhamento – Tabela de Motivos de Descumprimento (Pré-Natal):</a:t>
            </a:r>
            <a:endParaRPr lang="pt-BR" sz="2800" b="1" dirty="0">
              <a:latin typeface="Arial" panose="020B0604020202020204" pitchFamily="34" charset="0"/>
              <a:cs typeface="Arial" panose="020B0604020202020204" pitchFamily="34" charset="0"/>
            </a:endParaRPr>
          </a:p>
        </p:txBody>
      </p:sp>
      <p:graphicFrame>
        <p:nvGraphicFramePr>
          <p:cNvPr id="2" name="Tabela 1"/>
          <p:cNvGraphicFramePr>
            <a:graphicFrameLocks noGrp="1"/>
          </p:cNvGraphicFramePr>
          <p:nvPr>
            <p:extLst>
              <p:ext uri="{D42A27DB-BD31-4B8C-83A1-F6EECF244321}">
                <p14:modId xmlns:p14="http://schemas.microsoft.com/office/powerpoint/2010/main" val="3116491116"/>
              </p:ext>
            </p:extLst>
          </p:nvPr>
        </p:nvGraphicFramePr>
        <p:xfrm>
          <a:off x="107502" y="1628800"/>
          <a:ext cx="8928994" cy="4680521"/>
        </p:xfrm>
        <a:graphic>
          <a:graphicData uri="http://schemas.openxmlformats.org/drawingml/2006/table">
            <a:tbl>
              <a:tblPr firstRow="1" firstCol="1" bandRow="1">
                <a:tableStyleId>{5C22544A-7EE6-4342-B048-85BDC9FD1C3A}</a:tableStyleId>
              </a:tblPr>
              <a:tblGrid>
                <a:gridCol w="1224138">
                  <a:extLst>
                    <a:ext uri="{9D8B030D-6E8A-4147-A177-3AD203B41FA5}">
                      <a16:colId xmlns="" xmlns:a16="http://schemas.microsoft.com/office/drawing/2014/main" val="1974041710"/>
                    </a:ext>
                  </a:extLst>
                </a:gridCol>
                <a:gridCol w="7704856">
                  <a:extLst>
                    <a:ext uri="{9D8B030D-6E8A-4147-A177-3AD203B41FA5}">
                      <a16:colId xmlns="" xmlns:a16="http://schemas.microsoft.com/office/drawing/2014/main" val="1359142660"/>
                    </a:ext>
                  </a:extLst>
                </a:gridCol>
              </a:tblGrid>
              <a:tr h="318729">
                <a:tc rowSpan="10">
                  <a:txBody>
                    <a:bodyPr/>
                    <a:lstStyle/>
                    <a:p>
                      <a:pPr marL="71755" marR="71755" algn="ctr">
                        <a:lnSpc>
                          <a:spcPct val="107000"/>
                        </a:lnSpc>
                        <a:spcAft>
                          <a:spcPts val="0"/>
                        </a:spcAft>
                      </a:pPr>
                      <a:r>
                        <a:rPr lang="pt-BR" sz="1400" dirty="0">
                          <a:solidFill>
                            <a:sysClr val="windowText" lastClr="000000"/>
                          </a:solidFill>
                          <a:effectLst/>
                          <a:latin typeface="Arial" panose="020B0604020202020204" pitchFamily="34" charset="0"/>
                          <a:cs typeface="Arial" panose="020B0604020202020204" pitchFamily="34" charset="0"/>
                        </a:rPr>
                        <a:t>Somente para as beneficiárias gestantes</a:t>
                      </a:r>
                      <a:endParaRPr lang="pt-BR" sz="1400" dirty="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vert="vert270" anchor="ctr"/>
                </a:tc>
                <a:tc>
                  <a:txBody>
                    <a:bodyPr/>
                    <a:lstStyle/>
                    <a:p>
                      <a:pPr algn="ctr">
                        <a:lnSpc>
                          <a:spcPct val="107000"/>
                        </a:lnSpc>
                        <a:spcAft>
                          <a:spcPts val="0"/>
                        </a:spcAft>
                      </a:pPr>
                      <a:r>
                        <a:rPr lang="pt-BR" sz="1400">
                          <a:solidFill>
                            <a:sysClr val="windowText" lastClr="000000"/>
                          </a:solidFill>
                          <a:effectLst/>
                          <a:latin typeface="Arial" panose="020B0604020202020204" pitchFamily="34" charset="0"/>
                          <a:cs typeface="Arial" panose="020B0604020202020204" pitchFamily="34" charset="0"/>
                        </a:rPr>
                        <a:t>Motivos de Descumprimento de Pré-Natal</a:t>
                      </a:r>
                      <a:endParaRPr lang="pt-BR" sz="140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3594478488"/>
                  </a:ext>
                </a:extLst>
              </a:tr>
              <a:tr h="318729">
                <a:tc vMerge="1">
                  <a:txBody>
                    <a:bodyPr/>
                    <a:lstStyle/>
                    <a:p>
                      <a:endParaRPr lang="pt-BR"/>
                    </a:p>
                  </a:txBody>
                  <a:tcPr/>
                </a:tc>
                <a:tc>
                  <a:txBody>
                    <a:bodyPr/>
                    <a:lstStyle/>
                    <a:p>
                      <a:pPr algn="just">
                        <a:lnSpc>
                          <a:spcPct val="107000"/>
                        </a:lnSpc>
                        <a:spcAft>
                          <a:spcPts val="0"/>
                        </a:spcAft>
                      </a:pPr>
                      <a:r>
                        <a:rPr lang="pt-BR" sz="1400">
                          <a:solidFill>
                            <a:sysClr val="windowText" lastClr="000000"/>
                          </a:solidFill>
                          <a:effectLst/>
                          <a:latin typeface="Arial" panose="020B0604020202020204" pitchFamily="34" charset="0"/>
                          <a:cs typeface="Arial" panose="020B0604020202020204" pitchFamily="34" charset="0"/>
                        </a:rPr>
                        <a:t>Condições de saúde que impedem a ida à UBS.</a:t>
                      </a:r>
                      <a:endParaRPr lang="pt-BR" sz="140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915410827"/>
                  </a:ext>
                </a:extLst>
              </a:tr>
              <a:tr h="637456">
                <a:tc vMerge="1">
                  <a:txBody>
                    <a:bodyPr/>
                    <a:lstStyle/>
                    <a:p>
                      <a:endParaRPr lang="pt-BR"/>
                    </a:p>
                  </a:txBody>
                  <a:tcPr/>
                </a:tc>
                <a:tc>
                  <a:txBody>
                    <a:bodyPr/>
                    <a:lstStyle/>
                    <a:p>
                      <a:pPr algn="just">
                        <a:lnSpc>
                          <a:spcPct val="107000"/>
                        </a:lnSpc>
                        <a:spcAft>
                          <a:spcPts val="0"/>
                        </a:spcAft>
                      </a:pPr>
                      <a:r>
                        <a:rPr lang="pt-BR" sz="1400">
                          <a:solidFill>
                            <a:sysClr val="windowText" lastClr="000000"/>
                          </a:solidFill>
                          <a:effectLst/>
                          <a:latin typeface="Arial" panose="020B0604020202020204" pitchFamily="34" charset="0"/>
                          <a:cs typeface="Arial" panose="020B0604020202020204" pitchFamily="34" charset="0"/>
                        </a:rPr>
                        <a:t>Fatos que impedem o deslocamento/acesso à UBS (enchente, falta de transporte, violência no território, etc.).</a:t>
                      </a:r>
                      <a:endParaRPr lang="pt-BR" sz="140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4285965985"/>
                  </a:ext>
                </a:extLst>
              </a:tr>
              <a:tr h="318729">
                <a:tc vMerge="1">
                  <a:txBody>
                    <a:bodyPr/>
                    <a:lstStyle/>
                    <a:p>
                      <a:endParaRPr lang="pt-BR"/>
                    </a:p>
                  </a:txBody>
                  <a:tcPr/>
                </a:tc>
                <a:tc>
                  <a:txBody>
                    <a:bodyPr/>
                    <a:lstStyle/>
                    <a:p>
                      <a:pPr algn="just">
                        <a:lnSpc>
                          <a:spcPct val="107000"/>
                        </a:lnSpc>
                        <a:spcAft>
                          <a:spcPts val="0"/>
                        </a:spcAft>
                      </a:pPr>
                      <a:r>
                        <a:rPr lang="pt-BR" sz="1400">
                          <a:solidFill>
                            <a:sysClr val="windowText" lastClr="000000"/>
                          </a:solidFill>
                          <a:effectLst/>
                          <a:latin typeface="Arial" panose="020B0604020202020204" pitchFamily="34" charset="0"/>
                          <a:cs typeface="Arial" panose="020B0604020202020204" pitchFamily="34" charset="0"/>
                        </a:rPr>
                        <a:t>Horário de atendimento na UBS inviável para o(a) responsável/beneficiário(a).</a:t>
                      </a:r>
                      <a:endParaRPr lang="pt-BR" sz="140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77850459"/>
                  </a:ext>
                </a:extLst>
              </a:tr>
              <a:tr h="637456">
                <a:tc vMerge="1">
                  <a:txBody>
                    <a:bodyPr/>
                    <a:lstStyle/>
                    <a:p>
                      <a:endParaRPr lang="pt-BR"/>
                    </a:p>
                  </a:txBody>
                  <a:tcPr/>
                </a:tc>
                <a:tc>
                  <a:txBody>
                    <a:bodyPr/>
                    <a:lstStyle/>
                    <a:p>
                      <a:pPr algn="just">
                        <a:lnSpc>
                          <a:spcPct val="107000"/>
                        </a:lnSpc>
                        <a:spcAft>
                          <a:spcPts val="0"/>
                        </a:spcAft>
                      </a:pPr>
                      <a:r>
                        <a:rPr lang="pt-BR" sz="1400">
                          <a:solidFill>
                            <a:sysClr val="windowText" lastClr="000000"/>
                          </a:solidFill>
                          <a:effectLst/>
                          <a:latin typeface="Arial" panose="020B0604020202020204" pitchFamily="34" charset="0"/>
                          <a:cs typeface="Arial" panose="020B0604020202020204" pitchFamily="34" charset="0"/>
                        </a:rPr>
                        <a:t>Responsável/Beneficiário(a) não cumpriu as condicionalidades por questões sociais, culturais, étnicas ou religiosas.</a:t>
                      </a:r>
                      <a:endParaRPr lang="pt-BR" sz="140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602276747"/>
                  </a:ext>
                </a:extLst>
              </a:tr>
              <a:tr h="637456">
                <a:tc vMerge="1">
                  <a:txBody>
                    <a:bodyPr/>
                    <a:lstStyle/>
                    <a:p>
                      <a:endParaRPr lang="pt-BR"/>
                    </a:p>
                  </a:txBody>
                  <a:tcPr/>
                </a:tc>
                <a:tc>
                  <a:txBody>
                    <a:bodyPr/>
                    <a:lstStyle/>
                    <a:p>
                      <a:pPr algn="just">
                        <a:lnSpc>
                          <a:spcPct val="107000"/>
                        </a:lnSpc>
                        <a:spcAft>
                          <a:spcPts val="0"/>
                        </a:spcAft>
                      </a:pPr>
                      <a:r>
                        <a:rPr lang="pt-BR" sz="1400">
                          <a:solidFill>
                            <a:sysClr val="windowText" lastClr="000000"/>
                          </a:solidFill>
                          <a:effectLst/>
                          <a:latin typeface="Arial" panose="020B0604020202020204" pitchFamily="34" charset="0"/>
                          <a:cs typeface="Arial" panose="020B0604020202020204" pitchFamily="34" charset="0"/>
                        </a:rPr>
                        <a:t>Responsável/Beneficiário(a) foi informado (a) pessoalmente de que deveria comparecer à UBS para realizar o acompanhamento das condicionalidades de saúde, mas não o fez.</a:t>
                      </a:r>
                      <a:endParaRPr lang="pt-BR" sz="140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4203744174"/>
                  </a:ext>
                </a:extLst>
              </a:tr>
              <a:tr h="637456">
                <a:tc vMerge="1">
                  <a:txBody>
                    <a:bodyPr/>
                    <a:lstStyle/>
                    <a:p>
                      <a:endParaRPr lang="pt-BR"/>
                    </a:p>
                  </a:txBody>
                  <a:tcPr/>
                </a:tc>
                <a:tc>
                  <a:txBody>
                    <a:bodyPr/>
                    <a:lstStyle/>
                    <a:p>
                      <a:pPr algn="just">
                        <a:lnSpc>
                          <a:spcPct val="107000"/>
                        </a:lnSpc>
                        <a:spcAft>
                          <a:spcPts val="0"/>
                        </a:spcAft>
                      </a:pPr>
                      <a:r>
                        <a:rPr lang="pt-BR" sz="1400">
                          <a:solidFill>
                            <a:sysClr val="windowText" lastClr="000000"/>
                          </a:solidFill>
                          <a:effectLst/>
                          <a:latin typeface="Arial" panose="020B0604020202020204" pitchFamily="34" charset="0"/>
                          <a:cs typeface="Arial" panose="020B0604020202020204" pitchFamily="34" charset="0"/>
                        </a:rPr>
                        <a:t>Houve recusa em realizar o acompanhamento das condicionalidades dentro da rotina de Atenção Básica de Saúde.</a:t>
                      </a:r>
                      <a:endParaRPr lang="pt-BR" sz="140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1912927447"/>
                  </a:ext>
                </a:extLst>
              </a:tr>
              <a:tr h="537052">
                <a:tc vMerge="1">
                  <a:txBody>
                    <a:bodyPr/>
                    <a:lstStyle/>
                    <a:p>
                      <a:endParaRPr lang="pt-BR"/>
                    </a:p>
                  </a:txBody>
                  <a:tcPr/>
                </a:tc>
                <a:tc>
                  <a:txBody>
                    <a:bodyPr/>
                    <a:lstStyle/>
                    <a:p>
                      <a:pPr algn="just">
                        <a:lnSpc>
                          <a:spcPct val="107000"/>
                        </a:lnSpc>
                        <a:spcAft>
                          <a:spcPts val="0"/>
                        </a:spcAft>
                      </a:pPr>
                      <a:r>
                        <a:rPr lang="pt-BR" sz="1400">
                          <a:solidFill>
                            <a:sysClr val="windowText" lastClr="000000"/>
                          </a:solidFill>
                          <a:effectLst/>
                          <a:latin typeface="Arial" panose="020B0604020202020204" pitchFamily="34" charset="0"/>
                          <a:cs typeface="Arial" panose="020B0604020202020204" pitchFamily="34" charset="0"/>
                        </a:rPr>
                        <a:t>Indícios de situação de risco social tal como negligência, abuso sexual, violência intrafamiliar ou outras.</a:t>
                      </a:r>
                      <a:endParaRPr lang="pt-BR" sz="140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3026009739"/>
                  </a:ext>
                </a:extLst>
              </a:tr>
              <a:tr h="318729">
                <a:tc vMerge="1">
                  <a:txBody>
                    <a:bodyPr/>
                    <a:lstStyle/>
                    <a:p>
                      <a:endParaRPr lang="pt-BR"/>
                    </a:p>
                  </a:txBody>
                  <a:tcPr/>
                </a:tc>
                <a:tc>
                  <a:txBody>
                    <a:bodyPr/>
                    <a:lstStyle/>
                    <a:p>
                      <a:pPr algn="just">
                        <a:lnSpc>
                          <a:spcPct val="107000"/>
                        </a:lnSpc>
                        <a:spcAft>
                          <a:spcPts val="0"/>
                        </a:spcAft>
                      </a:pPr>
                      <a:r>
                        <a:rPr lang="pt-BR" sz="1400">
                          <a:solidFill>
                            <a:sysClr val="windowText" lastClr="000000"/>
                          </a:solidFill>
                          <a:effectLst/>
                          <a:latin typeface="Arial" panose="020B0604020202020204" pitchFamily="34" charset="0"/>
                          <a:cs typeface="Arial" panose="020B0604020202020204" pitchFamily="34" charset="0"/>
                        </a:rPr>
                        <a:t>Responsável/Beneficiário(a) afirma que não é mais do programa.</a:t>
                      </a:r>
                      <a:endParaRPr lang="pt-BR" sz="140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1696441900"/>
                  </a:ext>
                </a:extLst>
              </a:tr>
              <a:tr h="318729">
                <a:tc vMerge="1">
                  <a:txBody>
                    <a:bodyPr/>
                    <a:lstStyle/>
                    <a:p>
                      <a:endParaRPr lang="pt-BR"/>
                    </a:p>
                  </a:txBody>
                  <a:tcPr/>
                </a:tc>
                <a:tc>
                  <a:txBody>
                    <a:bodyPr/>
                    <a:lstStyle/>
                    <a:p>
                      <a:pPr algn="just">
                        <a:lnSpc>
                          <a:spcPct val="107000"/>
                        </a:lnSpc>
                        <a:spcAft>
                          <a:spcPts val="0"/>
                        </a:spcAft>
                      </a:pPr>
                      <a:r>
                        <a:rPr lang="pt-BR" sz="1400" dirty="0">
                          <a:solidFill>
                            <a:sysClr val="windowText" lastClr="000000"/>
                          </a:solidFill>
                          <a:effectLst/>
                          <a:latin typeface="Arial" panose="020B0604020202020204" pitchFamily="34" charset="0"/>
                          <a:cs typeface="Arial" panose="020B0604020202020204" pitchFamily="34" charset="0"/>
                        </a:rPr>
                        <a:t>Falta de oferta de serviço de pré-natal.</a:t>
                      </a:r>
                      <a:endParaRPr lang="pt-BR" sz="1400" dirty="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 xmlns:a16="http://schemas.microsoft.com/office/drawing/2014/main" val="3342722106"/>
                  </a:ext>
                </a:extLst>
              </a:tr>
            </a:tbl>
          </a:graphicData>
        </a:graphic>
      </p:graphicFrame>
    </p:spTree>
    <p:extLst>
      <p:ext uri="{BB962C8B-B14F-4D97-AF65-F5344CB8AC3E}">
        <p14:creationId xmlns:p14="http://schemas.microsoft.com/office/powerpoint/2010/main" val="2717340381"/>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412" t="11635" r="16710" b="8156"/>
          <a:stretch/>
        </p:blipFill>
        <p:spPr bwMode="auto">
          <a:xfrm>
            <a:off x="0" y="908719"/>
            <a:ext cx="9144000" cy="59487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Elipse 1"/>
          <p:cNvSpPr/>
          <p:nvPr/>
        </p:nvSpPr>
        <p:spPr>
          <a:xfrm>
            <a:off x="4194212" y="2151093"/>
            <a:ext cx="288032"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Elipse 3"/>
          <p:cNvSpPr/>
          <p:nvPr/>
        </p:nvSpPr>
        <p:spPr>
          <a:xfrm>
            <a:off x="5084930" y="1905363"/>
            <a:ext cx="288032"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Elipse 4"/>
          <p:cNvSpPr/>
          <p:nvPr/>
        </p:nvSpPr>
        <p:spPr>
          <a:xfrm>
            <a:off x="5508104" y="1805308"/>
            <a:ext cx="288032"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Elipse 5"/>
          <p:cNvSpPr/>
          <p:nvPr/>
        </p:nvSpPr>
        <p:spPr>
          <a:xfrm>
            <a:off x="6372200" y="1761347"/>
            <a:ext cx="288032"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Elipse 6"/>
          <p:cNvSpPr/>
          <p:nvPr/>
        </p:nvSpPr>
        <p:spPr>
          <a:xfrm>
            <a:off x="7344816" y="1905363"/>
            <a:ext cx="288032"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Elipse 7"/>
          <p:cNvSpPr/>
          <p:nvPr/>
        </p:nvSpPr>
        <p:spPr>
          <a:xfrm>
            <a:off x="7792607" y="1921722"/>
            <a:ext cx="288032"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Elipse 8"/>
          <p:cNvSpPr/>
          <p:nvPr/>
        </p:nvSpPr>
        <p:spPr>
          <a:xfrm>
            <a:off x="8676456" y="2045131"/>
            <a:ext cx="288032"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Mapa de Acompanhamento (modelo gerado em Excel para todos os tipos de mapa):</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81254312"/>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3400" b="1" u="sng" dirty="0" smtClean="0">
                <a:latin typeface="Arial" panose="020B0604020202020204" pitchFamily="34" charset="0"/>
                <a:cs typeface="Arial" panose="020B0604020202020204" pitchFamily="34" charset="0"/>
              </a:rPr>
              <a:t>Mapa de Famílias por Bairro:</a:t>
            </a:r>
            <a:endParaRPr lang="pt-BR" sz="3400" b="1" u="sng" dirty="0">
              <a:latin typeface="Arial" panose="020B0604020202020204" pitchFamily="34" charset="0"/>
              <a:cs typeface="Arial" panose="020B0604020202020204" pitchFamily="34" charset="0"/>
            </a:endParaRPr>
          </a:p>
        </p:txBody>
      </p:sp>
      <p:grpSp>
        <p:nvGrpSpPr>
          <p:cNvPr id="2" name="Grupo 1"/>
          <p:cNvGrpSpPr/>
          <p:nvPr/>
        </p:nvGrpSpPr>
        <p:grpSpPr>
          <a:xfrm>
            <a:off x="0" y="518783"/>
            <a:ext cx="9115510" cy="6339217"/>
            <a:chOff x="0" y="518783"/>
            <a:chExt cx="9115510" cy="6339217"/>
          </a:xfrm>
        </p:grpSpPr>
        <p:pic>
          <p:nvPicPr>
            <p:cNvPr id="8" name="Imagem 7"/>
            <p:cNvPicPr>
              <a:picLocks noChangeAspect="1"/>
            </p:cNvPicPr>
            <p:nvPr/>
          </p:nvPicPr>
          <p:blipFill>
            <a:blip r:embed="rId2"/>
            <a:stretch>
              <a:fillRect/>
            </a:stretch>
          </p:blipFill>
          <p:spPr>
            <a:xfrm>
              <a:off x="0" y="518783"/>
              <a:ext cx="9115510" cy="6339217"/>
            </a:xfrm>
            <a:prstGeom prst="rect">
              <a:avLst/>
            </a:prstGeom>
          </p:spPr>
        </p:pic>
        <p:sp>
          <p:nvSpPr>
            <p:cNvPr id="3" name="Retângulo de cantos arredondados 2"/>
            <p:cNvSpPr/>
            <p:nvPr/>
          </p:nvSpPr>
          <p:spPr>
            <a:xfrm>
              <a:off x="460638" y="1285549"/>
              <a:ext cx="1800200" cy="360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tângulo de cantos arredondados 3"/>
            <p:cNvSpPr/>
            <p:nvPr/>
          </p:nvSpPr>
          <p:spPr>
            <a:xfrm>
              <a:off x="496034" y="4199045"/>
              <a:ext cx="8540462" cy="52609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tângulo 5"/>
            <p:cNvSpPr/>
            <p:nvPr/>
          </p:nvSpPr>
          <p:spPr>
            <a:xfrm>
              <a:off x="5624238" y="1434940"/>
              <a:ext cx="3403739" cy="2004946"/>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chemeClr val="tx1"/>
                  </a:solidFill>
                  <a:latin typeface="Arial" panose="020B0604020202020204" pitchFamily="34" charset="0"/>
                  <a:cs typeface="Arial" panose="020B0604020202020204" pitchFamily="34" charset="0"/>
                </a:rPr>
                <a:t>Clique </a:t>
              </a:r>
              <a:r>
                <a:rPr lang="pt-BR" dirty="0">
                  <a:solidFill>
                    <a:schemeClr val="tx1"/>
                  </a:solidFill>
                  <a:latin typeface="Arial" panose="020B0604020202020204" pitchFamily="34" charset="0"/>
                  <a:cs typeface="Arial" panose="020B0604020202020204" pitchFamily="34" charset="0"/>
                </a:rPr>
                <a:t>em ‘Mapa de Famílias por </a:t>
              </a:r>
              <a:r>
                <a:rPr lang="pt-BR" dirty="0" smtClean="0">
                  <a:solidFill>
                    <a:schemeClr val="tx1"/>
                  </a:solidFill>
                  <a:latin typeface="Arial" panose="020B0604020202020204" pitchFamily="34" charset="0"/>
                  <a:cs typeface="Arial" panose="020B0604020202020204" pitchFamily="34" charset="0"/>
                </a:rPr>
                <a:t>Bairro’.</a:t>
              </a:r>
            </a:p>
            <a:p>
              <a:pPr algn="just"/>
              <a:r>
                <a:rPr lang="pt-BR" dirty="0" smtClean="0">
                  <a:solidFill>
                    <a:schemeClr val="tx1"/>
                  </a:solidFill>
                  <a:latin typeface="Arial" panose="020B0604020202020204" pitchFamily="34" charset="0"/>
                  <a:cs typeface="Arial" panose="020B0604020202020204" pitchFamily="34" charset="0"/>
                </a:rPr>
                <a:t>Em seguida, selecione o ‘Bairro’, o ‘Logradouro’ (se necessário) e a ‘Situação do Acompanhamento’.</a:t>
              </a:r>
              <a:endParaRPr lang="pt-BR" dirty="0">
                <a:solidFill>
                  <a:schemeClr val="tx1"/>
                </a:solidFill>
                <a:latin typeface="Arial" panose="020B0604020202020204" pitchFamily="34" charset="0"/>
                <a:cs typeface="Arial" panose="020B0604020202020204" pitchFamily="34" charset="0"/>
              </a:endParaRPr>
            </a:p>
          </p:txBody>
        </p:sp>
        <p:sp>
          <p:nvSpPr>
            <p:cNvPr id="9" name="Retângulo de cantos arredondados 3"/>
            <p:cNvSpPr/>
            <p:nvPr/>
          </p:nvSpPr>
          <p:spPr>
            <a:xfrm>
              <a:off x="496034" y="4797152"/>
              <a:ext cx="8540462" cy="52609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Retângulo de cantos arredondados 3"/>
            <p:cNvSpPr/>
            <p:nvPr/>
          </p:nvSpPr>
          <p:spPr>
            <a:xfrm>
              <a:off x="496034" y="5770068"/>
              <a:ext cx="8540462" cy="107291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3746329536"/>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Mapa de Famílias por Bairro – Continuação...:</a:t>
            </a:r>
            <a:endParaRPr lang="pt-BR" sz="2800" b="1" dirty="0">
              <a:latin typeface="Arial" panose="020B0604020202020204" pitchFamily="34" charset="0"/>
              <a:cs typeface="Arial" panose="020B0604020202020204" pitchFamily="34" charset="0"/>
            </a:endParaRPr>
          </a:p>
        </p:txBody>
      </p:sp>
      <p:grpSp>
        <p:nvGrpSpPr>
          <p:cNvPr id="2" name="Grupo 1"/>
          <p:cNvGrpSpPr/>
          <p:nvPr/>
        </p:nvGrpSpPr>
        <p:grpSpPr>
          <a:xfrm>
            <a:off x="1" y="476672"/>
            <a:ext cx="9144000" cy="6381328"/>
            <a:chOff x="1" y="476672"/>
            <a:chExt cx="9144000" cy="6381328"/>
          </a:xfrm>
        </p:grpSpPr>
        <p:pic>
          <p:nvPicPr>
            <p:cNvPr id="6" name="Imagem 5"/>
            <p:cNvPicPr>
              <a:picLocks noChangeAspect="1"/>
            </p:cNvPicPr>
            <p:nvPr/>
          </p:nvPicPr>
          <p:blipFill>
            <a:blip r:embed="rId2"/>
            <a:stretch>
              <a:fillRect/>
            </a:stretch>
          </p:blipFill>
          <p:spPr>
            <a:xfrm>
              <a:off x="1" y="476672"/>
              <a:ext cx="9144000" cy="6381328"/>
            </a:xfrm>
            <a:prstGeom prst="rect">
              <a:avLst/>
            </a:prstGeom>
          </p:spPr>
        </p:pic>
        <p:sp>
          <p:nvSpPr>
            <p:cNvPr id="3" name="Retângulo de cantos arredondados 2"/>
            <p:cNvSpPr/>
            <p:nvPr/>
          </p:nvSpPr>
          <p:spPr>
            <a:xfrm>
              <a:off x="8100392" y="6381328"/>
              <a:ext cx="1043608" cy="47667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6"/>
            <p:cNvSpPr/>
            <p:nvPr/>
          </p:nvSpPr>
          <p:spPr>
            <a:xfrm>
              <a:off x="5004048" y="5900195"/>
              <a:ext cx="2467635" cy="841173"/>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chemeClr val="tx1"/>
                  </a:solidFill>
                  <a:latin typeface="Arial" panose="020B0604020202020204" pitchFamily="34" charset="0"/>
                  <a:cs typeface="Arial" panose="020B0604020202020204" pitchFamily="34" charset="0"/>
                </a:rPr>
                <a:t>Após selecionar as opções, clique em ‘Gerar Mapa’:</a:t>
              </a:r>
              <a:endParaRPr lang="pt-BR" dirty="0">
                <a:solidFill>
                  <a:schemeClr val="tx1"/>
                </a:solidFill>
                <a:latin typeface="Arial" panose="020B0604020202020204" pitchFamily="34" charset="0"/>
                <a:cs typeface="Arial" panose="020B0604020202020204" pitchFamily="34" charset="0"/>
              </a:endParaRPr>
            </a:p>
          </p:txBody>
        </p:sp>
        <p:sp>
          <p:nvSpPr>
            <p:cNvPr id="8" name="Seta para a Direita 7"/>
            <p:cNvSpPr/>
            <p:nvPr/>
          </p:nvSpPr>
          <p:spPr>
            <a:xfrm>
              <a:off x="7596336" y="6381328"/>
              <a:ext cx="432048" cy="238336"/>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1653001507"/>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Mapa de Famílias por Bairro – Continuação...:</a:t>
            </a:r>
            <a:endParaRPr lang="pt-BR" sz="2800" b="1" dirty="0">
              <a:latin typeface="Arial" panose="020B0604020202020204" pitchFamily="34" charset="0"/>
              <a:cs typeface="Arial" panose="020B0604020202020204" pitchFamily="34" charset="0"/>
            </a:endParaRPr>
          </a:p>
        </p:txBody>
      </p:sp>
      <p:grpSp>
        <p:nvGrpSpPr>
          <p:cNvPr id="4" name="Grupo 3"/>
          <p:cNvGrpSpPr/>
          <p:nvPr/>
        </p:nvGrpSpPr>
        <p:grpSpPr>
          <a:xfrm>
            <a:off x="0" y="494436"/>
            <a:ext cx="9144001" cy="6363564"/>
            <a:chOff x="0" y="494436"/>
            <a:chExt cx="9144001" cy="6363564"/>
          </a:xfrm>
        </p:grpSpPr>
        <p:pic>
          <p:nvPicPr>
            <p:cNvPr id="2" name="Imagem 1"/>
            <p:cNvPicPr>
              <a:picLocks noChangeAspect="1"/>
            </p:cNvPicPr>
            <p:nvPr/>
          </p:nvPicPr>
          <p:blipFill>
            <a:blip r:embed="rId2"/>
            <a:stretch>
              <a:fillRect/>
            </a:stretch>
          </p:blipFill>
          <p:spPr>
            <a:xfrm>
              <a:off x="1" y="494436"/>
              <a:ext cx="9144000" cy="6363564"/>
            </a:xfrm>
            <a:prstGeom prst="rect">
              <a:avLst/>
            </a:prstGeom>
          </p:spPr>
        </p:pic>
        <p:sp>
          <p:nvSpPr>
            <p:cNvPr id="3" name="Retângulo de cantos arredondados 2"/>
            <p:cNvSpPr/>
            <p:nvPr/>
          </p:nvSpPr>
          <p:spPr>
            <a:xfrm>
              <a:off x="0" y="6453336"/>
              <a:ext cx="1763688" cy="4046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6"/>
            <p:cNvSpPr/>
            <p:nvPr/>
          </p:nvSpPr>
          <p:spPr>
            <a:xfrm>
              <a:off x="4896317" y="4149080"/>
              <a:ext cx="3259723" cy="165618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ysClr val="windowText" lastClr="000000"/>
                  </a:solidFill>
                  <a:latin typeface="Arial" panose="020B0604020202020204" pitchFamily="34" charset="0"/>
                  <a:cs typeface="Arial" panose="020B0604020202020204" pitchFamily="34" charset="0"/>
                </a:rPr>
                <a:t>O </a:t>
              </a:r>
              <a:r>
                <a:rPr lang="pt-BR" dirty="0">
                  <a:solidFill>
                    <a:sysClr val="windowText" lastClr="000000"/>
                  </a:solidFill>
                  <a:latin typeface="Arial" panose="020B0604020202020204" pitchFamily="34" charset="0"/>
                  <a:cs typeface="Arial" panose="020B0604020202020204" pitchFamily="34" charset="0"/>
                </a:rPr>
                <a:t>navegador irá gerar um arquivo em Excel na parte de baixo da tela. Clique no arquivo para abrir </a:t>
              </a:r>
              <a:r>
                <a:rPr lang="pt-BR" dirty="0" smtClean="0">
                  <a:solidFill>
                    <a:sysClr val="windowText" lastClr="000000"/>
                  </a:solidFill>
                  <a:latin typeface="Arial" panose="020B0604020202020204" pitchFamily="34" charset="0"/>
                  <a:cs typeface="Arial" panose="020B0604020202020204" pitchFamily="34" charset="0"/>
                </a:rPr>
                <a:t>o Mapa de Acompanhamento em </a:t>
              </a:r>
              <a:r>
                <a:rPr lang="pt-BR" dirty="0">
                  <a:solidFill>
                    <a:sysClr val="windowText" lastClr="000000"/>
                  </a:solidFill>
                  <a:latin typeface="Arial" panose="020B0604020202020204" pitchFamily="34" charset="0"/>
                  <a:cs typeface="Arial" panose="020B0604020202020204" pitchFamily="34" charset="0"/>
                </a:rPr>
                <a:t>Excel.</a:t>
              </a:r>
            </a:p>
          </p:txBody>
        </p:sp>
        <p:cxnSp>
          <p:nvCxnSpPr>
            <p:cNvPr id="9" name="Conector de Seta Reta 8"/>
            <p:cNvCxnSpPr/>
            <p:nvPr/>
          </p:nvCxnSpPr>
          <p:spPr>
            <a:xfrm flipV="1">
              <a:off x="1835696" y="5157192"/>
              <a:ext cx="2880320" cy="149847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91042788"/>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3"/>
          <p:cNvGrpSpPr/>
          <p:nvPr/>
        </p:nvGrpSpPr>
        <p:grpSpPr>
          <a:xfrm>
            <a:off x="0" y="908720"/>
            <a:ext cx="9144000" cy="5949280"/>
            <a:chOff x="0" y="0"/>
            <a:chExt cx="9144000" cy="6858000"/>
          </a:xfrm>
        </p:grpSpPr>
        <p:pic>
          <p:nvPicPr>
            <p:cNvPr id="3" name="Imagem 2"/>
            <p:cNvPicPr>
              <a:picLocks noChangeAspect="1"/>
            </p:cNvPicPr>
            <p:nvPr/>
          </p:nvPicPr>
          <p:blipFill rotWithShape="1">
            <a:blip r:embed="rId2"/>
            <a:srcRect b="12857"/>
            <a:stretch/>
          </p:blipFill>
          <p:spPr>
            <a:xfrm>
              <a:off x="0" y="0"/>
              <a:ext cx="9144000" cy="6858000"/>
            </a:xfrm>
            <a:prstGeom prst="rect">
              <a:avLst/>
            </a:prstGeom>
          </p:spPr>
        </p:pic>
        <p:sp>
          <p:nvSpPr>
            <p:cNvPr id="2" name="CaixaDeTexto 1"/>
            <p:cNvSpPr txBox="1"/>
            <p:nvPr/>
          </p:nvSpPr>
          <p:spPr>
            <a:xfrm>
              <a:off x="7524328" y="188640"/>
              <a:ext cx="1368152" cy="215444"/>
            </a:xfrm>
            <a:prstGeom prst="rect">
              <a:avLst/>
            </a:prstGeom>
            <a:solidFill>
              <a:schemeClr val="bg1"/>
            </a:solidFill>
          </p:spPr>
          <p:txBody>
            <a:bodyPr wrap="square" rtlCol="0">
              <a:spAutoFit/>
            </a:bodyPr>
            <a:lstStyle/>
            <a:p>
              <a:r>
                <a:rPr lang="pt-BR" sz="800" dirty="0" smtClean="0">
                  <a:solidFill>
                    <a:schemeClr val="bg1">
                      <a:lumMod val="50000"/>
                    </a:schemeClr>
                  </a:solidFill>
                </a:rPr>
                <a:t>Bolsa Família na Saúde</a:t>
              </a:r>
              <a:endParaRPr lang="pt-BR" sz="800" dirty="0">
                <a:solidFill>
                  <a:schemeClr val="bg1">
                    <a:lumMod val="50000"/>
                  </a:schemeClr>
                </a:solidFill>
              </a:endParaRPr>
            </a:p>
          </p:txBody>
        </p:sp>
      </p:grpSp>
      <p:sp>
        <p:nvSpPr>
          <p:cNvPr id="5" name="Retângulo Arredondado 4"/>
          <p:cNvSpPr/>
          <p:nvPr/>
        </p:nvSpPr>
        <p:spPr>
          <a:xfrm>
            <a:off x="3635896" y="4365104"/>
            <a:ext cx="720080" cy="2880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Ao abrir o arquivo em Excel, clique no ‘Sim’ para continuar:</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45783439"/>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m 13"/>
          <p:cNvPicPr>
            <a:picLocks noChangeAspect="1"/>
          </p:cNvPicPr>
          <p:nvPr/>
        </p:nvPicPr>
        <p:blipFill>
          <a:blip r:embed="rId2"/>
          <a:stretch>
            <a:fillRect/>
          </a:stretch>
        </p:blipFill>
        <p:spPr>
          <a:xfrm>
            <a:off x="0" y="840975"/>
            <a:ext cx="9144000" cy="6017025"/>
          </a:xfrm>
          <a:prstGeom prst="rect">
            <a:avLst/>
          </a:prstGeom>
        </p:spPr>
      </p:pic>
      <p:sp>
        <p:nvSpPr>
          <p:cNvPr id="12" name="Retângulo Arredondado 11"/>
          <p:cNvSpPr/>
          <p:nvPr/>
        </p:nvSpPr>
        <p:spPr>
          <a:xfrm>
            <a:off x="1619672" y="980728"/>
            <a:ext cx="1296144" cy="21602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3400" b="1" dirty="0" smtClean="0"/>
              <a:t>O Excel abrirá o Mapa de Acompanhamento:</a:t>
            </a:r>
            <a:endParaRPr lang="pt-BR" sz="3400" b="1" dirty="0"/>
          </a:p>
        </p:txBody>
      </p:sp>
      <p:sp>
        <p:nvSpPr>
          <p:cNvPr id="16" name="Retângulo 15"/>
          <p:cNvSpPr/>
          <p:nvPr/>
        </p:nvSpPr>
        <p:spPr>
          <a:xfrm>
            <a:off x="3419872" y="404664"/>
            <a:ext cx="5724128" cy="436311"/>
          </a:xfrm>
          <a:prstGeom prst="rect">
            <a:avLst/>
          </a:prstGeom>
          <a:solidFill>
            <a:srgbClr val="FFFF00"/>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1000" dirty="0" smtClean="0">
                <a:solidFill>
                  <a:srgbClr val="FF0000"/>
                </a:solidFill>
              </a:rPr>
              <a:t>O Tipo do Mapa irá diferenciar os mapas gerados de acordo com os filtros disponíveis no Sistema BFA (Bairro, EAS, Unidade Familiar, Bairro em Branco, não vinculados ao EAS, Arquivo Complementar, Quilombolas e Indígenas.</a:t>
            </a:r>
            <a:endParaRPr lang="pt-BR" sz="1000" dirty="0">
              <a:solidFill>
                <a:srgbClr val="FF0000"/>
              </a:solidFill>
            </a:endParaRPr>
          </a:p>
        </p:txBody>
      </p:sp>
      <p:cxnSp>
        <p:nvCxnSpPr>
          <p:cNvPr id="17" name="Conector de Seta Reta 16"/>
          <p:cNvCxnSpPr/>
          <p:nvPr/>
        </p:nvCxnSpPr>
        <p:spPr>
          <a:xfrm flipV="1">
            <a:off x="2915816" y="908720"/>
            <a:ext cx="792088" cy="21602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Retângulo 21"/>
          <p:cNvSpPr/>
          <p:nvPr/>
        </p:nvSpPr>
        <p:spPr>
          <a:xfrm>
            <a:off x="7812360" y="2852936"/>
            <a:ext cx="1286762" cy="117727"/>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3" name="Retângulo 22"/>
          <p:cNvSpPr/>
          <p:nvPr/>
        </p:nvSpPr>
        <p:spPr>
          <a:xfrm>
            <a:off x="7787843" y="4293096"/>
            <a:ext cx="1331640" cy="117727"/>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4" name="Retângulo 23"/>
          <p:cNvSpPr/>
          <p:nvPr/>
        </p:nvSpPr>
        <p:spPr>
          <a:xfrm>
            <a:off x="7811825" y="5373216"/>
            <a:ext cx="1287297" cy="117727"/>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5" name="Retângulo 24"/>
          <p:cNvSpPr/>
          <p:nvPr/>
        </p:nvSpPr>
        <p:spPr>
          <a:xfrm>
            <a:off x="7812360" y="6453336"/>
            <a:ext cx="1286762" cy="117727"/>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6" name="Retângulo 25"/>
          <p:cNvSpPr/>
          <p:nvPr/>
        </p:nvSpPr>
        <p:spPr>
          <a:xfrm>
            <a:off x="7767482" y="3727305"/>
            <a:ext cx="1331640" cy="117727"/>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Retângulo Arredondado 1"/>
          <p:cNvSpPr/>
          <p:nvPr/>
        </p:nvSpPr>
        <p:spPr>
          <a:xfrm>
            <a:off x="8316416" y="980728"/>
            <a:ext cx="827584" cy="21602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498970081"/>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pt-BR" sz="2800" b="1" u="sng" dirty="0" smtClean="0">
                <a:latin typeface="Arial" panose="020B0604020202020204" pitchFamily="34" charset="0"/>
                <a:cs typeface="Arial" panose="020B0604020202020204" pitchFamily="34" charset="0"/>
              </a:rPr>
              <a:t>Mapa de Famílias por Estabelecimento de Atenção à Saúde:</a:t>
            </a:r>
            <a:endParaRPr lang="pt-BR" sz="2800" b="1" u="sng" dirty="0">
              <a:latin typeface="Arial" panose="020B0604020202020204" pitchFamily="34" charset="0"/>
              <a:cs typeface="Arial" panose="020B0604020202020204" pitchFamily="34" charset="0"/>
            </a:endParaRPr>
          </a:p>
        </p:txBody>
      </p:sp>
      <p:grpSp>
        <p:nvGrpSpPr>
          <p:cNvPr id="2" name="Grupo 1"/>
          <p:cNvGrpSpPr/>
          <p:nvPr/>
        </p:nvGrpSpPr>
        <p:grpSpPr>
          <a:xfrm>
            <a:off x="0" y="980728"/>
            <a:ext cx="9144000" cy="5877272"/>
            <a:chOff x="0" y="980728"/>
            <a:chExt cx="9144000" cy="5877272"/>
          </a:xfrm>
        </p:grpSpPr>
        <p:pic>
          <p:nvPicPr>
            <p:cNvPr id="5" name="Imagem 4"/>
            <p:cNvPicPr>
              <a:picLocks noChangeAspect="1"/>
            </p:cNvPicPr>
            <p:nvPr/>
          </p:nvPicPr>
          <p:blipFill>
            <a:blip r:embed="rId3"/>
            <a:stretch>
              <a:fillRect/>
            </a:stretch>
          </p:blipFill>
          <p:spPr>
            <a:xfrm>
              <a:off x="0" y="980728"/>
              <a:ext cx="9144000" cy="5877272"/>
            </a:xfrm>
            <a:prstGeom prst="rect">
              <a:avLst/>
            </a:prstGeom>
          </p:spPr>
        </p:pic>
        <p:sp>
          <p:nvSpPr>
            <p:cNvPr id="3" name="Retângulo de cantos arredondados 2"/>
            <p:cNvSpPr/>
            <p:nvPr/>
          </p:nvSpPr>
          <p:spPr>
            <a:xfrm>
              <a:off x="323528" y="1844824"/>
              <a:ext cx="2520280" cy="2880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de cantos arredondados 3"/>
            <p:cNvSpPr/>
            <p:nvPr/>
          </p:nvSpPr>
          <p:spPr>
            <a:xfrm>
              <a:off x="467544" y="4038385"/>
              <a:ext cx="8540462" cy="49277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7"/>
            <p:cNvSpPr/>
            <p:nvPr/>
          </p:nvSpPr>
          <p:spPr>
            <a:xfrm>
              <a:off x="5604267" y="1273023"/>
              <a:ext cx="3403739" cy="2223441"/>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chemeClr val="tx1"/>
                  </a:solidFill>
                  <a:latin typeface="Arial" panose="020B0604020202020204" pitchFamily="34" charset="0"/>
                  <a:cs typeface="Arial" panose="020B0604020202020204" pitchFamily="34" charset="0"/>
                </a:rPr>
                <a:t>Clique </a:t>
              </a:r>
              <a:r>
                <a:rPr lang="pt-BR" dirty="0">
                  <a:solidFill>
                    <a:schemeClr val="tx1"/>
                  </a:solidFill>
                  <a:latin typeface="Arial" panose="020B0604020202020204" pitchFamily="34" charset="0"/>
                  <a:cs typeface="Arial" panose="020B0604020202020204" pitchFamily="34" charset="0"/>
                </a:rPr>
                <a:t>em ‘Mapa de Famílias por </a:t>
              </a:r>
              <a:r>
                <a:rPr lang="pt-BR" dirty="0" smtClean="0">
                  <a:solidFill>
                    <a:schemeClr val="tx1"/>
                  </a:solidFill>
                  <a:latin typeface="Arial" panose="020B0604020202020204" pitchFamily="34" charset="0"/>
                  <a:cs typeface="Arial" panose="020B0604020202020204" pitchFamily="34" charset="0"/>
                </a:rPr>
                <a:t>Estabelecimento de Atenção à Saúde’.</a:t>
              </a:r>
            </a:p>
            <a:p>
              <a:pPr algn="just"/>
              <a:r>
                <a:rPr lang="pt-BR" dirty="0" smtClean="0">
                  <a:solidFill>
                    <a:schemeClr val="tx1"/>
                  </a:solidFill>
                  <a:latin typeface="Arial" panose="020B0604020202020204" pitchFamily="34" charset="0"/>
                  <a:cs typeface="Arial" panose="020B0604020202020204" pitchFamily="34" charset="0"/>
                </a:rPr>
                <a:t>Em seguida, selecione o ‘Estabelecimento’, o ‘Profissional’ (se necessário) e a ‘Situação do Acompanhamento’.</a:t>
              </a:r>
              <a:endParaRPr lang="pt-BR" dirty="0">
                <a:solidFill>
                  <a:schemeClr val="tx1"/>
                </a:solidFill>
                <a:latin typeface="Arial" panose="020B0604020202020204" pitchFamily="34" charset="0"/>
                <a:cs typeface="Arial" panose="020B0604020202020204" pitchFamily="34" charset="0"/>
              </a:endParaRPr>
            </a:p>
          </p:txBody>
        </p:sp>
        <p:sp>
          <p:nvSpPr>
            <p:cNvPr id="9" name="Retângulo de cantos arredondados 3"/>
            <p:cNvSpPr/>
            <p:nvPr/>
          </p:nvSpPr>
          <p:spPr>
            <a:xfrm>
              <a:off x="467544" y="4603171"/>
              <a:ext cx="8540462" cy="41000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Retângulo de cantos arredondados 3"/>
            <p:cNvSpPr/>
            <p:nvPr/>
          </p:nvSpPr>
          <p:spPr>
            <a:xfrm>
              <a:off x="467544" y="5085184"/>
              <a:ext cx="8540462" cy="86409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de cantos arredondados 2"/>
            <p:cNvSpPr/>
            <p:nvPr/>
          </p:nvSpPr>
          <p:spPr>
            <a:xfrm>
              <a:off x="8100392" y="6381328"/>
              <a:ext cx="1043608" cy="47667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Retângulo 11"/>
            <p:cNvSpPr/>
            <p:nvPr/>
          </p:nvSpPr>
          <p:spPr>
            <a:xfrm>
              <a:off x="4427985" y="5984911"/>
              <a:ext cx="3096344" cy="756457"/>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chemeClr val="tx1"/>
                  </a:solidFill>
                  <a:latin typeface="Arial" panose="020B0604020202020204" pitchFamily="34" charset="0"/>
                  <a:cs typeface="Arial" panose="020B0604020202020204" pitchFamily="34" charset="0"/>
                </a:rPr>
                <a:t>Após selecionar as opções, clique em ‘Gerar Mapa’:</a:t>
              </a:r>
              <a:endParaRPr lang="pt-BR" dirty="0">
                <a:solidFill>
                  <a:schemeClr val="tx1"/>
                </a:solidFill>
                <a:latin typeface="Arial" panose="020B0604020202020204" pitchFamily="34" charset="0"/>
                <a:cs typeface="Arial" panose="020B0604020202020204" pitchFamily="34" charset="0"/>
              </a:endParaRPr>
            </a:p>
          </p:txBody>
        </p:sp>
        <p:sp>
          <p:nvSpPr>
            <p:cNvPr id="13" name="Seta para a Direita 12"/>
            <p:cNvSpPr/>
            <p:nvPr/>
          </p:nvSpPr>
          <p:spPr>
            <a:xfrm>
              <a:off x="7596336" y="6381328"/>
              <a:ext cx="432048" cy="238336"/>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13502117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7504" y="260648"/>
            <a:ext cx="8594124" cy="1224136"/>
          </a:xfrm>
        </p:spPr>
        <p:txBody>
          <a:bodyPr>
            <a:noAutofit/>
          </a:bodyPr>
          <a:lstStyle/>
          <a:p>
            <a:pPr algn="ctr"/>
            <a:r>
              <a:rPr lang="pt-BR" sz="3200" dirty="0" smtClean="0">
                <a:solidFill>
                  <a:schemeClr val="tx1"/>
                </a:solidFill>
                <a:latin typeface="Arial" panose="020B0604020202020204" pitchFamily="34" charset="0"/>
                <a:cs typeface="Arial" panose="020B0604020202020204" pitchFamily="34" charset="0"/>
              </a:rPr>
              <a:t>Municípios com cobertura de acompanhamento das condicionalidades abaixo 30%. Brasil, 2014-2018.</a:t>
            </a:r>
            <a:endParaRPr lang="pt-BR" sz="3200" dirty="0">
              <a:solidFill>
                <a:schemeClr val="tx1"/>
              </a:solidFill>
              <a:latin typeface="Arial" panose="020B0604020202020204" pitchFamily="34" charset="0"/>
              <a:cs typeface="Arial" panose="020B0604020202020204" pitchFamily="34" charset="0"/>
            </a:endParaRPr>
          </a:p>
        </p:txBody>
      </p:sp>
      <p:graphicFrame>
        <p:nvGraphicFramePr>
          <p:cNvPr id="5" name="Gráfico 4"/>
          <p:cNvGraphicFramePr/>
          <p:nvPr>
            <p:extLst>
              <p:ext uri="{D42A27DB-BD31-4B8C-83A1-F6EECF244321}">
                <p14:modId xmlns:p14="http://schemas.microsoft.com/office/powerpoint/2010/main" val="3042889929"/>
              </p:ext>
            </p:extLst>
          </p:nvPr>
        </p:nvGraphicFramePr>
        <p:xfrm>
          <a:off x="107504" y="1556792"/>
          <a:ext cx="8928992" cy="4680520"/>
        </p:xfrm>
        <a:graphic>
          <a:graphicData uri="http://schemas.openxmlformats.org/drawingml/2006/chart">
            <c:chart xmlns:c="http://schemas.openxmlformats.org/drawingml/2006/chart" xmlns:r="http://schemas.openxmlformats.org/officeDocument/2006/relationships" r:id="rId3"/>
          </a:graphicData>
        </a:graphic>
      </p:graphicFrame>
      <p:sp>
        <p:nvSpPr>
          <p:cNvPr id="3" name="Seta para baixo 2"/>
          <p:cNvSpPr/>
          <p:nvPr/>
        </p:nvSpPr>
        <p:spPr>
          <a:xfrm>
            <a:off x="8244408" y="4437112"/>
            <a:ext cx="313204" cy="72008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376152568"/>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a:latin typeface="Arial" panose="020B0604020202020204" pitchFamily="34" charset="0"/>
                <a:cs typeface="Arial" panose="020B0604020202020204" pitchFamily="34" charset="0"/>
              </a:rPr>
              <a:t>Mapa de Famílias por Estabelecimento de Atenção à </a:t>
            </a:r>
            <a:r>
              <a:rPr lang="pt-BR" sz="2800" b="1" dirty="0" smtClean="0">
                <a:latin typeface="Arial" panose="020B0604020202020204" pitchFamily="34" charset="0"/>
                <a:cs typeface="Arial" panose="020B0604020202020204" pitchFamily="34" charset="0"/>
              </a:rPr>
              <a:t>Saúde – Continuação...:</a:t>
            </a:r>
            <a:endParaRPr lang="pt-BR" sz="2800" b="1" dirty="0">
              <a:latin typeface="Arial" panose="020B0604020202020204" pitchFamily="34" charset="0"/>
              <a:cs typeface="Arial" panose="020B0604020202020204" pitchFamily="34" charset="0"/>
            </a:endParaRPr>
          </a:p>
        </p:txBody>
      </p:sp>
      <p:grpSp>
        <p:nvGrpSpPr>
          <p:cNvPr id="2" name="Grupo 1"/>
          <p:cNvGrpSpPr/>
          <p:nvPr/>
        </p:nvGrpSpPr>
        <p:grpSpPr>
          <a:xfrm>
            <a:off x="0" y="908720"/>
            <a:ext cx="9144000" cy="5949280"/>
            <a:chOff x="0" y="908720"/>
            <a:chExt cx="9144000" cy="5949280"/>
          </a:xfrm>
        </p:grpSpPr>
        <p:pic>
          <p:nvPicPr>
            <p:cNvPr id="4" name="Imagem 3"/>
            <p:cNvPicPr>
              <a:picLocks noChangeAspect="1"/>
            </p:cNvPicPr>
            <p:nvPr/>
          </p:nvPicPr>
          <p:blipFill>
            <a:blip r:embed="rId2"/>
            <a:stretch>
              <a:fillRect/>
            </a:stretch>
          </p:blipFill>
          <p:spPr>
            <a:xfrm>
              <a:off x="0" y="908720"/>
              <a:ext cx="9144000" cy="5949280"/>
            </a:xfrm>
            <a:prstGeom prst="rect">
              <a:avLst/>
            </a:prstGeom>
          </p:spPr>
        </p:pic>
        <p:sp>
          <p:nvSpPr>
            <p:cNvPr id="3" name="Retângulo de cantos arredondados 2"/>
            <p:cNvSpPr/>
            <p:nvPr/>
          </p:nvSpPr>
          <p:spPr>
            <a:xfrm>
              <a:off x="0" y="6453336"/>
              <a:ext cx="1763688" cy="4046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6"/>
            <p:cNvSpPr/>
            <p:nvPr/>
          </p:nvSpPr>
          <p:spPr>
            <a:xfrm>
              <a:off x="4896317" y="4149080"/>
              <a:ext cx="3259723" cy="165618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ysClr val="windowText" lastClr="000000"/>
                  </a:solidFill>
                  <a:latin typeface="Arial" panose="020B0604020202020204" pitchFamily="34" charset="0"/>
                  <a:cs typeface="Arial" panose="020B0604020202020204" pitchFamily="34" charset="0"/>
                </a:rPr>
                <a:t>O </a:t>
              </a:r>
              <a:r>
                <a:rPr lang="pt-BR" dirty="0">
                  <a:solidFill>
                    <a:sysClr val="windowText" lastClr="000000"/>
                  </a:solidFill>
                  <a:latin typeface="Arial" panose="020B0604020202020204" pitchFamily="34" charset="0"/>
                  <a:cs typeface="Arial" panose="020B0604020202020204" pitchFamily="34" charset="0"/>
                </a:rPr>
                <a:t>navegador irá gerar um arquivo em Excel na parte de baixo da tela. Clique no arquivo para abrir </a:t>
              </a:r>
              <a:r>
                <a:rPr lang="pt-BR" dirty="0" smtClean="0">
                  <a:solidFill>
                    <a:sysClr val="windowText" lastClr="000000"/>
                  </a:solidFill>
                  <a:latin typeface="Arial" panose="020B0604020202020204" pitchFamily="34" charset="0"/>
                  <a:cs typeface="Arial" panose="020B0604020202020204" pitchFamily="34" charset="0"/>
                </a:rPr>
                <a:t>o Mapa de Acompanhamento em </a:t>
              </a:r>
              <a:r>
                <a:rPr lang="pt-BR" dirty="0">
                  <a:solidFill>
                    <a:sysClr val="windowText" lastClr="000000"/>
                  </a:solidFill>
                  <a:latin typeface="Arial" panose="020B0604020202020204" pitchFamily="34" charset="0"/>
                  <a:cs typeface="Arial" panose="020B0604020202020204" pitchFamily="34" charset="0"/>
                </a:rPr>
                <a:t>Excel.</a:t>
              </a:r>
            </a:p>
          </p:txBody>
        </p:sp>
        <p:cxnSp>
          <p:nvCxnSpPr>
            <p:cNvPr id="9" name="Conector de Seta Reta 8"/>
            <p:cNvCxnSpPr/>
            <p:nvPr/>
          </p:nvCxnSpPr>
          <p:spPr>
            <a:xfrm flipV="1">
              <a:off x="1835696" y="5157192"/>
              <a:ext cx="2880320" cy="149847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8309225"/>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0" y="233521"/>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u="sng" dirty="0" smtClean="0">
                <a:latin typeface="Arial" panose="020B0604020202020204" pitchFamily="34" charset="0"/>
                <a:cs typeface="Arial" panose="020B0604020202020204" pitchFamily="34" charset="0"/>
              </a:rPr>
              <a:t>Mapa de Famílias por Unidade Familiar:</a:t>
            </a:r>
            <a:endParaRPr lang="pt-BR" sz="2800" b="1" u="sng" dirty="0">
              <a:latin typeface="Arial" panose="020B0604020202020204" pitchFamily="34" charset="0"/>
              <a:cs typeface="Arial" panose="020B0604020202020204" pitchFamily="34" charset="0"/>
            </a:endParaRPr>
          </a:p>
        </p:txBody>
      </p:sp>
      <p:grpSp>
        <p:nvGrpSpPr>
          <p:cNvPr id="4" name="Grupo 3"/>
          <p:cNvGrpSpPr/>
          <p:nvPr/>
        </p:nvGrpSpPr>
        <p:grpSpPr>
          <a:xfrm>
            <a:off x="-4119" y="1052736"/>
            <a:ext cx="9148119" cy="5904656"/>
            <a:chOff x="-4119" y="1052736"/>
            <a:chExt cx="9148119" cy="5904656"/>
          </a:xfrm>
        </p:grpSpPr>
        <p:pic>
          <p:nvPicPr>
            <p:cNvPr id="2" name="Imagem 1"/>
            <p:cNvPicPr>
              <a:picLocks noChangeAspect="1"/>
            </p:cNvPicPr>
            <p:nvPr/>
          </p:nvPicPr>
          <p:blipFill>
            <a:blip r:embed="rId2"/>
            <a:stretch>
              <a:fillRect/>
            </a:stretch>
          </p:blipFill>
          <p:spPr>
            <a:xfrm>
              <a:off x="-4119" y="1052736"/>
              <a:ext cx="9148119" cy="5904656"/>
            </a:xfrm>
            <a:prstGeom prst="rect">
              <a:avLst/>
            </a:prstGeom>
          </p:spPr>
        </p:pic>
        <p:sp>
          <p:nvSpPr>
            <p:cNvPr id="3" name="Retângulo de cantos arredondados 2"/>
            <p:cNvSpPr/>
            <p:nvPr/>
          </p:nvSpPr>
          <p:spPr>
            <a:xfrm>
              <a:off x="395536" y="2550801"/>
              <a:ext cx="1584176" cy="2880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7"/>
            <p:cNvSpPr/>
            <p:nvPr/>
          </p:nvSpPr>
          <p:spPr>
            <a:xfrm>
              <a:off x="5525253" y="2397425"/>
              <a:ext cx="3403739" cy="1334831"/>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chemeClr val="tx1"/>
                  </a:solidFill>
                  <a:latin typeface="Arial" panose="020B0604020202020204" pitchFamily="34" charset="0"/>
                  <a:cs typeface="Arial" panose="020B0604020202020204" pitchFamily="34" charset="0"/>
                </a:rPr>
                <a:t>Clique </a:t>
              </a:r>
              <a:r>
                <a:rPr lang="pt-BR" dirty="0">
                  <a:solidFill>
                    <a:schemeClr val="tx1"/>
                  </a:solidFill>
                  <a:latin typeface="Arial" panose="020B0604020202020204" pitchFamily="34" charset="0"/>
                  <a:cs typeface="Arial" panose="020B0604020202020204" pitchFamily="34" charset="0"/>
                </a:rPr>
                <a:t>em ‘Mapa de Famílias por </a:t>
              </a:r>
              <a:r>
                <a:rPr lang="pt-BR" dirty="0" smtClean="0">
                  <a:solidFill>
                    <a:schemeClr val="tx1"/>
                  </a:solidFill>
                  <a:latin typeface="Arial" panose="020B0604020202020204" pitchFamily="34" charset="0"/>
                  <a:cs typeface="Arial" panose="020B0604020202020204" pitchFamily="34" charset="0"/>
                </a:rPr>
                <a:t>Unidade Familiar’.</a:t>
              </a:r>
            </a:p>
            <a:p>
              <a:pPr algn="just"/>
              <a:r>
                <a:rPr lang="pt-BR" dirty="0" smtClean="0">
                  <a:solidFill>
                    <a:schemeClr val="tx1"/>
                  </a:solidFill>
                  <a:latin typeface="Arial" panose="020B0604020202020204" pitchFamily="34" charset="0"/>
                  <a:cs typeface="Arial" panose="020B0604020202020204" pitchFamily="34" charset="0"/>
                </a:rPr>
                <a:t>Em seguida, informe o ‘NIS’ (11 dígitos).</a:t>
              </a:r>
              <a:endParaRPr lang="pt-BR" dirty="0">
                <a:solidFill>
                  <a:schemeClr val="tx1"/>
                </a:solidFill>
                <a:latin typeface="Arial" panose="020B0604020202020204" pitchFamily="34" charset="0"/>
                <a:cs typeface="Arial" panose="020B0604020202020204" pitchFamily="34" charset="0"/>
              </a:endParaRPr>
            </a:p>
          </p:txBody>
        </p:sp>
        <p:sp>
          <p:nvSpPr>
            <p:cNvPr id="10" name="Retângulo de cantos arredondados 3"/>
            <p:cNvSpPr/>
            <p:nvPr/>
          </p:nvSpPr>
          <p:spPr>
            <a:xfrm>
              <a:off x="457082" y="4552175"/>
              <a:ext cx="8540462" cy="119000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de cantos arredondados 2"/>
            <p:cNvSpPr/>
            <p:nvPr/>
          </p:nvSpPr>
          <p:spPr>
            <a:xfrm>
              <a:off x="8028384" y="6381328"/>
              <a:ext cx="1043608" cy="47667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Retângulo 11"/>
            <p:cNvSpPr/>
            <p:nvPr/>
          </p:nvSpPr>
          <p:spPr>
            <a:xfrm>
              <a:off x="4696653" y="6079909"/>
              <a:ext cx="2827675" cy="661459"/>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chemeClr val="tx1"/>
                  </a:solidFill>
                  <a:latin typeface="Arial" panose="020B0604020202020204" pitchFamily="34" charset="0"/>
                  <a:cs typeface="Arial" panose="020B0604020202020204" pitchFamily="34" charset="0"/>
                </a:rPr>
                <a:t>Após informar o ‘NIS’, clique em ‘Gerar Mapa’:</a:t>
              </a:r>
              <a:endParaRPr lang="pt-BR" dirty="0">
                <a:solidFill>
                  <a:schemeClr val="tx1"/>
                </a:solidFill>
                <a:latin typeface="Arial" panose="020B0604020202020204" pitchFamily="34" charset="0"/>
                <a:cs typeface="Arial" panose="020B0604020202020204" pitchFamily="34" charset="0"/>
              </a:endParaRPr>
            </a:p>
          </p:txBody>
        </p:sp>
        <p:sp>
          <p:nvSpPr>
            <p:cNvPr id="13" name="Seta para a Direita 12"/>
            <p:cNvSpPr/>
            <p:nvPr/>
          </p:nvSpPr>
          <p:spPr>
            <a:xfrm>
              <a:off x="7596336" y="6381328"/>
              <a:ext cx="432048" cy="238336"/>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2569015502"/>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a:latin typeface="Arial" panose="020B0604020202020204" pitchFamily="34" charset="0"/>
                <a:cs typeface="Arial" panose="020B0604020202020204" pitchFamily="34" charset="0"/>
              </a:rPr>
              <a:t>Mapa de Famílias por Unidade </a:t>
            </a:r>
            <a:r>
              <a:rPr lang="pt-BR" sz="2800" b="1" dirty="0" smtClean="0">
                <a:latin typeface="Arial" panose="020B0604020202020204" pitchFamily="34" charset="0"/>
                <a:cs typeface="Arial" panose="020B0604020202020204" pitchFamily="34" charset="0"/>
              </a:rPr>
              <a:t>Familiar</a:t>
            </a:r>
            <a:r>
              <a:rPr lang="pt-BR" sz="2800" b="1" dirty="0">
                <a:latin typeface="Arial" panose="020B0604020202020204" pitchFamily="34" charset="0"/>
                <a:cs typeface="Arial" panose="020B0604020202020204" pitchFamily="34" charset="0"/>
              </a:rPr>
              <a:t> </a:t>
            </a:r>
            <a:r>
              <a:rPr lang="pt-BR" sz="2800" b="1" dirty="0" smtClean="0">
                <a:latin typeface="Arial" panose="020B0604020202020204" pitchFamily="34" charset="0"/>
                <a:cs typeface="Arial" panose="020B0604020202020204" pitchFamily="34" charset="0"/>
              </a:rPr>
              <a:t>– Continuação...:</a:t>
            </a:r>
            <a:endParaRPr lang="pt-BR" sz="2800" b="1" dirty="0">
              <a:latin typeface="Arial" panose="020B0604020202020204" pitchFamily="34" charset="0"/>
              <a:cs typeface="Arial" panose="020B0604020202020204" pitchFamily="34" charset="0"/>
            </a:endParaRPr>
          </a:p>
        </p:txBody>
      </p:sp>
      <p:grpSp>
        <p:nvGrpSpPr>
          <p:cNvPr id="4" name="Grupo 3"/>
          <p:cNvGrpSpPr/>
          <p:nvPr/>
        </p:nvGrpSpPr>
        <p:grpSpPr>
          <a:xfrm>
            <a:off x="0" y="908720"/>
            <a:ext cx="9144000" cy="5949280"/>
            <a:chOff x="0" y="908720"/>
            <a:chExt cx="9144000" cy="5949280"/>
          </a:xfrm>
        </p:grpSpPr>
        <p:pic>
          <p:nvPicPr>
            <p:cNvPr id="2" name="Imagem 1"/>
            <p:cNvPicPr>
              <a:picLocks noChangeAspect="1"/>
            </p:cNvPicPr>
            <p:nvPr/>
          </p:nvPicPr>
          <p:blipFill>
            <a:blip r:embed="rId2"/>
            <a:stretch>
              <a:fillRect/>
            </a:stretch>
          </p:blipFill>
          <p:spPr>
            <a:xfrm>
              <a:off x="0" y="908720"/>
              <a:ext cx="9144000" cy="5949280"/>
            </a:xfrm>
            <a:prstGeom prst="rect">
              <a:avLst/>
            </a:prstGeom>
          </p:spPr>
        </p:pic>
        <p:sp>
          <p:nvSpPr>
            <p:cNvPr id="3" name="Retângulo de cantos arredondados 2"/>
            <p:cNvSpPr/>
            <p:nvPr/>
          </p:nvSpPr>
          <p:spPr>
            <a:xfrm>
              <a:off x="0" y="6453336"/>
              <a:ext cx="1763688" cy="4046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6"/>
            <p:cNvSpPr/>
            <p:nvPr/>
          </p:nvSpPr>
          <p:spPr>
            <a:xfrm>
              <a:off x="4896317" y="4149080"/>
              <a:ext cx="3259723" cy="165618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ysClr val="windowText" lastClr="000000"/>
                  </a:solidFill>
                  <a:latin typeface="Arial" panose="020B0604020202020204" pitchFamily="34" charset="0"/>
                  <a:cs typeface="Arial" panose="020B0604020202020204" pitchFamily="34" charset="0"/>
                </a:rPr>
                <a:t>O </a:t>
              </a:r>
              <a:r>
                <a:rPr lang="pt-BR" dirty="0">
                  <a:solidFill>
                    <a:sysClr val="windowText" lastClr="000000"/>
                  </a:solidFill>
                  <a:latin typeface="Arial" panose="020B0604020202020204" pitchFamily="34" charset="0"/>
                  <a:cs typeface="Arial" panose="020B0604020202020204" pitchFamily="34" charset="0"/>
                </a:rPr>
                <a:t>navegador irá gerar um arquivo em Excel na parte de baixo da tela. Clique no arquivo para abrir </a:t>
              </a:r>
              <a:r>
                <a:rPr lang="pt-BR" dirty="0" smtClean="0">
                  <a:solidFill>
                    <a:sysClr val="windowText" lastClr="000000"/>
                  </a:solidFill>
                  <a:latin typeface="Arial" panose="020B0604020202020204" pitchFamily="34" charset="0"/>
                  <a:cs typeface="Arial" panose="020B0604020202020204" pitchFamily="34" charset="0"/>
                </a:rPr>
                <a:t>o Mapa de Acompanhamento em </a:t>
              </a:r>
              <a:r>
                <a:rPr lang="pt-BR" dirty="0">
                  <a:solidFill>
                    <a:sysClr val="windowText" lastClr="000000"/>
                  </a:solidFill>
                  <a:latin typeface="Arial" panose="020B0604020202020204" pitchFamily="34" charset="0"/>
                  <a:cs typeface="Arial" panose="020B0604020202020204" pitchFamily="34" charset="0"/>
                </a:rPr>
                <a:t>Excel.</a:t>
              </a:r>
            </a:p>
          </p:txBody>
        </p:sp>
        <p:cxnSp>
          <p:nvCxnSpPr>
            <p:cNvPr id="9" name="Conector de Seta Reta 8"/>
            <p:cNvCxnSpPr/>
            <p:nvPr/>
          </p:nvCxnSpPr>
          <p:spPr>
            <a:xfrm flipV="1">
              <a:off x="1835696" y="5157192"/>
              <a:ext cx="2880320" cy="149847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99908858"/>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0" y="233521"/>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u="sng" dirty="0" smtClean="0">
                <a:latin typeface="Arial" panose="020B0604020202020204" pitchFamily="34" charset="0"/>
                <a:cs typeface="Arial" panose="020B0604020202020204" pitchFamily="34" charset="0"/>
              </a:rPr>
              <a:t>Mapa de Famílias com campo bairro em branco:</a:t>
            </a:r>
            <a:endParaRPr lang="pt-BR" sz="2800" b="1" u="sng" dirty="0">
              <a:latin typeface="Arial" panose="020B0604020202020204" pitchFamily="34" charset="0"/>
              <a:cs typeface="Arial" panose="020B0604020202020204" pitchFamily="34" charset="0"/>
            </a:endParaRPr>
          </a:p>
        </p:txBody>
      </p:sp>
      <p:grpSp>
        <p:nvGrpSpPr>
          <p:cNvPr id="5" name="Grupo 4"/>
          <p:cNvGrpSpPr/>
          <p:nvPr/>
        </p:nvGrpSpPr>
        <p:grpSpPr>
          <a:xfrm>
            <a:off x="0" y="908721"/>
            <a:ext cx="9144000" cy="5949280"/>
            <a:chOff x="0" y="908721"/>
            <a:chExt cx="9144000" cy="5949280"/>
          </a:xfrm>
        </p:grpSpPr>
        <p:pic>
          <p:nvPicPr>
            <p:cNvPr id="4" name="Imagem 3"/>
            <p:cNvPicPr>
              <a:picLocks noChangeAspect="1"/>
            </p:cNvPicPr>
            <p:nvPr/>
          </p:nvPicPr>
          <p:blipFill>
            <a:blip r:embed="rId3"/>
            <a:stretch>
              <a:fillRect/>
            </a:stretch>
          </p:blipFill>
          <p:spPr>
            <a:xfrm>
              <a:off x="0" y="908721"/>
              <a:ext cx="9144000" cy="5949280"/>
            </a:xfrm>
            <a:prstGeom prst="rect">
              <a:avLst/>
            </a:prstGeom>
          </p:spPr>
        </p:pic>
        <p:sp>
          <p:nvSpPr>
            <p:cNvPr id="3" name="Retângulo de cantos arredondados 2"/>
            <p:cNvSpPr/>
            <p:nvPr/>
          </p:nvSpPr>
          <p:spPr>
            <a:xfrm>
              <a:off x="539552" y="2783530"/>
              <a:ext cx="4320480" cy="30395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7"/>
            <p:cNvSpPr/>
            <p:nvPr/>
          </p:nvSpPr>
          <p:spPr>
            <a:xfrm>
              <a:off x="5525253" y="2150863"/>
              <a:ext cx="3403739" cy="1408615"/>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chemeClr val="tx1"/>
                  </a:solidFill>
                  <a:latin typeface="Arial" panose="020B0604020202020204" pitchFamily="34" charset="0"/>
                  <a:cs typeface="Arial" panose="020B0604020202020204" pitchFamily="34" charset="0"/>
                </a:rPr>
                <a:t>Clique </a:t>
              </a:r>
              <a:r>
                <a:rPr lang="pt-BR" dirty="0">
                  <a:solidFill>
                    <a:schemeClr val="tx1"/>
                  </a:solidFill>
                  <a:latin typeface="Arial" panose="020B0604020202020204" pitchFamily="34" charset="0"/>
                  <a:cs typeface="Arial" panose="020B0604020202020204" pitchFamily="34" charset="0"/>
                </a:rPr>
                <a:t>em ‘Mapa de Famílias </a:t>
              </a:r>
              <a:r>
                <a:rPr lang="pt-BR" dirty="0" smtClean="0">
                  <a:solidFill>
                    <a:schemeClr val="tx1"/>
                  </a:solidFill>
                  <a:latin typeface="Arial" panose="020B0604020202020204" pitchFamily="34" charset="0"/>
                  <a:cs typeface="Arial" panose="020B0604020202020204" pitchFamily="34" charset="0"/>
                </a:rPr>
                <a:t>com campo bairro em branco’.</a:t>
              </a:r>
            </a:p>
            <a:p>
              <a:pPr algn="just"/>
              <a:r>
                <a:rPr lang="pt-BR" dirty="0" smtClean="0">
                  <a:solidFill>
                    <a:schemeClr val="tx1"/>
                  </a:solidFill>
                  <a:latin typeface="Arial" panose="020B0604020202020204" pitchFamily="34" charset="0"/>
                  <a:cs typeface="Arial" panose="020B0604020202020204" pitchFamily="34" charset="0"/>
                </a:rPr>
                <a:t>Em seguida, selecione a ‘Situação de Acompanhamento’.</a:t>
              </a:r>
              <a:endParaRPr lang="pt-BR" dirty="0">
                <a:solidFill>
                  <a:schemeClr val="tx1"/>
                </a:solidFill>
                <a:latin typeface="Arial" panose="020B0604020202020204" pitchFamily="34" charset="0"/>
                <a:cs typeface="Arial" panose="020B0604020202020204" pitchFamily="34" charset="0"/>
              </a:endParaRPr>
            </a:p>
          </p:txBody>
        </p:sp>
        <p:sp>
          <p:nvSpPr>
            <p:cNvPr id="10" name="Retângulo de cantos arredondados 3"/>
            <p:cNvSpPr/>
            <p:nvPr/>
          </p:nvSpPr>
          <p:spPr>
            <a:xfrm>
              <a:off x="426422" y="4587778"/>
              <a:ext cx="8540462" cy="144912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de cantos arredondados 2"/>
            <p:cNvSpPr/>
            <p:nvPr/>
          </p:nvSpPr>
          <p:spPr>
            <a:xfrm>
              <a:off x="8017932" y="6308013"/>
              <a:ext cx="1043608" cy="50302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Retângulo 11"/>
            <p:cNvSpPr/>
            <p:nvPr/>
          </p:nvSpPr>
          <p:spPr>
            <a:xfrm>
              <a:off x="2843808" y="5949280"/>
              <a:ext cx="4531395" cy="854466"/>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chemeClr val="tx1"/>
                  </a:solidFill>
                  <a:latin typeface="Arial" panose="020B0604020202020204" pitchFamily="34" charset="0"/>
                  <a:cs typeface="Arial" panose="020B0604020202020204" pitchFamily="34" charset="0"/>
                </a:rPr>
                <a:t>Após informar a ‘Situação de Acompanhamento’, clique em ‘Gerar Mapa’:</a:t>
              </a:r>
              <a:endParaRPr lang="pt-BR" dirty="0">
                <a:solidFill>
                  <a:schemeClr val="tx1"/>
                </a:solidFill>
                <a:latin typeface="Arial" panose="020B0604020202020204" pitchFamily="34" charset="0"/>
                <a:cs typeface="Arial" panose="020B0604020202020204" pitchFamily="34" charset="0"/>
              </a:endParaRPr>
            </a:p>
          </p:txBody>
        </p:sp>
        <p:sp>
          <p:nvSpPr>
            <p:cNvPr id="13" name="Seta para a Direita 12"/>
            <p:cNvSpPr/>
            <p:nvPr/>
          </p:nvSpPr>
          <p:spPr>
            <a:xfrm>
              <a:off x="7508979" y="6354980"/>
              <a:ext cx="432048" cy="25151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4191273732"/>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125760" y="18661"/>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a:latin typeface="Arial" panose="020B0604020202020204" pitchFamily="34" charset="0"/>
                <a:cs typeface="Arial" panose="020B0604020202020204" pitchFamily="34" charset="0"/>
              </a:rPr>
              <a:t>Mapa de Famílias com campo bairro em </a:t>
            </a:r>
            <a:r>
              <a:rPr lang="pt-BR" sz="2800" b="1" dirty="0" smtClean="0">
                <a:latin typeface="Arial" panose="020B0604020202020204" pitchFamily="34" charset="0"/>
                <a:cs typeface="Arial" panose="020B0604020202020204" pitchFamily="34" charset="0"/>
              </a:rPr>
              <a:t>branco – Continuação...:</a:t>
            </a:r>
            <a:endParaRPr lang="pt-BR" sz="2800" b="1" dirty="0">
              <a:latin typeface="Arial" panose="020B0604020202020204" pitchFamily="34" charset="0"/>
              <a:cs typeface="Arial" panose="020B0604020202020204" pitchFamily="34" charset="0"/>
            </a:endParaRPr>
          </a:p>
        </p:txBody>
      </p:sp>
      <p:grpSp>
        <p:nvGrpSpPr>
          <p:cNvPr id="2" name="Grupo 1"/>
          <p:cNvGrpSpPr/>
          <p:nvPr/>
        </p:nvGrpSpPr>
        <p:grpSpPr>
          <a:xfrm>
            <a:off x="0" y="898109"/>
            <a:ext cx="9180512" cy="5959891"/>
            <a:chOff x="0" y="898109"/>
            <a:chExt cx="9180512" cy="5959891"/>
          </a:xfrm>
        </p:grpSpPr>
        <p:pic>
          <p:nvPicPr>
            <p:cNvPr id="4" name="Imagem 3"/>
            <p:cNvPicPr>
              <a:picLocks noChangeAspect="1"/>
            </p:cNvPicPr>
            <p:nvPr/>
          </p:nvPicPr>
          <p:blipFill>
            <a:blip r:embed="rId2"/>
            <a:stretch>
              <a:fillRect/>
            </a:stretch>
          </p:blipFill>
          <p:spPr>
            <a:xfrm>
              <a:off x="0" y="898109"/>
              <a:ext cx="9180512" cy="5959891"/>
            </a:xfrm>
            <a:prstGeom prst="rect">
              <a:avLst/>
            </a:prstGeom>
          </p:spPr>
        </p:pic>
        <p:sp>
          <p:nvSpPr>
            <p:cNvPr id="3" name="Retângulo de cantos arredondados 2"/>
            <p:cNvSpPr/>
            <p:nvPr/>
          </p:nvSpPr>
          <p:spPr>
            <a:xfrm>
              <a:off x="0" y="6453336"/>
              <a:ext cx="1763688" cy="4046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6"/>
            <p:cNvSpPr/>
            <p:nvPr/>
          </p:nvSpPr>
          <p:spPr>
            <a:xfrm>
              <a:off x="4896317" y="4149080"/>
              <a:ext cx="3259723" cy="165618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ysClr val="windowText" lastClr="000000"/>
                  </a:solidFill>
                  <a:latin typeface="Arial" panose="020B0604020202020204" pitchFamily="34" charset="0"/>
                  <a:cs typeface="Arial" panose="020B0604020202020204" pitchFamily="34" charset="0"/>
                </a:rPr>
                <a:t>O </a:t>
              </a:r>
              <a:r>
                <a:rPr lang="pt-BR" dirty="0">
                  <a:solidFill>
                    <a:sysClr val="windowText" lastClr="000000"/>
                  </a:solidFill>
                  <a:latin typeface="Arial" panose="020B0604020202020204" pitchFamily="34" charset="0"/>
                  <a:cs typeface="Arial" panose="020B0604020202020204" pitchFamily="34" charset="0"/>
                </a:rPr>
                <a:t>navegador irá gerar um arquivo em Excel na parte de baixo da tela. Clique no arquivo para abrir </a:t>
              </a:r>
              <a:r>
                <a:rPr lang="pt-BR" dirty="0" smtClean="0">
                  <a:solidFill>
                    <a:sysClr val="windowText" lastClr="000000"/>
                  </a:solidFill>
                  <a:latin typeface="Arial" panose="020B0604020202020204" pitchFamily="34" charset="0"/>
                  <a:cs typeface="Arial" panose="020B0604020202020204" pitchFamily="34" charset="0"/>
                </a:rPr>
                <a:t>o Mapa de Acompanhamento em </a:t>
              </a:r>
              <a:r>
                <a:rPr lang="pt-BR" dirty="0">
                  <a:solidFill>
                    <a:sysClr val="windowText" lastClr="000000"/>
                  </a:solidFill>
                  <a:latin typeface="Arial" panose="020B0604020202020204" pitchFamily="34" charset="0"/>
                  <a:cs typeface="Arial" panose="020B0604020202020204" pitchFamily="34" charset="0"/>
                </a:rPr>
                <a:t>Excel.</a:t>
              </a:r>
            </a:p>
          </p:txBody>
        </p:sp>
        <p:cxnSp>
          <p:nvCxnSpPr>
            <p:cNvPr id="9" name="Conector de Seta Reta 8"/>
            <p:cNvCxnSpPr/>
            <p:nvPr/>
          </p:nvCxnSpPr>
          <p:spPr>
            <a:xfrm flipV="1">
              <a:off x="1835696" y="5157192"/>
              <a:ext cx="2880320" cy="149847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16203049"/>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0" y="162283"/>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u="sng" dirty="0" smtClean="0">
                <a:latin typeface="Arial" panose="020B0604020202020204" pitchFamily="34" charset="0"/>
                <a:cs typeface="Arial" panose="020B0604020202020204" pitchFamily="34" charset="0"/>
              </a:rPr>
              <a:t>Mapa de Famílias não vinculadas ao EAS:</a:t>
            </a:r>
            <a:endParaRPr lang="pt-BR" sz="2800" b="1" u="sng" dirty="0">
              <a:latin typeface="Arial" panose="020B0604020202020204" pitchFamily="34" charset="0"/>
              <a:cs typeface="Arial" panose="020B0604020202020204" pitchFamily="34" charset="0"/>
            </a:endParaRPr>
          </a:p>
        </p:txBody>
      </p:sp>
      <p:grpSp>
        <p:nvGrpSpPr>
          <p:cNvPr id="3" name="Grupo 2"/>
          <p:cNvGrpSpPr/>
          <p:nvPr/>
        </p:nvGrpSpPr>
        <p:grpSpPr>
          <a:xfrm>
            <a:off x="-5789" y="753981"/>
            <a:ext cx="9149789" cy="6104019"/>
            <a:chOff x="-5789" y="753981"/>
            <a:chExt cx="9149789" cy="6104019"/>
          </a:xfrm>
        </p:grpSpPr>
        <p:pic>
          <p:nvPicPr>
            <p:cNvPr id="2" name="Imagem 1"/>
            <p:cNvPicPr>
              <a:picLocks noChangeAspect="1"/>
            </p:cNvPicPr>
            <p:nvPr/>
          </p:nvPicPr>
          <p:blipFill>
            <a:blip r:embed="rId2"/>
            <a:stretch>
              <a:fillRect/>
            </a:stretch>
          </p:blipFill>
          <p:spPr>
            <a:xfrm>
              <a:off x="-5789" y="753981"/>
              <a:ext cx="9149789" cy="6104019"/>
            </a:xfrm>
            <a:prstGeom prst="rect">
              <a:avLst/>
            </a:prstGeom>
          </p:spPr>
        </p:pic>
        <p:sp>
          <p:nvSpPr>
            <p:cNvPr id="14" name="Retângulo de cantos arredondados 3"/>
            <p:cNvSpPr/>
            <p:nvPr/>
          </p:nvSpPr>
          <p:spPr>
            <a:xfrm>
              <a:off x="467544" y="3933056"/>
              <a:ext cx="8540462" cy="44474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Retângulo 14"/>
            <p:cNvSpPr/>
            <p:nvPr/>
          </p:nvSpPr>
          <p:spPr>
            <a:xfrm>
              <a:off x="5584015" y="1746646"/>
              <a:ext cx="3403739" cy="1610346"/>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chemeClr val="tx1"/>
                  </a:solidFill>
                  <a:latin typeface="Arial" panose="020B0604020202020204" pitchFamily="34" charset="0"/>
                  <a:cs typeface="Arial" panose="020B0604020202020204" pitchFamily="34" charset="0"/>
                </a:rPr>
                <a:t>Clique </a:t>
              </a:r>
              <a:r>
                <a:rPr lang="pt-BR" dirty="0">
                  <a:solidFill>
                    <a:schemeClr val="tx1"/>
                  </a:solidFill>
                  <a:latin typeface="Arial" panose="020B0604020202020204" pitchFamily="34" charset="0"/>
                  <a:cs typeface="Arial" panose="020B0604020202020204" pitchFamily="34" charset="0"/>
                </a:rPr>
                <a:t>em ‘Mapa de Famílias </a:t>
              </a:r>
              <a:r>
                <a:rPr lang="pt-BR" dirty="0" smtClean="0">
                  <a:solidFill>
                    <a:schemeClr val="tx1"/>
                  </a:solidFill>
                  <a:latin typeface="Arial" panose="020B0604020202020204" pitchFamily="34" charset="0"/>
                  <a:cs typeface="Arial" panose="020B0604020202020204" pitchFamily="34" charset="0"/>
                </a:rPr>
                <a:t>não vinculadas ao EAS’.</a:t>
              </a:r>
            </a:p>
            <a:p>
              <a:pPr algn="just"/>
              <a:r>
                <a:rPr lang="pt-BR" dirty="0" smtClean="0">
                  <a:solidFill>
                    <a:schemeClr val="tx1"/>
                  </a:solidFill>
                  <a:latin typeface="Arial" panose="020B0604020202020204" pitchFamily="34" charset="0"/>
                  <a:cs typeface="Arial" panose="020B0604020202020204" pitchFamily="34" charset="0"/>
                </a:rPr>
                <a:t>Em seguida, selecione o ‘Bairro’, o ‘Logradouro’ (se necessário) e a ‘Situação do Acompanhamento’.</a:t>
              </a:r>
              <a:endParaRPr lang="pt-BR" dirty="0">
                <a:solidFill>
                  <a:schemeClr val="tx1"/>
                </a:solidFill>
                <a:latin typeface="Arial" panose="020B0604020202020204" pitchFamily="34" charset="0"/>
                <a:cs typeface="Arial" panose="020B0604020202020204" pitchFamily="34" charset="0"/>
              </a:endParaRPr>
            </a:p>
          </p:txBody>
        </p:sp>
        <p:sp>
          <p:nvSpPr>
            <p:cNvPr id="16" name="Retângulo de cantos arredondados 3"/>
            <p:cNvSpPr/>
            <p:nvPr/>
          </p:nvSpPr>
          <p:spPr>
            <a:xfrm>
              <a:off x="467544" y="4437112"/>
              <a:ext cx="8540462" cy="53879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7" name="Retângulo de cantos arredondados 3"/>
            <p:cNvSpPr/>
            <p:nvPr/>
          </p:nvSpPr>
          <p:spPr>
            <a:xfrm>
              <a:off x="467544" y="5035219"/>
              <a:ext cx="8540462" cy="9070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8" name="Retângulo de cantos arredondados 2"/>
            <p:cNvSpPr/>
            <p:nvPr/>
          </p:nvSpPr>
          <p:spPr>
            <a:xfrm>
              <a:off x="8172400" y="6462680"/>
              <a:ext cx="971600" cy="39532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9" name="Retângulo 18"/>
            <p:cNvSpPr/>
            <p:nvPr/>
          </p:nvSpPr>
          <p:spPr>
            <a:xfrm>
              <a:off x="4283968" y="6217759"/>
              <a:ext cx="3115707" cy="525816"/>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chemeClr val="tx1"/>
                  </a:solidFill>
                  <a:latin typeface="Arial" panose="020B0604020202020204" pitchFamily="34" charset="0"/>
                  <a:cs typeface="Arial" panose="020B0604020202020204" pitchFamily="34" charset="0"/>
                </a:rPr>
                <a:t>Após selecionar as opções, clique em ‘Gerar Mapa’:</a:t>
              </a:r>
              <a:endParaRPr lang="pt-BR" dirty="0">
                <a:solidFill>
                  <a:schemeClr val="tx1"/>
                </a:solidFill>
                <a:latin typeface="Arial" panose="020B0604020202020204" pitchFamily="34" charset="0"/>
                <a:cs typeface="Arial" panose="020B0604020202020204" pitchFamily="34" charset="0"/>
              </a:endParaRPr>
            </a:p>
          </p:txBody>
        </p:sp>
        <p:sp>
          <p:nvSpPr>
            <p:cNvPr id="20" name="Seta para a Direita 19"/>
            <p:cNvSpPr/>
            <p:nvPr/>
          </p:nvSpPr>
          <p:spPr>
            <a:xfrm>
              <a:off x="7482868" y="6470680"/>
              <a:ext cx="545516" cy="148983"/>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1455724990"/>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a:latin typeface="Arial" panose="020B0604020202020204" pitchFamily="34" charset="0"/>
                <a:cs typeface="Arial" panose="020B0604020202020204" pitchFamily="34" charset="0"/>
              </a:rPr>
              <a:t>Mapa de Famílias não vinculadas ao </a:t>
            </a:r>
            <a:r>
              <a:rPr lang="pt-BR" sz="2800" b="1" dirty="0" smtClean="0">
                <a:latin typeface="Arial" panose="020B0604020202020204" pitchFamily="34" charset="0"/>
                <a:cs typeface="Arial" panose="020B0604020202020204" pitchFamily="34" charset="0"/>
              </a:rPr>
              <a:t>EAS – Continuação...:</a:t>
            </a:r>
            <a:endParaRPr lang="pt-BR" sz="2800" b="1" dirty="0">
              <a:latin typeface="Arial" panose="020B0604020202020204" pitchFamily="34" charset="0"/>
              <a:cs typeface="Arial" panose="020B0604020202020204" pitchFamily="34" charset="0"/>
            </a:endParaRPr>
          </a:p>
        </p:txBody>
      </p:sp>
      <p:grpSp>
        <p:nvGrpSpPr>
          <p:cNvPr id="4" name="Grupo 3"/>
          <p:cNvGrpSpPr/>
          <p:nvPr/>
        </p:nvGrpSpPr>
        <p:grpSpPr>
          <a:xfrm>
            <a:off x="0" y="980728"/>
            <a:ext cx="9144001" cy="5877272"/>
            <a:chOff x="0" y="980728"/>
            <a:chExt cx="9144001" cy="5877272"/>
          </a:xfrm>
        </p:grpSpPr>
        <p:pic>
          <p:nvPicPr>
            <p:cNvPr id="2" name="Imagem 1"/>
            <p:cNvPicPr>
              <a:picLocks noChangeAspect="1"/>
            </p:cNvPicPr>
            <p:nvPr/>
          </p:nvPicPr>
          <p:blipFill>
            <a:blip r:embed="rId2"/>
            <a:stretch>
              <a:fillRect/>
            </a:stretch>
          </p:blipFill>
          <p:spPr>
            <a:xfrm>
              <a:off x="1" y="980728"/>
              <a:ext cx="9144000" cy="5877272"/>
            </a:xfrm>
            <a:prstGeom prst="rect">
              <a:avLst/>
            </a:prstGeom>
          </p:spPr>
        </p:pic>
        <p:sp>
          <p:nvSpPr>
            <p:cNvPr id="3" name="Retângulo de cantos arredondados 2"/>
            <p:cNvSpPr/>
            <p:nvPr/>
          </p:nvSpPr>
          <p:spPr>
            <a:xfrm>
              <a:off x="0" y="6453336"/>
              <a:ext cx="1763688" cy="4046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6"/>
            <p:cNvSpPr/>
            <p:nvPr/>
          </p:nvSpPr>
          <p:spPr>
            <a:xfrm>
              <a:off x="4896317" y="4149080"/>
              <a:ext cx="3259723" cy="165618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ysClr val="windowText" lastClr="000000"/>
                  </a:solidFill>
                  <a:latin typeface="Arial" panose="020B0604020202020204" pitchFamily="34" charset="0"/>
                  <a:cs typeface="Arial" panose="020B0604020202020204" pitchFamily="34" charset="0"/>
                </a:rPr>
                <a:t>O </a:t>
              </a:r>
              <a:r>
                <a:rPr lang="pt-BR" dirty="0">
                  <a:solidFill>
                    <a:sysClr val="windowText" lastClr="000000"/>
                  </a:solidFill>
                  <a:latin typeface="Arial" panose="020B0604020202020204" pitchFamily="34" charset="0"/>
                  <a:cs typeface="Arial" panose="020B0604020202020204" pitchFamily="34" charset="0"/>
                </a:rPr>
                <a:t>navegador irá gerar um arquivo em Excel na parte de baixo da tela. Clique no arquivo para abrir </a:t>
              </a:r>
              <a:r>
                <a:rPr lang="pt-BR" dirty="0" smtClean="0">
                  <a:solidFill>
                    <a:sysClr val="windowText" lastClr="000000"/>
                  </a:solidFill>
                  <a:latin typeface="Arial" panose="020B0604020202020204" pitchFamily="34" charset="0"/>
                  <a:cs typeface="Arial" panose="020B0604020202020204" pitchFamily="34" charset="0"/>
                </a:rPr>
                <a:t>o Mapa de Acompanhamento em </a:t>
              </a:r>
              <a:r>
                <a:rPr lang="pt-BR" dirty="0">
                  <a:solidFill>
                    <a:sysClr val="windowText" lastClr="000000"/>
                  </a:solidFill>
                  <a:latin typeface="Arial" panose="020B0604020202020204" pitchFamily="34" charset="0"/>
                  <a:cs typeface="Arial" panose="020B0604020202020204" pitchFamily="34" charset="0"/>
                </a:rPr>
                <a:t>Excel.</a:t>
              </a:r>
            </a:p>
          </p:txBody>
        </p:sp>
        <p:cxnSp>
          <p:nvCxnSpPr>
            <p:cNvPr id="9" name="Conector de Seta Reta 8"/>
            <p:cNvCxnSpPr/>
            <p:nvPr/>
          </p:nvCxnSpPr>
          <p:spPr>
            <a:xfrm flipV="1">
              <a:off x="1835696" y="5157192"/>
              <a:ext cx="2880320" cy="149847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00931172"/>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u="sng" dirty="0">
                <a:latin typeface="Arial" panose="020B0604020202020204" pitchFamily="34" charset="0"/>
                <a:cs typeface="Arial" panose="020B0604020202020204" pitchFamily="34" charset="0"/>
              </a:rPr>
              <a:t>Mapa de </a:t>
            </a:r>
            <a:r>
              <a:rPr lang="pt-BR" sz="2800" b="1" u="sng" dirty="0" smtClean="0">
                <a:latin typeface="Arial" panose="020B0604020202020204" pitchFamily="34" charset="0"/>
                <a:cs typeface="Arial" panose="020B0604020202020204" pitchFamily="34" charset="0"/>
              </a:rPr>
              <a:t>Famílias com mulheres vindas no arquivo complementar</a:t>
            </a:r>
            <a:r>
              <a:rPr lang="pt-BR" sz="2800" b="1" dirty="0" smtClean="0">
                <a:latin typeface="Arial" panose="020B0604020202020204" pitchFamily="34" charset="0"/>
                <a:cs typeface="Arial" panose="020B0604020202020204" pitchFamily="34" charset="0"/>
              </a:rPr>
              <a:t>:</a:t>
            </a:r>
            <a:endParaRPr lang="pt-BR" sz="2800" b="1" dirty="0">
              <a:latin typeface="Arial" panose="020B0604020202020204" pitchFamily="34" charset="0"/>
              <a:cs typeface="Arial" panose="020B0604020202020204" pitchFamily="34" charset="0"/>
            </a:endParaRPr>
          </a:p>
        </p:txBody>
      </p:sp>
      <p:grpSp>
        <p:nvGrpSpPr>
          <p:cNvPr id="5" name="Grupo 4"/>
          <p:cNvGrpSpPr/>
          <p:nvPr/>
        </p:nvGrpSpPr>
        <p:grpSpPr>
          <a:xfrm>
            <a:off x="0" y="938874"/>
            <a:ext cx="9144001" cy="5874619"/>
            <a:chOff x="0" y="938874"/>
            <a:chExt cx="9144001" cy="5874619"/>
          </a:xfrm>
        </p:grpSpPr>
        <p:pic>
          <p:nvPicPr>
            <p:cNvPr id="6" name="Imagem 5"/>
            <p:cNvPicPr>
              <a:picLocks noChangeAspect="1"/>
            </p:cNvPicPr>
            <p:nvPr/>
          </p:nvPicPr>
          <p:blipFill>
            <a:blip r:embed="rId3"/>
            <a:stretch>
              <a:fillRect/>
            </a:stretch>
          </p:blipFill>
          <p:spPr>
            <a:xfrm>
              <a:off x="0" y="938874"/>
              <a:ext cx="9144000" cy="5867713"/>
            </a:xfrm>
            <a:prstGeom prst="rect">
              <a:avLst/>
            </a:prstGeom>
          </p:spPr>
        </p:pic>
        <p:sp>
          <p:nvSpPr>
            <p:cNvPr id="3" name="Retângulo de cantos arredondados 2"/>
            <p:cNvSpPr/>
            <p:nvPr/>
          </p:nvSpPr>
          <p:spPr>
            <a:xfrm>
              <a:off x="479408" y="3435789"/>
              <a:ext cx="5400600" cy="360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latin typeface="Arial" panose="020B0604020202020204" pitchFamily="34" charset="0"/>
                <a:cs typeface="Arial" panose="020B0604020202020204" pitchFamily="34" charset="0"/>
              </a:endParaRPr>
            </a:p>
          </p:txBody>
        </p:sp>
        <p:sp>
          <p:nvSpPr>
            <p:cNvPr id="4" name="Retângulo Arredondado 3"/>
            <p:cNvSpPr/>
            <p:nvPr/>
          </p:nvSpPr>
          <p:spPr>
            <a:xfrm>
              <a:off x="445331" y="4509120"/>
              <a:ext cx="8698670" cy="122413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latin typeface="Arial" panose="020B0604020202020204" pitchFamily="34" charset="0"/>
                <a:cs typeface="Arial" panose="020B0604020202020204" pitchFamily="34" charset="0"/>
              </a:endParaRPr>
            </a:p>
          </p:txBody>
        </p:sp>
        <p:sp>
          <p:nvSpPr>
            <p:cNvPr id="8" name="Retângulo 7"/>
            <p:cNvSpPr/>
            <p:nvPr/>
          </p:nvSpPr>
          <p:spPr>
            <a:xfrm>
              <a:off x="5673333" y="1498732"/>
              <a:ext cx="3403739" cy="1798068"/>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chemeClr val="tx1"/>
                  </a:solidFill>
                  <a:latin typeface="Arial" panose="020B0604020202020204" pitchFamily="34" charset="0"/>
                  <a:cs typeface="Arial" panose="020B0604020202020204" pitchFamily="34" charset="0"/>
                </a:rPr>
                <a:t>Clique </a:t>
              </a:r>
              <a:r>
                <a:rPr lang="pt-BR" dirty="0">
                  <a:solidFill>
                    <a:schemeClr val="tx1"/>
                  </a:solidFill>
                  <a:latin typeface="Arial" panose="020B0604020202020204" pitchFamily="34" charset="0"/>
                  <a:cs typeface="Arial" panose="020B0604020202020204" pitchFamily="34" charset="0"/>
                </a:rPr>
                <a:t>em ‘Mapa de Famílias com mulheres vindas no arquivo complementar’.</a:t>
              </a:r>
              <a:endParaRPr lang="pt-BR" dirty="0" smtClean="0">
                <a:solidFill>
                  <a:schemeClr val="tx1"/>
                </a:solidFill>
                <a:latin typeface="Arial" panose="020B0604020202020204" pitchFamily="34" charset="0"/>
                <a:cs typeface="Arial" panose="020B0604020202020204" pitchFamily="34" charset="0"/>
              </a:endParaRPr>
            </a:p>
            <a:p>
              <a:pPr algn="just"/>
              <a:r>
                <a:rPr lang="pt-BR" dirty="0" smtClean="0">
                  <a:solidFill>
                    <a:schemeClr val="tx1"/>
                  </a:solidFill>
                  <a:latin typeface="Arial" panose="020B0604020202020204" pitchFamily="34" charset="0"/>
                  <a:cs typeface="Arial" panose="020B0604020202020204" pitchFamily="34" charset="0"/>
                </a:rPr>
                <a:t>Em seguida, selecione a ‘Situação de Acompanhamento’.</a:t>
              </a:r>
              <a:endParaRPr lang="pt-BR" dirty="0">
                <a:solidFill>
                  <a:schemeClr val="tx1"/>
                </a:solidFill>
                <a:latin typeface="Arial" panose="020B0604020202020204" pitchFamily="34" charset="0"/>
                <a:cs typeface="Arial" panose="020B0604020202020204" pitchFamily="34" charset="0"/>
              </a:endParaRPr>
            </a:p>
          </p:txBody>
        </p:sp>
        <p:sp>
          <p:nvSpPr>
            <p:cNvPr id="9" name="Retângulo de cantos arredondados 2"/>
            <p:cNvSpPr/>
            <p:nvPr/>
          </p:nvSpPr>
          <p:spPr>
            <a:xfrm>
              <a:off x="8017932" y="6336821"/>
              <a:ext cx="1043608" cy="47667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latin typeface="Arial" panose="020B0604020202020204" pitchFamily="34" charset="0"/>
                <a:cs typeface="Arial" panose="020B0604020202020204" pitchFamily="34" charset="0"/>
              </a:endParaRPr>
            </a:p>
          </p:txBody>
        </p:sp>
        <p:sp>
          <p:nvSpPr>
            <p:cNvPr id="10" name="Retângulo 9"/>
            <p:cNvSpPr/>
            <p:nvPr/>
          </p:nvSpPr>
          <p:spPr>
            <a:xfrm>
              <a:off x="2843808" y="5949281"/>
              <a:ext cx="4531395" cy="857308"/>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chemeClr val="tx1"/>
                  </a:solidFill>
                  <a:latin typeface="Arial" panose="020B0604020202020204" pitchFamily="34" charset="0"/>
                  <a:cs typeface="Arial" panose="020B0604020202020204" pitchFamily="34" charset="0"/>
                </a:rPr>
                <a:t>Após informar a ‘Situação de Acompanhamento’, clique em ‘Gerar Mapa’:</a:t>
              </a:r>
              <a:endParaRPr lang="pt-BR" dirty="0">
                <a:solidFill>
                  <a:schemeClr val="tx1"/>
                </a:solidFill>
                <a:latin typeface="Arial" panose="020B0604020202020204" pitchFamily="34" charset="0"/>
                <a:cs typeface="Arial" panose="020B0604020202020204" pitchFamily="34" charset="0"/>
              </a:endParaRPr>
            </a:p>
          </p:txBody>
        </p:sp>
        <p:sp>
          <p:nvSpPr>
            <p:cNvPr id="11" name="Seta para a Direita 10"/>
            <p:cNvSpPr/>
            <p:nvPr/>
          </p:nvSpPr>
          <p:spPr>
            <a:xfrm>
              <a:off x="7508979" y="6381328"/>
              <a:ext cx="432048" cy="238336"/>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532737063"/>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a:latin typeface="Arial" panose="020B0604020202020204" pitchFamily="34" charset="0"/>
                <a:cs typeface="Arial" panose="020B0604020202020204" pitchFamily="34" charset="0"/>
              </a:rPr>
              <a:t>Mapa de Famílias com mulheres vindas no arquivo </a:t>
            </a:r>
            <a:r>
              <a:rPr lang="pt-BR" sz="2800" b="1" dirty="0" smtClean="0">
                <a:latin typeface="Arial" panose="020B0604020202020204" pitchFamily="34" charset="0"/>
                <a:cs typeface="Arial" panose="020B0604020202020204" pitchFamily="34" charset="0"/>
              </a:rPr>
              <a:t>complementar</a:t>
            </a:r>
            <a:r>
              <a:rPr lang="pt-BR" sz="2800" b="1" dirty="0">
                <a:latin typeface="Arial" panose="020B0604020202020204" pitchFamily="34" charset="0"/>
                <a:cs typeface="Arial" panose="020B0604020202020204" pitchFamily="34" charset="0"/>
              </a:rPr>
              <a:t> </a:t>
            </a:r>
            <a:r>
              <a:rPr lang="pt-BR" sz="2800" b="1" dirty="0" smtClean="0">
                <a:latin typeface="Arial" panose="020B0604020202020204" pitchFamily="34" charset="0"/>
                <a:cs typeface="Arial" panose="020B0604020202020204" pitchFamily="34" charset="0"/>
              </a:rPr>
              <a:t>– Continuação...:</a:t>
            </a:r>
            <a:endParaRPr lang="pt-BR" sz="2800" b="1" dirty="0">
              <a:latin typeface="Arial" panose="020B0604020202020204" pitchFamily="34" charset="0"/>
              <a:cs typeface="Arial" panose="020B0604020202020204" pitchFamily="34" charset="0"/>
            </a:endParaRPr>
          </a:p>
        </p:txBody>
      </p:sp>
      <p:grpSp>
        <p:nvGrpSpPr>
          <p:cNvPr id="2" name="Grupo 1"/>
          <p:cNvGrpSpPr/>
          <p:nvPr/>
        </p:nvGrpSpPr>
        <p:grpSpPr>
          <a:xfrm>
            <a:off x="0" y="930925"/>
            <a:ext cx="9144000" cy="5927075"/>
            <a:chOff x="0" y="930925"/>
            <a:chExt cx="9144000" cy="5927075"/>
          </a:xfrm>
        </p:grpSpPr>
        <p:pic>
          <p:nvPicPr>
            <p:cNvPr id="4" name="Imagem 3"/>
            <p:cNvPicPr>
              <a:picLocks noChangeAspect="1"/>
            </p:cNvPicPr>
            <p:nvPr/>
          </p:nvPicPr>
          <p:blipFill>
            <a:blip r:embed="rId2"/>
            <a:stretch>
              <a:fillRect/>
            </a:stretch>
          </p:blipFill>
          <p:spPr>
            <a:xfrm>
              <a:off x="0" y="930925"/>
              <a:ext cx="9144000" cy="5927075"/>
            </a:xfrm>
            <a:prstGeom prst="rect">
              <a:avLst/>
            </a:prstGeom>
          </p:spPr>
        </p:pic>
        <p:sp>
          <p:nvSpPr>
            <p:cNvPr id="3" name="Retângulo de cantos arredondados 2"/>
            <p:cNvSpPr/>
            <p:nvPr/>
          </p:nvSpPr>
          <p:spPr>
            <a:xfrm>
              <a:off x="0" y="6453336"/>
              <a:ext cx="1763688" cy="4046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6"/>
            <p:cNvSpPr/>
            <p:nvPr/>
          </p:nvSpPr>
          <p:spPr>
            <a:xfrm>
              <a:off x="4896317" y="4149080"/>
              <a:ext cx="3259723" cy="165618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ysClr val="windowText" lastClr="000000"/>
                  </a:solidFill>
                  <a:latin typeface="Arial" panose="020B0604020202020204" pitchFamily="34" charset="0"/>
                  <a:cs typeface="Arial" panose="020B0604020202020204" pitchFamily="34" charset="0"/>
                </a:rPr>
                <a:t>O </a:t>
              </a:r>
              <a:r>
                <a:rPr lang="pt-BR" dirty="0">
                  <a:solidFill>
                    <a:sysClr val="windowText" lastClr="000000"/>
                  </a:solidFill>
                  <a:latin typeface="Arial" panose="020B0604020202020204" pitchFamily="34" charset="0"/>
                  <a:cs typeface="Arial" panose="020B0604020202020204" pitchFamily="34" charset="0"/>
                </a:rPr>
                <a:t>navegador irá gerar um arquivo em Excel na parte de baixo da tela. Clique no arquivo para abrir </a:t>
              </a:r>
              <a:r>
                <a:rPr lang="pt-BR" dirty="0" smtClean="0">
                  <a:solidFill>
                    <a:sysClr val="windowText" lastClr="000000"/>
                  </a:solidFill>
                  <a:latin typeface="Arial" panose="020B0604020202020204" pitchFamily="34" charset="0"/>
                  <a:cs typeface="Arial" panose="020B0604020202020204" pitchFamily="34" charset="0"/>
                </a:rPr>
                <a:t>o Mapa de Acompanhamento em </a:t>
              </a:r>
              <a:r>
                <a:rPr lang="pt-BR" dirty="0">
                  <a:solidFill>
                    <a:sysClr val="windowText" lastClr="000000"/>
                  </a:solidFill>
                  <a:latin typeface="Arial" panose="020B0604020202020204" pitchFamily="34" charset="0"/>
                  <a:cs typeface="Arial" panose="020B0604020202020204" pitchFamily="34" charset="0"/>
                </a:rPr>
                <a:t>Excel.</a:t>
              </a:r>
            </a:p>
          </p:txBody>
        </p:sp>
        <p:cxnSp>
          <p:nvCxnSpPr>
            <p:cNvPr id="9" name="Conector de Seta Reta 8"/>
            <p:cNvCxnSpPr/>
            <p:nvPr/>
          </p:nvCxnSpPr>
          <p:spPr>
            <a:xfrm flipV="1">
              <a:off x="1835696" y="5157192"/>
              <a:ext cx="2880320" cy="149847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21277855"/>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u="sng" dirty="0">
                <a:latin typeface="Arial" panose="020B0604020202020204" pitchFamily="34" charset="0"/>
                <a:cs typeface="Arial" panose="020B0604020202020204" pitchFamily="34" charset="0"/>
              </a:rPr>
              <a:t>Mapa de </a:t>
            </a:r>
            <a:r>
              <a:rPr lang="pt-BR" sz="2800" b="1" u="sng" dirty="0" smtClean="0">
                <a:latin typeface="Arial" panose="020B0604020202020204" pitchFamily="34" charset="0"/>
                <a:cs typeface="Arial" panose="020B0604020202020204" pitchFamily="34" charset="0"/>
              </a:rPr>
              <a:t>Famílias Quilombolas</a:t>
            </a:r>
            <a:r>
              <a:rPr lang="pt-BR" sz="2800" b="1" dirty="0" smtClean="0">
                <a:latin typeface="Arial" panose="020B0604020202020204" pitchFamily="34" charset="0"/>
                <a:cs typeface="Arial" panose="020B0604020202020204" pitchFamily="34" charset="0"/>
              </a:rPr>
              <a:t>:</a:t>
            </a:r>
            <a:endParaRPr lang="pt-BR" sz="2800" b="1" dirty="0">
              <a:latin typeface="Arial" panose="020B0604020202020204" pitchFamily="34" charset="0"/>
              <a:cs typeface="Arial" panose="020B0604020202020204" pitchFamily="34" charset="0"/>
            </a:endParaRPr>
          </a:p>
        </p:txBody>
      </p:sp>
      <p:grpSp>
        <p:nvGrpSpPr>
          <p:cNvPr id="5" name="Grupo 4"/>
          <p:cNvGrpSpPr/>
          <p:nvPr/>
        </p:nvGrpSpPr>
        <p:grpSpPr>
          <a:xfrm>
            <a:off x="1" y="638038"/>
            <a:ext cx="9149148" cy="6219961"/>
            <a:chOff x="1" y="638038"/>
            <a:chExt cx="9149148" cy="6219961"/>
          </a:xfrm>
        </p:grpSpPr>
        <p:pic>
          <p:nvPicPr>
            <p:cNvPr id="2" name="Imagem 1"/>
            <p:cNvPicPr>
              <a:picLocks noChangeAspect="1"/>
            </p:cNvPicPr>
            <p:nvPr/>
          </p:nvPicPr>
          <p:blipFill>
            <a:blip r:embed="rId3"/>
            <a:stretch>
              <a:fillRect/>
            </a:stretch>
          </p:blipFill>
          <p:spPr>
            <a:xfrm>
              <a:off x="1" y="638038"/>
              <a:ext cx="9144000" cy="6219961"/>
            </a:xfrm>
            <a:prstGeom prst="rect">
              <a:avLst/>
            </a:prstGeom>
          </p:spPr>
        </p:pic>
        <p:sp>
          <p:nvSpPr>
            <p:cNvPr id="3" name="Retângulo de cantos arredondados 2"/>
            <p:cNvSpPr/>
            <p:nvPr/>
          </p:nvSpPr>
          <p:spPr>
            <a:xfrm>
              <a:off x="445331" y="3564956"/>
              <a:ext cx="1750405" cy="360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tângulo Arredondado 3"/>
            <p:cNvSpPr/>
            <p:nvPr/>
          </p:nvSpPr>
          <p:spPr>
            <a:xfrm>
              <a:off x="444105" y="4314454"/>
              <a:ext cx="8698670" cy="122413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7"/>
            <p:cNvSpPr/>
            <p:nvPr/>
          </p:nvSpPr>
          <p:spPr>
            <a:xfrm>
              <a:off x="5525253" y="1683714"/>
              <a:ext cx="3403739" cy="1558088"/>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chemeClr val="tx1"/>
                  </a:solidFill>
                  <a:latin typeface="Arial" panose="020B0604020202020204" pitchFamily="34" charset="0"/>
                  <a:cs typeface="Arial" panose="020B0604020202020204" pitchFamily="34" charset="0"/>
                </a:rPr>
                <a:t>Clique </a:t>
              </a:r>
              <a:r>
                <a:rPr lang="pt-BR" dirty="0">
                  <a:solidFill>
                    <a:schemeClr val="tx1"/>
                  </a:solidFill>
                  <a:latin typeface="Arial" panose="020B0604020202020204" pitchFamily="34" charset="0"/>
                  <a:cs typeface="Arial" panose="020B0604020202020204" pitchFamily="34" charset="0"/>
                </a:rPr>
                <a:t>em ‘Mapa de Famílias </a:t>
              </a:r>
              <a:r>
                <a:rPr lang="pt-BR" dirty="0" smtClean="0">
                  <a:solidFill>
                    <a:schemeClr val="tx1"/>
                  </a:solidFill>
                  <a:latin typeface="Arial" panose="020B0604020202020204" pitchFamily="34" charset="0"/>
                  <a:cs typeface="Arial" panose="020B0604020202020204" pitchFamily="34" charset="0"/>
                </a:rPr>
                <a:t>Quilombolas’.</a:t>
              </a:r>
            </a:p>
            <a:p>
              <a:pPr algn="just"/>
              <a:r>
                <a:rPr lang="pt-BR" dirty="0" smtClean="0">
                  <a:solidFill>
                    <a:schemeClr val="tx1"/>
                  </a:solidFill>
                  <a:latin typeface="Arial" panose="020B0604020202020204" pitchFamily="34" charset="0"/>
                  <a:cs typeface="Arial" panose="020B0604020202020204" pitchFamily="34" charset="0"/>
                </a:rPr>
                <a:t>Em seguida, selecione a ‘Situação de Acompanhamento’.</a:t>
              </a:r>
              <a:endParaRPr lang="pt-BR" dirty="0">
                <a:solidFill>
                  <a:schemeClr val="tx1"/>
                </a:solidFill>
                <a:latin typeface="Arial" panose="020B0604020202020204" pitchFamily="34" charset="0"/>
                <a:cs typeface="Arial" panose="020B0604020202020204" pitchFamily="34" charset="0"/>
              </a:endParaRPr>
            </a:p>
          </p:txBody>
        </p:sp>
        <p:sp>
          <p:nvSpPr>
            <p:cNvPr id="9" name="Retângulo de cantos arredondados 2"/>
            <p:cNvSpPr/>
            <p:nvPr/>
          </p:nvSpPr>
          <p:spPr>
            <a:xfrm>
              <a:off x="8105541" y="6329916"/>
              <a:ext cx="1043608" cy="47667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Retângulo 9"/>
            <p:cNvSpPr/>
            <p:nvPr/>
          </p:nvSpPr>
          <p:spPr>
            <a:xfrm>
              <a:off x="2843808" y="6021289"/>
              <a:ext cx="4531395" cy="785300"/>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chemeClr val="tx1"/>
                  </a:solidFill>
                  <a:latin typeface="Arial" panose="020B0604020202020204" pitchFamily="34" charset="0"/>
                  <a:cs typeface="Arial" panose="020B0604020202020204" pitchFamily="34" charset="0"/>
                </a:rPr>
                <a:t>Após informar a ‘Situação de Acompanhamento’, clique em ‘Gerar Mapa’:</a:t>
              </a:r>
              <a:endParaRPr lang="pt-BR" dirty="0">
                <a:solidFill>
                  <a:schemeClr val="tx1"/>
                </a:solidFill>
                <a:latin typeface="Arial" panose="020B0604020202020204" pitchFamily="34" charset="0"/>
                <a:cs typeface="Arial" panose="020B0604020202020204" pitchFamily="34" charset="0"/>
              </a:endParaRPr>
            </a:p>
          </p:txBody>
        </p:sp>
        <p:sp>
          <p:nvSpPr>
            <p:cNvPr id="11" name="Seta para a Direita 10"/>
            <p:cNvSpPr/>
            <p:nvPr/>
          </p:nvSpPr>
          <p:spPr>
            <a:xfrm>
              <a:off x="7508979" y="6381328"/>
              <a:ext cx="432048" cy="238336"/>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8065252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31840" y="2074540"/>
            <a:ext cx="5904656" cy="2344316"/>
          </a:xfrm>
        </p:spPr>
        <p:txBody>
          <a:bodyPr>
            <a:noAutofit/>
          </a:bodyPr>
          <a:lstStyle/>
          <a:p>
            <a:pPr algn="ctr"/>
            <a:r>
              <a:rPr lang="pt-BR" sz="5000" cap="none" dirty="0" smtClean="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Fluxos do Acompanhamento das Condicionalidades de Saúde do PBF</a:t>
            </a:r>
            <a:endParaRPr lang="pt-BR" sz="5000" cap="none" dirty="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4098" name="Picture 2" descr="D:\Users\lucas.agustinho\Downloads\d82b6af09c.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157450"/>
            <a:ext cx="2178496" cy="2178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1840477"/>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Mapa </a:t>
            </a:r>
            <a:r>
              <a:rPr lang="pt-BR" sz="2800" b="1" dirty="0">
                <a:latin typeface="Arial" panose="020B0604020202020204" pitchFamily="34" charset="0"/>
                <a:cs typeface="Arial" panose="020B0604020202020204" pitchFamily="34" charset="0"/>
              </a:rPr>
              <a:t>de Famílias Quilombolas </a:t>
            </a:r>
            <a:r>
              <a:rPr lang="pt-BR" sz="2800" b="1" dirty="0" smtClean="0">
                <a:latin typeface="Arial" panose="020B0604020202020204" pitchFamily="34" charset="0"/>
                <a:cs typeface="Arial" panose="020B0604020202020204" pitchFamily="34" charset="0"/>
              </a:rPr>
              <a:t>– Continuação...:</a:t>
            </a:r>
            <a:endParaRPr lang="pt-BR" sz="2800" b="1" dirty="0">
              <a:latin typeface="Arial" panose="020B0604020202020204" pitchFamily="34" charset="0"/>
              <a:cs typeface="Arial" panose="020B0604020202020204" pitchFamily="34" charset="0"/>
            </a:endParaRPr>
          </a:p>
        </p:txBody>
      </p:sp>
      <p:grpSp>
        <p:nvGrpSpPr>
          <p:cNvPr id="2" name="Grupo 1"/>
          <p:cNvGrpSpPr/>
          <p:nvPr/>
        </p:nvGrpSpPr>
        <p:grpSpPr>
          <a:xfrm>
            <a:off x="-13247" y="548680"/>
            <a:ext cx="9157247" cy="6309320"/>
            <a:chOff x="-13247" y="548680"/>
            <a:chExt cx="9157247" cy="6309320"/>
          </a:xfrm>
        </p:grpSpPr>
        <p:pic>
          <p:nvPicPr>
            <p:cNvPr id="6" name="Imagem 5"/>
            <p:cNvPicPr>
              <a:picLocks noChangeAspect="1"/>
            </p:cNvPicPr>
            <p:nvPr/>
          </p:nvPicPr>
          <p:blipFill>
            <a:blip r:embed="rId2"/>
            <a:stretch>
              <a:fillRect/>
            </a:stretch>
          </p:blipFill>
          <p:spPr>
            <a:xfrm>
              <a:off x="-13247" y="548680"/>
              <a:ext cx="9157247" cy="6309320"/>
            </a:xfrm>
            <a:prstGeom prst="rect">
              <a:avLst/>
            </a:prstGeom>
          </p:spPr>
        </p:pic>
        <p:sp>
          <p:nvSpPr>
            <p:cNvPr id="3" name="Retângulo de cantos arredondados 2"/>
            <p:cNvSpPr/>
            <p:nvPr/>
          </p:nvSpPr>
          <p:spPr>
            <a:xfrm>
              <a:off x="0" y="6453336"/>
              <a:ext cx="1763688" cy="4046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6"/>
            <p:cNvSpPr/>
            <p:nvPr/>
          </p:nvSpPr>
          <p:spPr>
            <a:xfrm>
              <a:off x="4896317" y="4149080"/>
              <a:ext cx="3259723" cy="165618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ysClr val="windowText" lastClr="000000"/>
                  </a:solidFill>
                  <a:latin typeface="Arial" panose="020B0604020202020204" pitchFamily="34" charset="0"/>
                  <a:cs typeface="Arial" panose="020B0604020202020204" pitchFamily="34" charset="0"/>
                </a:rPr>
                <a:t>O </a:t>
              </a:r>
              <a:r>
                <a:rPr lang="pt-BR" dirty="0">
                  <a:solidFill>
                    <a:sysClr val="windowText" lastClr="000000"/>
                  </a:solidFill>
                  <a:latin typeface="Arial" panose="020B0604020202020204" pitchFamily="34" charset="0"/>
                  <a:cs typeface="Arial" panose="020B0604020202020204" pitchFamily="34" charset="0"/>
                </a:rPr>
                <a:t>navegador irá gerar um arquivo em Excel na parte de baixo da tela. Clique no arquivo para abrir </a:t>
              </a:r>
              <a:r>
                <a:rPr lang="pt-BR" dirty="0" smtClean="0">
                  <a:solidFill>
                    <a:sysClr val="windowText" lastClr="000000"/>
                  </a:solidFill>
                  <a:latin typeface="Arial" panose="020B0604020202020204" pitchFamily="34" charset="0"/>
                  <a:cs typeface="Arial" panose="020B0604020202020204" pitchFamily="34" charset="0"/>
                </a:rPr>
                <a:t>o Mapa de Acompanhamento em </a:t>
              </a:r>
              <a:r>
                <a:rPr lang="pt-BR" dirty="0">
                  <a:solidFill>
                    <a:sysClr val="windowText" lastClr="000000"/>
                  </a:solidFill>
                  <a:latin typeface="Arial" panose="020B0604020202020204" pitchFamily="34" charset="0"/>
                  <a:cs typeface="Arial" panose="020B0604020202020204" pitchFamily="34" charset="0"/>
                </a:rPr>
                <a:t>Excel.</a:t>
              </a:r>
            </a:p>
          </p:txBody>
        </p:sp>
        <p:cxnSp>
          <p:nvCxnSpPr>
            <p:cNvPr id="9" name="Conector de Seta Reta 8"/>
            <p:cNvCxnSpPr/>
            <p:nvPr/>
          </p:nvCxnSpPr>
          <p:spPr>
            <a:xfrm flipV="1">
              <a:off x="1835696" y="5157192"/>
              <a:ext cx="2880320" cy="149847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60457851"/>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u="sng" dirty="0">
                <a:latin typeface="Arial" panose="020B0604020202020204" pitchFamily="34" charset="0"/>
                <a:cs typeface="Arial" panose="020B0604020202020204" pitchFamily="34" charset="0"/>
              </a:rPr>
              <a:t>Mapa de </a:t>
            </a:r>
            <a:r>
              <a:rPr lang="pt-BR" sz="2800" b="1" u="sng" dirty="0" smtClean="0">
                <a:latin typeface="Arial" panose="020B0604020202020204" pitchFamily="34" charset="0"/>
                <a:cs typeface="Arial" panose="020B0604020202020204" pitchFamily="34" charset="0"/>
              </a:rPr>
              <a:t>Famílias Indígenas</a:t>
            </a:r>
            <a:r>
              <a:rPr lang="pt-BR" sz="2800" b="1" dirty="0" smtClean="0">
                <a:latin typeface="Arial" panose="020B0604020202020204" pitchFamily="34" charset="0"/>
                <a:cs typeface="Arial" panose="020B0604020202020204" pitchFamily="34" charset="0"/>
              </a:rPr>
              <a:t>:</a:t>
            </a:r>
            <a:endParaRPr lang="pt-BR" sz="2800" b="1" dirty="0">
              <a:latin typeface="Arial" panose="020B0604020202020204" pitchFamily="34" charset="0"/>
              <a:cs typeface="Arial" panose="020B0604020202020204" pitchFamily="34" charset="0"/>
            </a:endParaRPr>
          </a:p>
        </p:txBody>
      </p:sp>
      <p:grpSp>
        <p:nvGrpSpPr>
          <p:cNvPr id="2" name="Grupo 1"/>
          <p:cNvGrpSpPr/>
          <p:nvPr/>
        </p:nvGrpSpPr>
        <p:grpSpPr>
          <a:xfrm>
            <a:off x="0" y="587750"/>
            <a:ext cx="9144000" cy="6270250"/>
            <a:chOff x="0" y="587750"/>
            <a:chExt cx="9144000" cy="6270250"/>
          </a:xfrm>
        </p:grpSpPr>
        <p:pic>
          <p:nvPicPr>
            <p:cNvPr id="5" name="Imagem 4"/>
            <p:cNvPicPr>
              <a:picLocks noChangeAspect="1"/>
            </p:cNvPicPr>
            <p:nvPr/>
          </p:nvPicPr>
          <p:blipFill>
            <a:blip r:embed="rId2"/>
            <a:stretch>
              <a:fillRect/>
            </a:stretch>
          </p:blipFill>
          <p:spPr>
            <a:xfrm>
              <a:off x="0" y="587750"/>
              <a:ext cx="9144000" cy="6270249"/>
            </a:xfrm>
            <a:prstGeom prst="rect">
              <a:avLst/>
            </a:prstGeom>
          </p:spPr>
        </p:pic>
        <p:sp>
          <p:nvSpPr>
            <p:cNvPr id="3" name="Retângulo de cantos arredondados 2"/>
            <p:cNvSpPr/>
            <p:nvPr/>
          </p:nvSpPr>
          <p:spPr>
            <a:xfrm>
              <a:off x="444105" y="3414241"/>
              <a:ext cx="1750405" cy="360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tângulo Arredondado 3"/>
            <p:cNvSpPr/>
            <p:nvPr/>
          </p:nvSpPr>
          <p:spPr>
            <a:xfrm>
              <a:off x="438761" y="3825764"/>
              <a:ext cx="8698670" cy="9713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7"/>
            <p:cNvSpPr/>
            <p:nvPr/>
          </p:nvSpPr>
          <p:spPr>
            <a:xfrm>
              <a:off x="5364089" y="1700808"/>
              <a:ext cx="3564904" cy="1540993"/>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chemeClr val="tx1"/>
                  </a:solidFill>
                  <a:latin typeface="Arial" panose="020B0604020202020204" pitchFamily="34" charset="0"/>
                  <a:cs typeface="Arial" panose="020B0604020202020204" pitchFamily="34" charset="0"/>
                </a:rPr>
                <a:t>Clique </a:t>
              </a:r>
              <a:r>
                <a:rPr lang="pt-BR" dirty="0">
                  <a:solidFill>
                    <a:schemeClr val="tx1"/>
                  </a:solidFill>
                  <a:latin typeface="Arial" panose="020B0604020202020204" pitchFamily="34" charset="0"/>
                  <a:cs typeface="Arial" panose="020B0604020202020204" pitchFamily="34" charset="0"/>
                </a:rPr>
                <a:t>em ‘Mapa de Famílias </a:t>
              </a:r>
              <a:r>
                <a:rPr lang="pt-BR" dirty="0" smtClean="0">
                  <a:solidFill>
                    <a:schemeClr val="tx1"/>
                  </a:solidFill>
                  <a:latin typeface="Arial" panose="020B0604020202020204" pitchFamily="34" charset="0"/>
                  <a:cs typeface="Arial" panose="020B0604020202020204" pitchFamily="34" charset="0"/>
                </a:rPr>
                <a:t>Indígenas’.</a:t>
              </a:r>
            </a:p>
            <a:p>
              <a:pPr algn="just"/>
              <a:r>
                <a:rPr lang="pt-BR" dirty="0" smtClean="0">
                  <a:solidFill>
                    <a:schemeClr val="tx1"/>
                  </a:solidFill>
                  <a:latin typeface="Arial" panose="020B0604020202020204" pitchFamily="34" charset="0"/>
                  <a:cs typeface="Arial" panose="020B0604020202020204" pitchFamily="34" charset="0"/>
                </a:rPr>
                <a:t>Em seguida, selecione a ‘Etnia’ e a  ‘Situação de Acompanhamento’.</a:t>
              </a:r>
              <a:endParaRPr lang="pt-BR" dirty="0">
                <a:solidFill>
                  <a:schemeClr val="tx1"/>
                </a:solidFill>
                <a:latin typeface="Arial" panose="020B0604020202020204" pitchFamily="34" charset="0"/>
                <a:cs typeface="Arial" panose="020B0604020202020204" pitchFamily="34" charset="0"/>
              </a:endParaRPr>
            </a:p>
          </p:txBody>
        </p:sp>
        <p:sp>
          <p:nvSpPr>
            <p:cNvPr id="9" name="Retângulo de cantos arredondados 2"/>
            <p:cNvSpPr/>
            <p:nvPr/>
          </p:nvSpPr>
          <p:spPr>
            <a:xfrm>
              <a:off x="8155044" y="6381328"/>
              <a:ext cx="988956" cy="47667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Seta para a Direita 10"/>
            <p:cNvSpPr/>
            <p:nvPr/>
          </p:nvSpPr>
          <p:spPr>
            <a:xfrm>
              <a:off x="7508979" y="6381328"/>
              <a:ext cx="432048" cy="238336"/>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Retângulo Arredondado 11"/>
            <p:cNvSpPr/>
            <p:nvPr/>
          </p:nvSpPr>
          <p:spPr>
            <a:xfrm>
              <a:off x="414498" y="4843679"/>
              <a:ext cx="8698670" cy="9713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3" name="Retângulo 12"/>
            <p:cNvSpPr/>
            <p:nvPr/>
          </p:nvSpPr>
          <p:spPr>
            <a:xfrm>
              <a:off x="4283968" y="6093296"/>
              <a:ext cx="3115707" cy="650279"/>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chemeClr val="tx1"/>
                  </a:solidFill>
                  <a:latin typeface="Arial" panose="020B0604020202020204" pitchFamily="34" charset="0"/>
                  <a:cs typeface="Arial" panose="020B0604020202020204" pitchFamily="34" charset="0"/>
                </a:rPr>
                <a:t>Após selecionar as opções, clique em ‘Gerar Mapa’:</a:t>
              </a:r>
              <a:endParaRPr lang="pt-BR" dirty="0">
                <a:solidFill>
                  <a:schemeClr val="tx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301461573"/>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Mapa </a:t>
            </a:r>
            <a:r>
              <a:rPr lang="pt-BR" sz="2800" b="1" dirty="0">
                <a:latin typeface="Arial" panose="020B0604020202020204" pitchFamily="34" charset="0"/>
                <a:cs typeface="Arial" panose="020B0604020202020204" pitchFamily="34" charset="0"/>
              </a:rPr>
              <a:t>de Famílias Indígenas </a:t>
            </a:r>
            <a:r>
              <a:rPr lang="pt-BR" sz="2800" b="1" dirty="0" smtClean="0">
                <a:latin typeface="Arial" panose="020B0604020202020204" pitchFamily="34" charset="0"/>
                <a:cs typeface="Arial" panose="020B0604020202020204" pitchFamily="34" charset="0"/>
              </a:rPr>
              <a:t>– Continuação...:</a:t>
            </a:r>
            <a:endParaRPr lang="pt-BR" sz="2800" b="1" dirty="0">
              <a:latin typeface="Arial" panose="020B0604020202020204" pitchFamily="34" charset="0"/>
              <a:cs typeface="Arial" panose="020B0604020202020204" pitchFamily="34" charset="0"/>
            </a:endParaRPr>
          </a:p>
        </p:txBody>
      </p:sp>
      <p:grpSp>
        <p:nvGrpSpPr>
          <p:cNvPr id="4" name="Grupo 3"/>
          <p:cNvGrpSpPr/>
          <p:nvPr/>
        </p:nvGrpSpPr>
        <p:grpSpPr>
          <a:xfrm>
            <a:off x="0" y="511768"/>
            <a:ext cx="9144000" cy="6346232"/>
            <a:chOff x="0" y="511768"/>
            <a:chExt cx="9144000" cy="6346232"/>
          </a:xfrm>
        </p:grpSpPr>
        <p:pic>
          <p:nvPicPr>
            <p:cNvPr id="2" name="Imagem 1"/>
            <p:cNvPicPr>
              <a:picLocks noChangeAspect="1"/>
            </p:cNvPicPr>
            <p:nvPr/>
          </p:nvPicPr>
          <p:blipFill>
            <a:blip r:embed="rId2"/>
            <a:stretch>
              <a:fillRect/>
            </a:stretch>
          </p:blipFill>
          <p:spPr>
            <a:xfrm>
              <a:off x="0" y="511768"/>
              <a:ext cx="9144000" cy="6346232"/>
            </a:xfrm>
            <a:prstGeom prst="rect">
              <a:avLst/>
            </a:prstGeom>
          </p:spPr>
        </p:pic>
        <p:sp>
          <p:nvSpPr>
            <p:cNvPr id="3" name="Retângulo de cantos arredondados 2"/>
            <p:cNvSpPr/>
            <p:nvPr/>
          </p:nvSpPr>
          <p:spPr>
            <a:xfrm>
              <a:off x="0" y="6453336"/>
              <a:ext cx="1763688" cy="4046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6"/>
            <p:cNvSpPr/>
            <p:nvPr/>
          </p:nvSpPr>
          <p:spPr>
            <a:xfrm>
              <a:off x="4896317" y="4149080"/>
              <a:ext cx="3259723" cy="165618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ysClr val="windowText" lastClr="000000"/>
                  </a:solidFill>
                  <a:latin typeface="Arial" panose="020B0604020202020204" pitchFamily="34" charset="0"/>
                  <a:cs typeface="Arial" panose="020B0604020202020204" pitchFamily="34" charset="0"/>
                </a:rPr>
                <a:t>O </a:t>
              </a:r>
              <a:r>
                <a:rPr lang="pt-BR" dirty="0">
                  <a:solidFill>
                    <a:sysClr val="windowText" lastClr="000000"/>
                  </a:solidFill>
                  <a:latin typeface="Arial" panose="020B0604020202020204" pitchFamily="34" charset="0"/>
                  <a:cs typeface="Arial" panose="020B0604020202020204" pitchFamily="34" charset="0"/>
                </a:rPr>
                <a:t>navegador irá gerar um arquivo em Excel na parte de baixo da tela. Clique no arquivo para abrir </a:t>
              </a:r>
              <a:r>
                <a:rPr lang="pt-BR" dirty="0" smtClean="0">
                  <a:solidFill>
                    <a:sysClr val="windowText" lastClr="000000"/>
                  </a:solidFill>
                  <a:latin typeface="Arial" panose="020B0604020202020204" pitchFamily="34" charset="0"/>
                  <a:cs typeface="Arial" panose="020B0604020202020204" pitchFamily="34" charset="0"/>
                </a:rPr>
                <a:t>o Mapa de Acompanhamento em </a:t>
              </a:r>
              <a:r>
                <a:rPr lang="pt-BR" dirty="0">
                  <a:solidFill>
                    <a:sysClr val="windowText" lastClr="000000"/>
                  </a:solidFill>
                  <a:latin typeface="Arial" panose="020B0604020202020204" pitchFamily="34" charset="0"/>
                  <a:cs typeface="Arial" panose="020B0604020202020204" pitchFamily="34" charset="0"/>
                </a:rPr>
                <a:t>Excel.</a:t>
              </a:r>
            </a:p>
          </p:txBody>
        </p:sp>
        <p:cxnSp>
          <p:nvCxnSpPr>
            <p:cNvPr id="9" name="Conector de Seta Reta 8"/>
            <p:cNvCxnSpPr/>
            <p:nvPr/>
          </p:nvCxnSpPr>
          <p:spPr>
            <a:xfrm flipV="1">
              <a:off x="1835696" y="5157192"/>
              <a:ext cx="2880320" cy="149847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50585075"/>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611560" y="253964"/>
            <a:ext cx="7056784"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ATENÇÃO: mapa por código</a:t>
            </a:r>
            <a:endParaRPr lang="pt-BR" sz="28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5" name="Grupo 4"/>
          <p:cNvGrpSpPr/>
          <p:nvPr/>
        </p:nvGrpSpPr>
        <p:grpSpPr>
          <a:xfrm>
            <a:off x="0" y="980729"/>
            <a:ext cx="9180512" cy="5877272"/>
            <a:chOff x="33618" y="1094939"/>
            <a:chExt cx="9002878" cy="5142373"/>
          </a:xfrm>
        </p:grpSpPr>
        <p:pic>
          <p:nvPicPr>
            <p:cNvPr id="2" name="Imagem 1"/>
            <p:cNvPicPr>
              <a:picLocks noChangeAspect="1"/>
            </p:cNvPicPr>
            <p:nvPr/>
          </p:nvPicPr>
          <p:blipFill rotWithShape="1">
            <a:blip r:embed="rId2"/>
            <a:srcRect t="16401" b="12201"/>
            <a:stretch/>
          </p:blipFill>
          <p:spPr>
            <a:xfrm>
              <a:off x="33618" y="1094939"/>
              <a:ext cx="9002878" cy="5142373"/>
            </a:xfrm>
            <a:prstGeom prst="rect">
              <a:avLst/>
            </a:prstGeom>
          </p:spPr>
        </p:pic>
        <p:sp>
          <p:nvSpPr>
            <p:cNvPr id="4" name="Retângulo de cantos arredondados 3"/>
            <p:cNvSpPr/>
            <p:nvPr/>
          </p:nvSpPr>
          <p:spPr>
            <a:xfrm>
              <a:off x="611560" y="4581128"/>
              <a:ext cx="1224136" cy="2880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3670954088"/>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o 7"/>
          <p:cNvGrpSpPr/>
          <p:nvPr/>
        </p:nvGrpSpPr>
        <p:grpSpPr>
          <a:xfrm>
            <a:off x="0" y="0"/>
            <a:ext cx="8402217" cy="4061252"/>
            <a:chOff x="0" y="0"/>
            <a:chExt cx="8402217" cy="4061252"/>
          </a:xfrm>
        </p:grpSpPr>
        <p:pic>
          <p:nvPicPr>
            <p:cNvPr id="4" name="Imagem 3"/>
            <p:cNvPicPr>
              <a:picLocks noChangeAspect="1"/>
            </p:cNvPicPr>
            <p:nvPr/>
          </p:nvPicPr>
          <p:blipFill rotWithShape="1">
            <a:blip r:embed="rId2"/>
            <a:srcRect t="7463" r="2469"/>
            <a:stretch/>
          </p:blipFill>
          <p:spPr>
            <a:xfrm>
              <a:off x="0" y="0"/>
              <a:ext cx="7596336" cy="4061252"/>
            </a:xfrm>
            <a:prstGeom prst="rect">
              <a:avLst/>
            </a:prstGeom>
          </p:spPr>
        </p:pic>
        <p:sp>
          <p:nvSpPr>
            <p:cNvPr id="5" name="CaixaDeTexto 4"/>
            <p:cNvSpPr txBox="1"/>
            <p:nvPr/>
          </p:nvSpPr>
          <p:spPr>
            <a:xfrm>
              <a:off x="5953945" y="486410"/>
              <a:ext cx="2448272" cy="1477328"/>
            </a:xfrm>
            <a:prstGeom prst="rect">
              <a:avLst/>
            </a:prstGeom>
            <a:solidFill>
              <a:schemeClr val="bg1"/>
            </a:solidFill>
            <a:ln w="28575">
              <a:solidFill>
                <a:srgbClr val="FF0000"/>
              </a:solidFill>
              <a:prstDash val="dash"/>
            </a:ln>
          </p:spPr>
          <p:txBody>
            <a:bodyPr wrap="square" rtlCol="0">
              <a:spAutoFit/>
            </a:bodyPr>
            <a:lstStyle/>
            <a:p>
              <a:pPr algn="ctr"/>
              <a:r>
                <a:rPr lang="pt-BR" dirty="0" smtClean="0"/>
                <a:t>Ao gerar os mapas em </a:t>
              </a:r>
              <a:r>
                <a:rPr lang="pt-BR" b="1" dirty="0" smtClean="0"/>
                <a:t>HTML</a:t>
              </a:r>
              <a:r>
                <a:rPr lang="pt-BR" dirty="0" smtClean="0"/>
                <a:t>, aparecerá no canto inferior da página o link para uma página na internet.</a:t>
              </a:r>
              <a:endParaRPr lang="pt-BR" dirty="0"/>
            </a:p>
          </p:txBody>
        </p:sp>
        <p:sp>
          <p:nvSpPr>
            <p:cNvPr id="6" name="Retângulo de cantos arredondados 5"/>
            <p:cNvSpPr/>
            <p:nvPr/>
          </p:nvSpPr>
          <p:spPr>
            <a:xfrm>
              <a:off x="5580112" y="2852936"/>
              <a:ext cx="1025860" cy="2880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de cantos arredondados 6"/>
            <p:cNvSpPr/>
            <p:nvPr/>
          </p:nvSpPr>
          <p:spPr>
            <a:xfrm>
              <a:off x="0" y="3764768"/>
              <a:ext cx="1475656" cy="2880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pic>
        <p:nvPicPr>
          <p:cNvPr id="2" name="Imagem 1"/>
          <p:cNvPicPr>
            <a:picLocks noChangeAspect="1"/>
          </p:cNvPicPr>
          <p:nvPr/>
        </p:nvPicPr>
        <p:blipFill rotWithShape="1">
          <a:blip r:embed="rId3"/>
          <a:srcRect l="1" t="6664" r="1116" b="3365"/>
          <a:stretch/>
        </p:blipFill>
        <p:spPr>
          <a:xfrm>
            <a:off x="3131840" y="3284984"/>
            <a:ext cx="6012160" cy="3573016"/>
          </a:xfrm>
          <a:prstGeom prst="rect">
            <a:avLst/>
          </a:prstGeom>
        </p:spPr>
      </p:pic>
      <p:sp>
        <p:nvSpPr>
          <p:cNvPr id="9" name="CaixaDeTexto 8"/>
          <p:cNvSpPr txBox="1"/>
          <p:nvPr/>
        </p:nvSpPr>
        <p:spPr>
          <a:xfrm>
            <a:off x="341784" y="4437112"/>
            <a:ext cx="2574032" cy="1754326"/>
          </a:xfrm>
          <a:prstGeom prst="rect">
            <a:avLst/>
          </a:prstGeom>
          <a:solidFill>
            <a:schemeClr val="bg1"/>
          </a:solidFill>
          <a:ln w="28575">
            <a:solidFill>
              <a:srgbClr val="FF0000"/>
            </a:solidFill>
            <a:prstDash val="dash"/>
          </a:ln>
        </p:spPr>
        <p:txBody>
          <a:bodyPr wrap="square" rtlCol="0">
            <a:spAutoFit/>
          </a:bodyPr>
          <a:lstStyle/>
          <a:p>
            <a:pPr algn="ctr"/>
            <a:r>
              <a:rPr lang="pt-BR" dirty="0" smtClean="0"/>
              <a:t>Neste formato, as pessoas poderão salvar o mapa para software </a:t>
            </a:r>
            <a:r>
              <a:rPr lang="pt-BR" b="1" dirty="0" smtClean="0">
                <a:effectLst>
                  <a:outerShdw blurRad="38100" dist="38100" dir="2700000" algn="tl">
                    <a:srgbClr val="000000">
                      <a:alpha val="43137"/>
                    </a:srgbClr>
                  </a:outerShdw>
                </a:effectLst>
              </a:rPr>
              <a:t>Libre Office</a:t>
            </a:r>
            <a:r>
              <a:rPr lang="pt-BR" dirty="0"/>
              <a:t> </a:t>
            </a:r>
            <a:r>
              <a:rPr lang="pt-BR" dirty="0" smtClean="0"/>
              <a:t>ou realizar a impressão diretamente no navegador.</a:t>
            </a:r>
            <a:endParaRPr lang="pt-BR" dirty="0"/>
          </a:p>
        </p:txBody>
      </p:sp>
    </p:spTree>
    <p:extLst>
      <p:ext uri="{BB962C8B-B14F-4D97-AF65-F5344CB8AC3E}">
        <p14:creationId xmlns:p14="http://schemas.microsoft.com/office/powerpoint/2010/main" val="3853574954"/>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b="1" dirty="0" smtClean="0">
                <a:solidFill>
                  <a:srgbClr val="FF0000"/>
                </a:solidFill>
                <a:latin typeface="Arial" panose="020B0604020202020204" pitchFamily="34" charset="0"/>
                <a:cs typeface="Arial" panose="020B0604020202020204" pitchFamily="34" charset="0"/>
              </a:rPr>
              <a:t>SUGESTÕES!</a:t>
            </a:r>
            <a:endParaRPr lang="pt-BR" b="1" dirty="0">
              <a:solidFill>
                <a:srgbClr val="FF0000"/>
              </a:solidFill>
              <a:latin typeface="Arial" panose="020B0604020202020204" pitchFamily="34" charset="0"/>
              <a:cs typeface="Arial" panose="020B0604020202020204" pitchFamily="34" charset="0"/>
            </a:endParaRPr>
          </a:p>
        </p:txBody>
      </p:sp>
      <p:pic>
        <p:nvPicPr>
          <p:cNvPr id="4" name="Image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08104" y="908720"/>
            <a:ext cx="864096" cy="720080"/>
          </a:xfrm>
          <a:prstGeom prst="rect">
            <a:avLst/>
          </a:prstGeom>
        </p:spPr>
      </p:pic>
      <p:graphicFrame>
        <p:nvGraphicFramePr>
          <p:cNvPr id="6" name="Diagrama 5"/>
          <p:cNvGraphicFramePr/>
          <p:nvPr>
            <p:extLst>
              <p:ext uri="{D42A27DB-BD31-4B8C-83A1-F6EECF244321}">
                <p14:modId xmlns:p14="http://schemas.microsoft.com/office/powerpoint/2010/main" val="4280164811"/>
              </p:ext>
            </p:extLst>
          </p:nvPr>
        </p:nvGraphicFramePr>
        <p:xfrm>
          <a:off x="899592" y="1988840"/>
          <a:ext cx="7467168" cy="39919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76168364"/>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59832" y="2429527"/>
            <a:ext cx="5904656" cy="1678443"/>
          </a:xfrm>
        </p:spPr>
        <p:txBody>
          <a:bodyPr>
            <a:noAutofit/>
          </a:bodyPr>
          <a:lstStyle/>
          <a:p>
            <a:pPr algn="ctr"/>
            <a:r>
              <a:rPr lang="pt-BR" sz="5800" dirty="0" smtClean="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Acompanhar Beneficiários</a:t>
            </a:r>
            <a:endParaRPr lang="pt-BR" sz="5800" dirty="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4" name="Picture 3" descr="D:\Users\lucas.agustinho\Downloads\48b64f8a9c.pn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flipH="1">
            <a:off x="971600" y="2728689"/>
            <a:ext cx="1080120" cy="108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7621572"/>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611560" y="385096"/>
            <a:ext cx="8141528" cy="1198180"/>
          </a:xfrm>
        </p:spPr>
        <p:txBody>
          <a:bodyPr/>
          <a:lstStyle/>
          <a:p>
            <a:r>
              <a:rPr lang="pt-BR" b="1" dirty="0" smtClean="0">
                <a:latin typeface="Arial" panose="020B0604020202020204" pitchFamily="34" charset="0"/>
                <a:cs typeface="Arial" panose="020B0604020202020204" pitchFamily="34" charset="0"/>
              </a:rPr>
              <a:t>Acompanhar Beneficiários</a:t>
            </a:r>
            <a:endParaRPr lang="pt-BR" b="1" dirty="0">
              <a:latin typeface="Arial" panose="020B0604020202020204" pitchFamily="34" charset="0"/>
              <a:cs typeface="Arial" panose="020B0604020202020204" pitchFamily="34" charset="0"/>
            </a:endParaRPr>
          </a:p>
        </p:txBody>
      </p:sp>
      <p:sp>
        <p:nvSpPr>
          <p:cNvPr id="4" name="Título 1"/>
          <p:cNvSpPr txBox="1">
            <a:spLocks/>
          </p:cNvSpPr>
          <p:nvPr/>
        </p:nvSpPr>
        <p:spPr>
          <a:xfrm>
            <a:off x="331912" y="557064"/>
            <a:ext cx="828092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pPr algn="ctr"/>
            <a:endParaRPr lang="pt-BR" b="1" u="sng" cap="none" dirty="0">
              <a:solidFill>
                <a:schemeClr val="accent2"/>
              </a:solidFill>
              <a:latin typeface="Arial" panose="020B0604020202020204" pitchFamily="34" charset="0"/>
              <a:cs typeface="Arial" panose="020B0604020202020204" pitchFamily="34" charset="0"/>
            </a:endParaRPr>
          </a:p>
        </p:txBody>
      </p:sp>
      <p:graphicFrame>
        <p:nvGraphicFramePr>
          <p:cNvPr id="8" name="Diagrama 7"/>
          <p:cNvGraphicFramePr/>
          <p:nvPr>
            <p:extLst>
              <p:ext uri="{D42A27DB-BD31-4B8C-83A1-F6EECF244321}">
                <p14:modId xmlns:p14="http://schemas.microsoft.com/office/powerpoint/2010/main" val="716615230"/>
              </p:ext>
            </p:extLst>
          </p:nvPr>
        </p:nvGraphicFramePr>
        <p:xfrm>
          <a:off x="807490" y="2060848"/>
          <a:ext cx="7543800" cy="39845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60040796"/>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827584" y="188640"/>
            <a:ext cx="7272808" cy="504056"/>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pt-BR" sz="2800" b="1" dirty="0" smtClean="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ACOMPANHAR BENEFICIÁRIOS</a:t>
            </a:r>
            <a:endParaRPr lang="pt-BR" sz="28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6" name="Grupo 5"/>
          <p:cNvGrpSpPr/>
          <p:nvPr/>
        </p:nvGrpSpPr>
        <p:grpSpPr>
          <a:xfrm>
            <a:off x="41438" y="1052736"/>
            <a:ext cx="9026894" cy="5328592"/>
            <a:chOff x="41438" y="1556792"/>
            <a:chExt cx="9026894" cy="4824536"/>
          </a:xfrm>
        </p:grpSpPr>
        <p:pic>
          <p:nvPicPr>
            <p:cNvPr id="4" name="Imagem 3"/>
            <p:cNvPicPr>
              <a:picLocks noChangeAspect="1"/>
            </p:cNvPicPr>
            <p:nvPr/>
          </p:nvPicPr>
          <p:blipFill rotWithShape="1">
            <a:blip r:embed="rId2"/>
            <a:srcRect t="26901" r="1281" b="10101"/>
            <a:stretch/>
          </p:blipFill>
          <p:spPr>
            <a:xfrm>
              <a:off x="41438" y="1556792"/>
              <a:ext cx="9026894" cy="4824536"/>
            </a:xfrm>
            <a:prstGeom prst="rect">
              <a:avLst/>
            </a:prstGeom>
          </p:spPr>
        </p:pic>
        <p:sp>
          <p:nvSpPr>
            <p:cNvPr id="2" name="Retângulo de cantos arredondados 1"/>
            <p:cNvSpPr/>
            <p:nvPr/>
          </p:nvSpPr>
          <p:spPr>
            <a:xfrm>
              <a:off x="5004048" y="2348880"/>
              <a:ext cx="1152128" cy="93610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etângulo de cantos arredondados 4"/>
            <p:cNvSpPr/>
            <p:nvPr/>
          </p:nvSpPr>
          <p:spPr>
            <a:xfrm>
              <a:off x="107504" y="1988840"/>
              <a:ext cx="216024" cy="22322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1407671834"/>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Ao clicar em ‘Acompanhar Beneficiários’, aparecerá a seguinte tela:</a:t>
            </a:r>
            <a:endParaRPr lang="pt-BR" sz="2800" b="1" dirty="0">
              <a:latin typeface="Arial" panose="020B0604020202020204" pitchFamily="34" charset="0"/>
              <a:cs typeface="Arial" panose="020B0604020202020204" pitchFamily="34" charset="0"/>
            </a:endParaRPr>
          </a:p>
        </p:txBody>
      </p:sp>
      <p:grpSp>
        <p:nvGrpSpPr>
          <p:cNvPr id="3" name="Grupo 2"/>
          <p:cNvGrpSpPr/>
          <p:nvPr/>
        </p:nvGrpSpPr>
        <p:grpSpPr>
          <a:xfrm>
            <a:off x="0" y="1052736"/>
            <a:ext cx="9144000" cy="5805264"/>
            <a:chOff x="0" y="1052736"/>
            <a:chExt cx="9144000" cy="5805264"/>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88" t="23613" r="1246" b="6207"/>
            <a:stretch/>
          </p:blipFill>
          <p:spPr bwMode="auto">
            <a:xfrm>
              <a:off x="0" y="1052736"/>
              <a:ext cx="9144000" cy="5805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tângulo Arredondado 1"/>
            <p:cNvSpPr/>
            <p:nvPr/>
          </p:nvSpPr>
          <p:spPr>
            <a:xfrm>
              <a:off x="3275856" y="1844824"/>
              <a:ext cx="1944216" cy="64807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etângulo 4"/>
            <p:cNvSpPr/>
            <p:nvPr/>
          </p:nvSpPr>
          <p:spPr>
            <a:xfrm>
              <a:off x="2376264" y="2780928"/>
              <a:ext cx="4176464" cy="989026"/>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a:solidFill>
                    <a:schemeClr val="tx1"/>
                  </a:solidFill>
                  <a:latin typeface="Arial" panose="020B0604020202020204" pitchFamily="34" charset="0"/>
                  <a:cs typeface="Arial" panose="020B0604020202020204" pitchFamily="34" charset="0"/>
                </a:rPr>
                <a:t>O acompanhamento pode ser feito por ‘Beneficiário’ ou por ‘Mapa</a:t>
              </a:r>
              <a:r>
                <a:rPr lang="pt-BR" dirty="0" smtClean="0">
                  <a:solidFill>
                    <a:schemeClr val="tx1"/>
                  </a:solidFill>
                  <a:latin typeface="Arial" panose="020B0604020202020204" pitchFamily="34" charset="0"/>
                  <a:cs typeface="Arial" panose="020B0604020202020204" pitchFamily="34" charset="0"/>
                </a:rPr>
                <a:t>’.</a:t>
              </a:r>
              <a:endParaRPr lang="pt-BR" dirty="0">
                <a:solidFill>
                  <a:schemeClr val="tx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3901128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b="1" dirty="0" smtClean="0">
                <a:latin typeface="Arial" panose="020B0604020202020204" pitchFamily="34" charset="0"/>
                <a:cs typeface="Arial" panose="020B0604020202020204" pitchFamily="34" charset="0"/>
              </a:rPr>
              <a:t>Público a ser acompanhado</a:t>
            </a:r>
            <a:endParaRPr lang="pt-BR" b="1" dirty="0">
              <a:latin typeface="Arial" panose="020B0604020202020204" pitchFamily="34" charset="0"/>
              <a:cs typeface="Arial" panose="020B0604020202020204" pitchFamily="34" charset="0"/>
            </a:endParaRPr>
          </a:p>
        </p:txBody>
      </p:sp>
      <p:sp>
        <p:nvSpPr>
          <p:cNvPr id="3" name="Espaço Reservado para Texto 2"/>
          <p:cNvSpPr>
            <a:spLocks noGrp="1"/>
          </p:cNvSpPr>
          <p:nvPr>
            <p:ph type="body" idx="1"/>
          </p:nvPr>
        </p:nvSpPr>
        <p:spPr>
          <a:xfrm>
            <a:off x="1092513" y="1836927"/>
            <a:ext cx="2921266" cy="736282"/>
          </a:xfrm>
        </p:spPr>
        <p:txBody>
          <a:bodyPr/>
          <a:lstStyle/>
          <a:p>
            <a:pPr algn="ctr"/>
            <a:r>
              <a:rPr lang="pt-BR" dirty="0" smtClean="0">
                <a:latin typeface="Arial" panose="020B0604020202020204" pitchFamily="34" charset="0"/>
                <a:cs typeface="Arial" panose="020B0604020202020204" pitchFamily="34" charset="0"/>
              </a:rPr>
              <a:t>Acompanhamento obrigatório</a:t>
            </a:r>
            <a:endParaRPr lang="pt-BR" dirty="0">
              <a:latin typeface="Arial" panose="020B0604020202020204" pitchFamily="34" charset="0"/>
              <a:cs typeface="Arial" panose="020B0604020202020204" pitchFamily="34" charset="0"/>
            </a:endParaRPr>
          </a:p>
        </p:txBody>
      </p:sp>
      <p:graphicFrame>
        <p:nvGraphicFramePr>
          <p:cNvPr id="7" name="Espaço Reservado para Conteúdo 6"/>
          <p:cNvGraphicFramePr>
            <a:graphicFrameLocks noGrp="1"/>
          </p:cNvGraphicFramePr>
          <p:nvPr>
            <p:ph sz="half" idx="2"/>
            <p:extLst>
              <p:ext uri="{D42A27DB-BD31-4B8C-83A1-F6EECF244321}">
                <p14:modId xmlns:p14="http://schemas.microsoft.com/office/powerpoint/2010/main" val="1330343276"/>
              </p:ext>
            </p:extLst>
          </p:nvPr>
        </p:nvGraphicFramePr>
        <p:xfrm>
          <a:off x="822325" y="2582863"/>
          <a:ext cx="3461643" cy="31503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Espaço Reservado para Texto 4"/>
          <p:cNvSpPr>
            <a:spLocks noGrp="1"/>
          </p:cNvSpPr>
          <p:nvPr>
            <p:ph type="body" sz="quarter" idx="3"/>
          </p:nvPr>
        </p:nvSpPr>
        <p:spPr>
          <a:xfrm>
            <a:off x="5013763" y="1836927"/>
            <a:ext cx="2932896" cy="736282"/>
          </a:xfrm>
        </p:spPr>
        <p:txBody>
          <a:bodyPr/>
          <a:lstStyle/>
          <a:p>
            <a:pPr algn="ctr"/>
            <a:r>
              <a:rPr lang="pt-BR" dirty="0" smtClean="0">
                <a:latin typeface="Arial" panose="020B0604020202020204" pitchFamily="34" charset="0"/>
                <a:cs typeface="Arial" panose="020B0604020202020204" pitchFamily="34" charset="0"/>
              </a:rPr>
              <a:t>Acompanhamento não obrigatório </a:t>
            </a:r>
            <a:endParaRPr lang="pt-BR" dirty="0">
              <a:latin typeface="Arial" panose="020B0604020202020204" pitchFamily="34" charset="0"/>
              <a:cs typeface="Arial" panose="020B0604020202020204" pitchFamily="34" charset="0"/>
            </a:endParaRPr>
          </a:p>
        </p:txBody>
      </p:sp>
      <p:graphicFrame>
        <p:nvGraphicFramePr>
          <p:cNvPr id="8" name="Espaço Reservado para Conteúdo 7"/>
          <p:cNvGraphicFramePr>
            <a:graphicFrameLocks noGrp="1"/>
          </p:cNvGraphicFramePr>
          <p:nvPr>
            <p:ph sz="quarter" idx="4"/>
            <p:extLst>
              <p:ext uri="{D42A27DB-BD31-4B8C-83A1-F6EECF244321}">
                <p14:modId xmlns:p14="http://schemas.microsoft.com/office/powerpoint/2010/main" val="4097101816"/>
              </p:ext>
            </p:extLst>
          </p:nvPr>
        </p:nvGraphicFramePr>
        <p:xfrm>
          <a:off x="4788023" y="2582335"/>
          <a:ext cx="3384377" cy="315092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312994550"/>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0" y="260648"/>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Ao selecionar a opção ‘Pesquisar por Mapa’, aparecerá a seguinte tela:</a:t>
            </a:r>
            <a:endParaRPr lang="pt-BR" sz="2800" b="1" dirty="0">
              <a:latin typeface="Arial" panose="020B0604020202020204" pitchFamily="34" charset="0"/>
              <a:cs typeface="Arial" panose="020B0604020202020204" pitchFamily="34" charset="0"/>
            </a:endParaRPr>
          </a:p>
        </p:txBody>
      </p:sp>
      <p:grpSp>
        <p:nvGrpSpPr>
          <p:cNvPr id="2" name="Grupo 1"/>
          <p:cNvGrpSpPr/>
          <p:nvPr/>
        </p:nvGrpSpPr>
        <p:grpSpPr>
          <a:xfrm>
            <a:off x="1" y="1412776"/>
            <a:ext cx="9144000" cy="5445224"/>
            <a:chOff x="1" y="1412776"/>
            <a:chExt cx="9144000" cy="5445224"/>
          </a:xfrm>
        </p:grpSpPr>
        <p:pic>
          <p:nvPicPr>
            <p:cNvPr id="3" name="Imagem 2"/>
            <p:cNvPicPr>
              <a:picLocks noChangeAspect="1"/>
            </p:cNvPicPr>
            <p:nvPr/>
          </p:nvPicPr>
          <p:blipFill>
            <a:blip r:embed="rId2"/>
            <a:stretch>
              <a:fillRect/>
            </a:stretch>
          </p:blipFill>
          <p:spPr>
            <a:xfrm>
              <a:off x="1" y="1412776"/>
              <a:ext cx="9144000" cy="5445224"/>
            </a:xfrm>
            <a:prstGeom prst="rect">
              <a:avLst/>
            </a:prstGeom>
          </p:spPr>
        </p:pic>
        <p:sp>
          <p:nvSpPr>
            <p:cNvPr id="5" name="Retângulo 4"/>
            <p:cNvSpPr/>
            <p:nvPr/>
          </p:nvSpPr>
          <p:spPr>
            <a:xfrm>
              <a:off x="6660232" y="3798582"/>
              <a:ext cx="1944216" cy="1070577"/>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solidFill>
                    <a:schemeClr val="tx1"/>
                  </a:solidFill>
                  <a:latin typeface="Arial" panose="020B0604020202020204" pitchFamily="34" charset="0"/>
                  <a:cs typeface="Arial" panose="020B0604020202020204" pitchFamily="34" charset="0"/>
                </a:rPr>
                <a:t>Insira o código do Mapa e clique em ‘Pesquisar’.</a:t>
              </a:r>
            </a:p>
          </p:txBody>
        </p:sp>
        <p:sp>
          <p:nvSpPr>
            <p:cNvPr id="7" name="Retângulo Arredondado 6"/>
            <p:cNvSpPr/>
            <p:nvPr/>
          </p:nvSpPr>
          <p:spPr>
            <a:xfrm>
              <a:off x="2195736" y="3068960"/>
              <a:ext cx="5472608" cy="5760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Arredondado 7"/>
            <p:cNvSpPr/>
            <p:nvPr/>
          </p:nvSpPr>
          <p:spPr>
            <a:xfrm>
              <a:off x="4211960" y="3717032"/>
              <a:ext cx="1008112" cy="5760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1926506056"/>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o 2"/>
          <p:cNvGrpSpPr/>
          <p:nvPr/>
        </p:nvGrpSpPr>
        <p:grpSpPr>
          <a:xfrm>
            <a:off x="0" y="1052736"/>
            <a:ext cx="9144000" cy="5805264"/>
            <a:chOff x="0" y="1052736"/>
            <a:chExt cx="9144000" cy="5805264"/>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3690" r="1176" b="10350"/>
            <a:stretch/>
          </p:blipFill>
          <p:spPr bwMode="auto">
            <a:xfrm>
              <a:off x="0" y="1052736"/>
              <a:ext cx="9144000" cy="5805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tângulo de cantos arredondados 1"/>
            <p:cNvSpPr/>
            <p:nvPr/>
          </p:nvSpPr>
          <p:spPr>
            <a:xfrm>
              <a:off x="7596336" y="5445224"/>
              <a:ext cx="576064" cy="72008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6" name="Título 1"/>
          <p:cNvSpPr txBox="1">
            <a:spLocks/>
          </p:cNvSpPr>
          <p:nvPr/>
        </p:nvSpPr>
        <p:spPr>
          <a:xfrm>
            <a:off x="9682" y="332656"/>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Em seguida, clique na Ação ‘Acessar Mapa’:</a:t>
            </a:r>
            <a:endParaRPr lang="pt-BR"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19399820"/>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12349" y="8284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Em seguida, será apresentada a lista de beneficiários na mesma ordem do Mapa de Acompanhamento:</a:t>
            </a:r>
            <a:endParaRPr lang="pt-BR"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6" name="CaixaDeTexto 5"/>
          <p:cNvSpPr txBox="1"/>
          <p:nvPr/>
        </p:nvSpPr>
        <p:spPr>
          <a:xfrm>
            <a:off x="2627784" y="3509124"/>
            <a:ext cx="1656184" cy="234324"/>
          </a:xfrm>
          <a:prstGeom prst="rect">
            <a:avLst/>
          </a:prstGeom>
          <a:solidFill>
            <a:schemeClr val="bg1"/>
          </a:solidFill>
        </p:spPr>
        <p:txBody>
          <a:bodyPr wrap="square" rtlCol="0">
            <a:spAutoFit/>
          </a:bodyPr>
          <a:lstStyle/>
          <a:p>
            <a:r>
              <a:rPr lang="pt-BR" sz="1200" dirty="0" smtClean="0"/>
              <a:t>FIU </a:t>
            </a:r>
            <a:r>
              <a:rPr lang="pt-BR" sz="1200" dirty="0" err="1" smtClean="0"/>
              <a:t>FIU</a:t>
            </a:r>
            <a:r>
              <a:rPr lang="pt-BR" sz="1200" dirty="0" smtClean="0"/>
              <a:t> </a:t>
            </a:r>
            <a:r>
              <a:rPr lang="pt-BR" sz="1200" dirty="0" err="1" smtClean="0"/>
              <a:t>FIU</a:t>
            </a:r>
            <a:r>
              <a:rPr lang="pt-BR" sz="1200" dirty="0" smtClean="0"/>
              <a:t> </a:t>
            </a:r>
            <a:r>
              <a:rPr lang="pt-BR" sz="1200" dirty="0" err="1" smtClean="0"/>
              <a:t>FIU</a:t>
            </a:r>
            <a:r>
              <a:rPr lang="pt-BR" sz="1200" dirty="0" smtClean="0"/>
              <a:t> </a:t>
            </a:r>
            <a:r>
              <a:rPr lang="pt-BR" sz="1200" dirty="0" err="1" smtClean="0"/>
              <a:t>FIU</a:t>
            </a:r>
            <a:r>
              <a:rPr lang="pt-BR" sz="1200" dirty="0" smtClean="0"/>
              <a:t> </a:t>
            </a:r>
            <a:endParaRPr lang="pt-BR" sz="1200" dirty="0"/>
          </a:p>
        </p:txBody>
      </p:sp>
      <p:grpSp>
        <p:nvGrpSpPr>
          <p:cNvPr id="17" name="Grupo 16"/>
          <p:cNvGrpSpPr/>
          <p:nvPr/>
        </p:nvGrpSpPr>
        <p:grpSpPr>
          <a:xfrm>
            <a:off x="60337" y="1124744"/>
            <a:ext cx="8976159" cy="5427454"/>
            <a:chOff x="60337" y="1124744"/>
            <a:chExt cx="8976159" cy="5427454"/>
          </a:xfrm>
        </p:grpSpPr>
        <p:grpSp>
          <p:nvGrpSpPr>
            <p:cNvPr id="13" name="Grupo 12"/>
            <p:cNvGrpSpPr/>
            <p:nvPr/>
          </p:nvGrpSpPr>
          <p:grpSpPr>
            <a:xfrm>
              <a:off x="60337" y="1484784"/>
              <a:ext cx="8688127" cy="4824536"/>
              <a:chOff x="47578" y="1484784"/>
              <a:chExt cx="8688127" cy="4824536"/>
            </a:xfrm>
          </p:grpSpPr>
          <p:pic>
            <p:nvPicPr>
              <p:cNvPr id="2" name="Imagem 1"/>
              <p:cNvPicPr>
                <a:picLocks noChangeAspect="1"/>
              </p:cNvPicPr>
              <p:nvPr/>
            </p:nvPicPr>
            <p:blipFill rotWithShape="1">
              <a:blip r:embed="rId2"/>
              <a:srcRect l="5481" t="15350" r="3759" b="21650"/>
              <a:stretch/>
            </p:blipFill>
            <p:spPr>
              <a:xfrm>
                <a:off x="47578" y="1484784"/>
                <a:ext cx="8688127" cy="4824536"/>
              </a:xfrm>
              <a:prstGeom prst="rect">
                <a:avLst/>
              </a:prstGeom>
            </p:spPr>
          </p:pic>
          <p:grpSp>
            <p:nvGrpSpPr>
              <p:cNvPr id="12" name="Grupo 11"/>
              <p:cNvGrpSpPr/>
              <p:nvPr/>
            </p:nvGrpSpPr>
            <p:grpSpPr>
              <a:xfrm>
                <a:off x="251520" y="2996952"/>
                <a:ext cx="7848872" cy="2870446"/>
                <a:chOff x="251520" y="2996952"/>
                <a:chExt cx="7848872" cy="2870446"/>
              </a:xfrm>
            </p:grpSpPr>
            <p:sp>
              <p:nvSpPr>
                <p:cNvPr id="5" name="Elipse 4"/>
                <p:cNvSpPr/>
                <p:nvPr/>
              </p:nvSpPr>
              <p:spPr>
                <a:xfrm>
                  <a:off x="251520" y="3356992"/>
                  <a:ext cx="576064" cy="42082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CaixaDeTexto 6"/>
                <p:cNvSpPr txBox="1"/>
                <p:nvPr/>
              </p:nvSpPr>
              <p:spPr>
                <a:xfrm>
                  <a:off x="2236778" y="3986326"/>
                  <a:ext cx="2520280" cy="234324"/>
                </a:xfrm>
                <a:prstGeom prst="rect">
                  <a:avLst/>
                </a:prstGeom>
                <a:solidFill>
                  <a:schemeClr val="bg1"/>
                </a:solidFill>
              </p:spPr>
              <p:txBody>
                <a:bodyPr wrap="square" rtlCol="0">
                  <a:spAutoFit/>
                </a:bodyPr>
                <a:lstStyle/>
                <a:p>
                  <a:r>
                    <a:rPr lang="pt-BR" sz="1200" dirty="0" smtClean="0"/>
                    <a:t>JKLSD  UIQWKDU DJKSWSDF</a:t>
                  </a:r>
                  <a:endParaRPr lang="pt-BR" sz="1200" dirty="0"/>
                </a:p>
              </p:txBody>
            </p:sp>
            <p:sp>
              <p:nvSpPr>
                <p:cNvPr id="8" name="CaixaDeTexto 7"/>
                <p:cNvSpPr txBox="1"/>
                <p:nvPr/>
              </p:nvSpPr>
              <p:spPr>
                <a:xfrm>
                  <a:off x="2339752" y="4503510"/>
                  <a:ext cx="2051890" cy="234324"/>
                </a:xfrm>
                <a:prstGeom prst="rect">
                  <a:avLst/>
                </a:prstGeom>
                <a:solidFill>
                  <a:schemeClr val="bg1"/>
                </a:solidFill>
              </p:spPr>
              <p:txBody>
                <a:bodyPr wrap="square" rtlCol="0">
                  <a:spAutoFit/>
                </a:bodyPr>
                <a:lstStyle/>
                <a:p>
                  <a:r>
                    <a:rPr lang="pt-BR" sz="1200" dirty="0" smtClean="0"/>
                    <a:t>JKLQWJHF K.JHWDJKAS</a:t>
                  </a:r>
                  <a:endParaRPr lang="pt-BR" sz="1200" dirty="0"/>
                </a:p>
              </p:txBody>
            </p:sp>
            <p:sp>
              <p:nvSpPr>
                <p:cNvPr id="9" name="CaixaDeTexto 8"/>
                <p:cNvSpPr txBox="1"/>
                <p:nvPr/>
              </p:nvSpPr>
              <p:spPr>
                <a:xfrm>
                  <a:off x="2241189" y="5068292"/>
                  <a:ext cx="2249016" cy="234324"/>
                </a:xfrm>
                <a:prstGeom prst="rect">
                  <a:avLst/>
                </a:prstGeom>
                <a:solidFill>
                  <a:schemeClr val="bg1"/>
                </a:solidFill>
              </p:spPr>
              <p:txBody>
                <a:bodyPr wrap="square" rtlCol="0">
                  <a:spAutoFit/>
                </a:bodyPr>
                <a:lstStyle/>
                <a:p>
                  <a:r>
                    <a:rPr lang="pt-BR" sz="1200" dirty="0" smtClean="0"/>
                    <a:t>JKLHV KJWHDF ILKWJDH</a:t>
                  </a:r>
                  <a:endParaRPr lang="pt-BR" sz="1200" dirty="0"/>
                </a:p>
              </p:txBody>
            </p:sp>
            <p:sp>
              <p:nvSpPr>
                <p:cNvPr id="10" name="CaixaDeTexto 9"/>
                <p:cNvSpPr txBox="1"/>
                <p:nvPr/>
              </p:nvSpPr>
              <p:spPr>
                <a:xfrm>
                  <a:off x="2429204" y="5633074"/>
                  <a:ext cx="1854764" cy="234324"/>
                </a:xfrm>
                <a:prstGeom prst="rect">
                  <a:avLst/>
                </a:prstGeom>
                <a:solidFill>
                  <a:schemeClr val="bg1"/>
                </a:solidFill>
              </p:spPr>
              <p:txBody>
                <a:bodyPr wrap="square" rtlCol="0">
                  <a:spAutoFit/>
                </a:bodyPr>
                <a:lstStyle/>
                <a:p>
                  <a:r>
                    <a:rPr lang="pt-BR" sz="1200" dirty="0" smtClean="0"/>
                    <a:t>WEJIOFHAWDJKSF LN </a:t>
                  </a:r>
                  <a:endParaRPr lang="pt-BR" sz="1200" dirty="0"/>
                </a:p>
              </p:txBody>
            </p:sp>
            <p:sp>
              <p:nvSpPr>
                <p:cNvPr id="11" name="Retângulo 10"/>
                <p:cNvSpPr/>
                <p:nvPr/>
              </p:nvSpPr>
              <p:spPr>
                <a:xfrm>
                  <a:off x="251520" y="2996952"/>
                  <a:ext cx="7848872" cy="258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3" name="Retângulo 2"/>
            <p:cNvSpPr/>
            <p:nvPr/>
          </p:nvSpPr>
          <p:spPr>
            <a:xfrm>
              <a:off x="4788024" y="1124744"/>
              <a:ext cx="3888432" cy="720080"/>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chemeClr val="tx1"/>
                  </a:solidFill>
                  <a:latin typeface="Arial" panose="020B0604020202020204" pitchFamily="34" charset="0"/>
                  <a:cs typeface="Arial" panose="020B0604020202020204" pitchFamily="34" charset="0"/>
                </a:rPr>
                <a:t>Clique na ação ‘Acompanhar’ para realizar o acompanhamento.</a:t>
              </a:r>
            </a:p>
          </p:txBody>
        </p:sp>
        <p:sp>
          <p:nvSpPr>
            <p:cNvPr id="14" name="Seta para a esquerda 13"/>
            <p:cNvSpPr/>
            <p:nvPr/>
          </p:nvSpPr>
          <p:spPr>
            <a:xfrm>
              <a:off x="7846256" y="4943138"/>
              <a:ext cx="978408" cy="48463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Seta para a esquerda 14"/>
            <p:cNvSpPr/>
            <p:nvPr/>
          </p:nvSpPr>
          <p:spPr>
            <a:xfrm>
              <a:off x="7846256" y="3385088"/>
              <a:ext cx="978408" cy="48463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6" name="CaixaDeTexto 15"/>
            <p:cNvSpPr txBox="1"/>
            <p:nvPr/>
          </p:nvSpPr>
          <p:spPr>
            <a:xfrm>
              <a:off x="1619672" y="5905867"/>
              <a:ext cx="7416824" cy="646331"/>
            </a:xfrm>
            <a:prstGeom prst="rect">
              <a:avLst/>
            </a:prstGeom>
            <a:solidFill>
              <a:schemeClr val="bg1"/>
            </a:solidFill>
            <a:ln>
              <a:solidFill>
                <a:schemeClr val="accent1">
                  <a:lumMod val="75000"/>
                </a:schemeClr>
              </a:solidFill>
            </a:ln>
          </p:spPr>
          <p:txBody>
            <a:bodyPr wrap="square" rtlCol="0">
              <a:spAutoFit/>
            </a:bodyPr>
            <a:lstStyle/>
            <a:p>
              <a:r>
                <a:rPr lang="pt-BR" sz="2000" dirty="0" smtClean="0">
                  <a:solidFill>
                    <a:srgbClr val="FF0000"/>
                  </a:solidFill>
                  <a:latin typeface="Arial" panose="020B0604020202020204" pitchFamily="34" charset="0"/>
                  <a:cs typeface="Arial" panose="020B0604020202020204" pitchFamily="34" charset="0"/>
                </a:rPr>
                <a:t>ATENÇÃO: </a:t>
              </a:r>
              <a:r>
                <a:rPr lang="pt-BR" sz="1600" dirty="0" smtClean="0">
                  <a:latin typeface="Arial" panose="020B0604020202020204" pitchFamily="34" charset="0"/>
                  <a:cs typeface="Arial" panose="020B0604020202020204" pitchFamily="34" charset="0"/>
                </a:rPr>
                <a:t>Após o registro do acompanhamento, o sistema retorna para a LISTA para que seja selecionado outro beneficiário para acompanhamento.</a:t>
              </a:r>
              <a:endParaRPr lang="pt-BR" sz="1600" dirty="0">
                <a:latin typeface="Arial" panose="020B0604020202020204" pitchFamily="34" charset="0"/>
                <a:cs typeface="Arial" panose="020B0604020202020204" pitchFamily="34" charset="0"/>
              </a:endParaRPr>
            </a:p>
          </p:txBody>
        </p:sp>
      </p:grpSp>
      <p:sp>
        <p:nvSpPr>
          <p:cNvPr id="18" name="Retângulo 17"/>
          <p:cNvSpPr/>
          <p:nvPr/>
        </p:nvSpPr>
        <p:spPr>
          <a:xfrm>
            <a:off x="2483767" y="3509124"/>
            <a:ext cx="1812959" cy="2343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400" dirty="0" err="1" smtClean="0">
                <a:solidFill>
                  <a:schemeClr val="tx1"/>
                </a:solidFill>
              </a:rPr>
              <a:t>Dfhghj</a:t>
            </a:r>
            <a:r>
              <a:rPr lang="pt-BR" sz="1400" dirty="0" smtClean="0">
                <a:solidFill>
                  <a:schemeClr val="tx1"/>
                </a:solidFill>
              </a:rPr>
              <a:t> </a:t>
            </a:r>
            <a:r>
              <a:rPr lang="pt-BR" sz="1400" dirty="0" err="1" smtClean="0">
                <a:solidFill>
                  <a:schemeClr val="tx1"/>
                </a:solidFill>
              </a:rPr>
              <a:t>dfghrsth</a:t>
            </a:r>
            <a:endParaRPr lang="pt-BR" sz="1400" dirty="0">
              <a:solidFill>
                <a:schemeClr val="tx1"/>
              </a:solidFill>
            </a:endParaRPr>
          </a:p>
        </p:txBody>
      </p:sp>
    </p:spTree>
    <p:extLst>
      <p:ext uri="{BB962C8B-B14F-4D97-AF65-F5344CB8AC3E}">
        <p14:creationId xmlns:p14="http://schemas.microsoft.com/office/powerpoint/2010/main" val="4246001851"/>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a:stretch>
            <a:fillRect/>
          </a:stretch>
        </p:blipFill>
        <p:spPr>
          <a:xfrm>
            <a:off x="0" y="1515546"/>
            <a:ext cx="9144000" cy="5342453"/>
          </a:xfrm>
          <a:prstGeom prst="rect">
            <a:avLst/>
          </a:prstGeom>
        </p:spPr>
      </p:pic>
      <p:sp>
        <p:nvSpPr>
          <p:cNvPr id="6" name="Título 1"/>
          <p:cNvSpPr txBox="1">
            <a:spLocks/>
          </p:cNvSpPr>
          <p:nvPr/>
        </p:nvSpPr>
        <p:spPr>
          <a:xfrm>
            <a:off x="-11687" y="254083"/>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Ao selecionar a opção ‘Pesquisar por Beneficiário’, aparecerá a seguinte tela:</a:t>
            </a:r>
            <a:endParaRPr lang="pt-BR" sz="2800" b="1" dirty="0">
              <a:latin typeface="Arial" panose="020B0604020202020204" pitchFamily="34" charset="0"/>
              <a:cs typeface="Arial" panose="020B0604020202020204" pitchFamily="34" charset="0"/>
            </a:endParaRPr>
          </a:p>
        </p:txBody>
      </p:sp>
      <p:sp>
        <p:nvSpPr>
          <p:cNvPr id="15" name="Retângulo Arredondado 14"/>
          <p:cNvSpPr/>
          <p:nvPr/>
        </p:nvSpPr>
        <p:spPr>
          <a:xfrm>
            <a:off x="2051720" y="3429000"/>
            <a:ext cx="5688632" cy="151216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6" name="Retângulo Arredondado 15"/>
          <p:cNvSpPr/>
          <p:nvPr/>
        </p:nvSpPr>
        <p:spPr>
          <a:xfrm>
            <a:off x="4211960" y="5013176"/>
            <a:ext cx="1103080" cy="5760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7" name="Retângulo 16"/>
          <p:cNvSpPr/>
          <p:nvPr/>
        </p:nvSpPr>
        <p:spPr>
          <a:xfrm>
            <a:off x="5073233" y="1512169"/>
            <a:ext cx="3872861" cy="1143995"/>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chemeClr val="tx1"/>
                </a:solidFill>
                <a:latin typeface="Arial" panose="020B0604020202020204" pitchFamily="34" charset="0"/>
                <a:cs typeface="Arial" panose="020B0604020202020204" pitchFamily="34" charset="0"/>
              </a:rPr>
              <a:t>Insira o ‘NIS’ ou o ‘Nome’ ou a ‘Data de Nascimento’ para pesquisar o beneficiário. Em seguida clique em ‘Pesquisar’.</a:t>
            </a:r>
          </a:p>
        </p:txBody>
      </p:sp>
    </p:spTree>
    <p:extLst>
      <p:ext uri="{BB962C8B-B14F-4D97-AF65-F5344CB8AC3E}">
        <p14:creationId xmlns:p14="http://schemas.microsoft.com/office/powerpoint/2010/main" val="3618180359"/>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0" y="52478"/>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400" b="1" dirty="0" smtClean="0">
                <a:latin typeface="Arial" panose="020B0604020202020204" pitchFamily="34" charset="0"/>
                <a:cs typeface="Arial" panose="020B0604020202020204" pitchFamily="34" charset="0"/>
              </a:rPr>
              <a:t>Em seguida, selecione a Ação ‘Acompanhar’ para acessar o acompanhamento do beneficiário ou a Ação ‘Acompanhamento Familiar’ para acessar toda a família do beneficiário:</a:t>
            </a:r>
            <a:endParaRPr lang="pt-BR" sz="2400" b="1" dirty="0">
              <a:latin typeface="Arial" panose="020B0604020202020204" pitchFamily="34" charset="0"/>
              <a:cs typeface="Arial" panose="020B0604020202020204" pitchFamily="34" charset="0"/>
            </a:endParaRPr>
          </a:p>
        </p:txBody>
      </p:sp>
      <p:grpSp>
        <p:nvGrpSpPr>
          <p:cNvPr id="2" name="Grupo 1"/>
          <p:cNvGrpSpPr/>
          <p:nvPr/>
        </p:nvGrpSpPr>
        <p:grpSpPr>
          <a:xfrm>
            <a:off x="71672" y="1412776"/>
            <a:ext cx="8858322" cy="4904470"/>
            <a:chOff x="71672" y="1412776"/>
            <a:chExt cx="8858322" cy="4904470"/>
          </a:xfrm>
        </p:grpSpPr>
        <p:pic>
          <p:nvPicPr>
            <p:cNvPr id="4" name="Imagem 3"/>
            <p:cNvPicPr>
              <a:picLocks noChangeAspect="1"/>
            </p:cNvPicPr>
            <p:nvPr/>
          </p:nvPicPr>
          <p:blipFill rotWithShape="1">
            <a:blip r:embed="rId2"/>
            <a:srcRect l="5480" t="17084" r="2961" b="19551"/>
            <a:stretch/>
          </p:blipFill>
          <p:spPr>
            <a:xfrm>
              <a:off x="71672" y="1412776"/>
              <a:ext cx="8858322" cy="4904470"/>
            </a:xfrm>
            <a:prstGeom prst="rect">
              <a:avLst/>
            </a:prstGeom>
          </p:spPr>
        </p:pic>
        <p:sp>
          <p:nvSpPr>
            <p:cNvPr id="8" name="CaixaDeTexto 7"/>
            <p:cNvSpPr txBox="1"/>
            <p:nvPr/>
          </p:nvSpPr>
          <p:spPr>
            <a:xfrm>
              <a:off x="457611" y="5445224"/>
              <a:ext cx="1656184" cy="369332"/>
            </a:xfrm>
            <a:prstGeom prst="rect">
              <a:avLst/>
            </a:prstGeom>
            <a:solidFill>
              <a:schemeClr val="bg1"/>
            </a:solidFill>
          </p:spPr>
          <p:txBody>
            <a:bodyPr wrap="square" rtlCol="0">
              <a:spAutoFit/>
            </a:bodyPr>
            <a:lstStyle/>
            <a:p>
              <a:r>
                <a:rPr lang="pt-BR" dirty="0" smtClean="0">
                  <a:solidFill>
                    <a:schemeClr val="tx1">
                      <a:lumMod val="50000"/>
                      <a:lumOff val="50000"/>
                    </a:schemeClr>
                  </a:solidFill>
                  <a:latin typeface="Arial" panose="020B0604020202020204" pitchFamily="34" charset="0"/>
                  <a:cs typeface="Arial" panose="020B0604020202020204" pitchFamily="34" charset="0"/>
                </a:rPr>
                <a:t>MARIA</a:t>
              </a:r>
              <a:endParaRPr lang="pt-BR"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9" name="Elipse 8"/>
            <p:cNvSpPr/>
            <p:nvPr/>
          </p:nvSpPr>
          <p:spPr>
            <a:xfrm>
              <a:off x="7442387" y="5445224"/>
              <a:ext cx="576064" cy="3693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Retângulo 9"/>
            <p:cNvSpPr/>
            <p:nvPr/>
          </p:nvSpPr>
          <p:spPr>
            <a:xfrm>
              <a:off x="8090459" y="5445224"/>
              <a:ext cx="432048" cy="3693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CaixaDeTexto 10"/>
            <p:cNvSpPr txBox="1"/>
            <p:nvPr/>
          </p:nvSpPr>
          <p:spPr>
            <a:xfrm>
              <a:off x="4788024" y="5491390"/>
              <a:ext cx="1204176" cy="276999"/>
            </a:xfrm>
            <a:prstGeom prst="rect">
              <a:avLst/>
            </a:prstGeom>
            <a:solidFill>
              <a:schemeClr val="bg1"/>
            </a:solidFill>
          </p:spPr>
          <p:txBody>
            <a:bodyPr wrap="none" rtlCol="0">
              <a:spAutoFit/>
            </a:bodyPr>
            <a:lstStyle/>
            <a:p>
              <a:r>
                <a:rPr lang="pt-BR" sz="1200" dirty="0" smtClean="0">
                  <a:solidFill>
                    <a:schemeClr val="tx1">
                      <a:lumMod val="50000"/>
                      <a:lumOff val="50000"/>
                    </a:schemeClr>
                  </a:solidFill>
                  <a:latin typeface="Arial" panose="020B0604020202020204" pitchFamily="34" charset="0"/>
                  <a:cs typeface="Arial" panose="020B0604020202020204" pitchFamily="34" charset="0"/>
                </a:rPr>
                <a:t>123123123123</a:t>
              </a:r>
              <a:endParaRPr lang="pt-BR" sz="1200" dirty="0">
                <a:solidFill>
                  <a:schemeClr val="tx1">
                    <a:lumMod val="50000"/>
                    <a:lumOff val="50000"/>
                  </a:schemeClr>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082927736"/>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ítulo 1"/>
          <p:cNvSpPr txBox="1">
            <a:spLocks/>
          </p:cNvSpPr>
          <p:nvPr/>
        </p:nvSpPr>
        <p:spPr>
          <a:xfrm>
            <a:off x="0" y="34498"/>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Ao selecionar a Ação ‘Acompanhamento Familiar’, aparecerá a seguinte tela:</a:t>
            </a:r>
          </a:p>
        </p:txBody>
      </p:sp>
      <p:grpSp>
        <p:nvGrpSpPr>
          <p:cNvPr id="3" name="Grupo 2"/>
          <p:cNvGrpSpPr/>
          <p:nvPr/>
        </p:nvGrpSpPr>
        <p:grpSpPr>
          <a:xfrm>
            <a:off x="0" y="875473"/>
            <a:ext cx="9144000" cy="5982527"/>
            <a:chOff x="0" y="1052736"/>
            <a:chExt cx="9144000" cy="5805264"/>
          </a:xfrm>
        </p:grpSpPr>
        <p:pic>
          <p:nvPicPr>
            <p:cNvPr id="6" name="Imagem 5"/>
            <p:cNvPicPr>
              <a:picLocks noChangeAspect="1"/>
            </p:cNvPicPr>
            <p:nvPr/>
          </p:nvPicPr>
          <p:blipFill>
            <a:blip r:embed="rId3"/>
            <a:stretch>
              <a:fillRect/>
            </a:stretch>
          </p:blipFill>
          <p:spPr>
            <a:xfrm>
              <a:off x="0" y="1052736"/>
              <a:ext cx="9144000" cy="5805264"/>
            </a:xfrm>
            <a:prstGeom prst="rect">
              <a:avLst/>
            </a:prstGeom>
          </p:spPr>
        </p:pic>
        <p:sp>
          <p:nvSpPr>
            <p:cNvPr id="9" name="Retângulo 8"/>
            <p:cNvSpPr/>
            <p:nvPr/>
          </p:nvSpPr>
          <p:spPr>
            <a:xfrm>
              <a:off x="675202" y="3313331"/>
              <a:ext cx="1919835" cy="58100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solidFill>
                    <a:schemeClr val="tx1"/>
                  </a:solidFill>
                </a:rPr>
                <a:t>AAAAAAAAAA</a:t>
              </a:r>
              <a:endParaRPr lang="pt-BR" dirty="0">
                <a:solidFill>
                  <a:schemeClr val="tx1"/>
                </a:solidFill>
              </a:endParaRPr>
            </a:p>
          </p:txBody>
        </p:sp>
        <p:sp>
          <p:nvSpPr>
            <p:cNvPr id="10" name="Retângulo 9"/>
            <p:cNvSpPr/>
            <p:nvPr/>
          </p:nvSpPr>
          <p:spPr>
            <a:xfrm>
              <a:off x="4776436" y="3327030"/>
              <a:ext cx="1919835" cy="5335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solidFill>
                    <a:schemeClr val="tx1"/>
                  </a:solidFill>
                </a:rPr>
                <a:t>AAAAAAAAAA</a:t>
              </a:r>
              <a:endParaRPr lang="pt-BR" dirty="0">
                <a:solidFill>
                  <a:schemeClr val="tx1"/>
                </a:solidFill>
              </a:endParaRPr>
            </a:p>
          </p:txBody>
        </p:sp>
        <p:sp>
          <p:nvSpPr>
            <p:cNvPr id="11" name="Retângulo 10"/>
            <p:cNvSpPr/>
            <p:nvPr/>
          </p:nvSpPr>
          <p:spPr>
            <a:xfrm>
              <a:off x="2695142" y="3327030"/>
              <a:ext cx="1919835" cy="5335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solidFill>
                    <a:schemeClr val="tx1"/>
                  </a:solidFill>
                </a:rPr>
                <a:t>AAAAAAAAAA</a:t>
              </a:r>
              <a:endParaRPr lang="pt-BR" dirty="0">
                <a:solidFill>
                  <a:schemeClr val="tx1"/>
                </a:solidFill>
              </a:endParaRPr>
            </a:p>
          </p:txBody>
        </p:sp>
        <p:sp>
          <p:nvSpPr>
            <p:cNvPr id="12" name="Retângulo 11"/>
            <p:cNvSpPr/>
            <p:nvPr/>
          </p:nvSpPr>
          <p:spPr>
            <a:xfrm>
              <a:off x="1332515" y="4246650"/>
              <a:ext cx="886078" cy="2223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900" dirty="0" smtClean="0">
                  <a:solidFill>
                    <a:schemeClr val="tx1"/>
                  </a:solidFill>
                </a:rPr>
                <a:t>00000000000</a:t>
              </a:r>
              <a:endParaRPr lang="pt-BR" sz="900" dirty="0">
                <a:solidFill>
                  <a:schemeClr val="tx1"/>
                </a:solidFill>
              </a:endParaRPr>
            </a:p>
          </p:txBody>
        </p:sp>
        <p:sp>
          <p:nvSpPr>
            <p:cNvPr id="13" name="Retângulo 12"/>
            <p:cNvSpPr/>
            <p:nvPr/>
          </p:nvSpPr>
          <p:spPr>
            <a:xfrm>
              <a:off x="5617899" y="3889955"/>
              <a:ext cx="886078" cy="28800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900" dirty="0" smtClean="0">
                  <a:solidFill>
                    <a:schemeClr val="tx1"/>
                  </a:solidFill>
                </a:rPr>
                <a:t>00000000000</a:t>
              </a:r>
              <a:endParaRPr lang="pt-BR" sz="900" dirty="0">
                <a:solidFill>
                  <a:schemeClr val="tx1"/>
                </a:solidFill>
              </a:endParaRPr>
            </a:p>
          </p:txBody>
        </p:sp>
        <p:sp>
          <p:nvSpPr>
            <p:cNvPr id="14" name="Retângulo 13"/>
            <p:cNvSpPr/>
            <p:nvPr/>
          </p:nvSpPr>
          <p:spPr>
            <a:xfrm>
              <a:off x="3491880" y="4205387"/>
              <a:ext cx="886078" cy="30490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900" dirty="0" smtClean="0">
                  <a:solidFill>
                    <a:schemeClr val="tx1"/>
                  </a:solidFill>
                </a:rPr>
                <a:t>00000000000</a:t>
              </a:r>
              <a:endParaRPr lang="pt-BR" sz="900" dirty="0">
                <a:solidFill>
                  <a:schemeClr val="tx1"/>
                </a:solidFill>
              </a:endParaRPr>
            </a:p>
          </p:txBody>
        </p:sp>
        <p:sp>
          <p:nvSpPr>
            <p:cNvPr id="16" name="Retângulo 15"/>
            <p:cNvSpPr/>
            <p:nvPr/>
          </p:nvSpPr>
          <p:spPr>
            <a:xfrm>
              <a:off x="6599126" y="1986228"/>
              <a:ext cx="2187257" cy="1374140"/>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dirty="0" smtClean="0">
                  <a:solidFill>
                    <a:schemeClr val="tx1"/>
                  </a:solidFill>
                  <a:latin typeface="Arial" panose="020B0604020202020204" pitchFamily="34" charset="0"/>
                  <a:cs typeface="Arial" panose="020B0604020202020204" pitchFamily="34" charset="0"/>
                </a:rPr>
                <a:t>Clique em ‘Acompanhar’ para fazer o acompanhamento. </a:t>
              </a:r>
            </a:p>
          </p:txBody>
        </p:sp>
        <p:sp>
          <p:nvSpPr>
            <p:cNvPr id="17" name="Retângulo Arredondado 16"/>
            <p:cNvSpPr/>
            <p:nvPr/>
          </p:nvSpPr>
          <p:spPr>
            <a:xfrm>
              <a:off x="572846" y="5121406"/>
              <a:ext cx="1919835" cy="60981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8" name="Retângulo Arredondado 17"/>
            <p:cNvSpPr/>
            <p:nvPr/>
          </p:nvSpPr>
          <p:spPr>
            <a:xfrm>
              <a:off x="2726431" y="5121406"/>
              <a:ext cx="1919835" cy="56460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9" name="Retângulo Arredondado 18"/>
            <p:cNvSpPr/>
            <p:nvPr/>
          </p:nvSpPr>
          <p:spPr>
            <a:xfrm>
              <a:off x="4880016" y="4816651"/>
              <a:ext cx="1919835" cy="60981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0" name="CaixaDeTexto 19"/>
            <p:cNvSpPr txBox="1"/>
            <p:nvPr/>
          </p:nvSpPr>
          <p:spPr>
            <a:xfrm>
              <a:off x="2233945" y="5895740"/>
              <a:ext cx="6850345" cy="892552"/>
            </a:xfrm>
            <a:prstGeom prst="rect">
              <a:avLst/>
            </a:prstGeom>
            <a:solidFill>
              <a:schemeClr val="bg1"/>
            </a:solidFill>
            <a:ln>
              <a:solidFill>
                <a:schemeClr val="accent1">
                  <a:lumMod val="75000"/>
                </a:schemeClr>
              </a:solidFill>
            </a:ln>
          </p:spPr>
          <p:txBody>
            <a:bodyPr wrap="square" rtlCol="0">
              <a:spAutoFit/>
            </a:bodyPr>
            <a:lstStyle/>
            <a:p>
              <a:r>
                <a:rPr lang="pt-BR" sz="2000" dirty="0" smtClean="0">
                  <a:solidFill>
                    <a:srgbClr val="FF0000"/>
                  </a:solidFill>
                  <a:latin typeface="Arial" panose="020B0604020202020204" pitchFamily="34" charset="0"/>
                  <a:cs typeface="Arial" panose="020B0604020202020204" pitchFamily="34" charset="0"/>
                </a:rPr>
                <a:t>ATENÇÃO: </a:t>
              </a:r>
              <a:r>
                <a:rPr lang="pt-BR" sz="1600" dirty="0" smtClean="0">
                  <a:latin typeface="Arial" panose="020B0604020202020204" pitchFamily="34" charset="0"/>
                  <a:cs typeface="Arial" panose="020B0604020202020204" pitchFamily="34" charset="0"/>
                </a:rPr>
                <a:t>Após o registro do acompanhamento, o sistema retorna para a FAMÍLIA para que seja selecionado outro beneficiário para acompanhamento.</a:t>
              </a:r>
              <a:endParaRPr lang="pt-BR" sz="16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031494646"/>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59832" y="2276872"/>
            <a:ext cx="5904656" cy="1678443"/>
          </a:xfrm>
        </p:spPr>
        <p:txBody>
          <a:bodyPr>
            <a:noAutofit/>
          </a:bodyPr>
          <a:lstStyle/>
          <a:p>
            <a:pPr algn="ctr"/>
            <a:r>
              <a:rPr lang="pt-BR" sz="4800" dirty="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Beneficiários Não Acompanhados</a:t>
            </a:r>
          </a:p>
        </p:txBody>
      </p:sp>
      <p:pic>
        <p:nvPicPr>
          <p:cNvPr id="4" name="Picture 3" descr="D:\Users\lucas.agustinho\Downloads\48b64f8a9c.pn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flipH="1">
            <a:off x="971600" y="2728689"/>
            <a:ext cx="1080120" cy="108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1940334"/>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p:cNvPicPr>
            <a:picLocks noChangeAspect="1"/>
          </p:cNvPicPr>
          <p:nvPr/>
        </p:nvPicPr>
        <p:blipFill>
          <a:blip r:embed="rId2"/>
          <a:stretch>
            <a:fillRect/>
          </a:stretch>
        </p:blipFill>
        <p:spPr>
          <a:xfrm>
            <a:off x="7785" y="1416756"/>
            <a:ext cx="9136215" cy="5441243"/>
          </a:xfrm>
          <a:prstGeom prst="rect">
            <a:avLst/>
          </a:prstGeom>
        </p:spPr>
      </p:pic>
      <p:sp>
        <p:nvSpPr>
          <p:cNvPr id="4" name="Título 1"/>
          <p:cNvSpPr txBox="1">
            <a:spLocks/>
          </p:cNvSpPr>
          <p:nvPr/>
        </p:nvSpPr>
        <p:spPr>
          <a:xfrm>
            <a:off x="111396" y="116632"/>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400" b="1" dirty="0" smtClean="0">
                <a:latin typeface="Arial" panose="020B0604020202020204" pitchFamily="34" charset="0"/>
                <a:cs typeface="Arial" panose="020B0604020202020204" pitchFamily="34" charset="0"/>
              </a:rPr>
              <a:t>Após clicar na Ação ‘Acompanhar’ através da ‘Pesquisa por Mapa’ ou da ‘Pesquisa por Beneficiário’, aparecerá a seguinte tela de acompanhamento:</a:t>
            </a:r>
          </a:p>
        </p:txBody>
      </p:sp>
      <p:sp>
        <p:nvSpPr>
          <p:cNvPr id="6" name="Retângulo Arredondado 5"/>
          <p:cNvSpPr/>
          <p:nvPr/>
        </p:nvSpPr>
        <p:spPr>
          <a:xfrm>
            <a:off x="304982" y="1844824"/>
            <a:ext cx="4483042" cy="20882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4153885338"/>
      </p:ext>
    </p:extLst>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stretch>
            <a:fillRect/>
          </a:stretch>
        </p:blipFill>
        <p:spPr>
          <a:xfrm>
            <a:off x="-24816" y="1484784"/>
            <a:ext cx="9168816" cy="5373216"/>
          </a:xfrm>
          <a:prstGeom prst="rect">
            <a:avLst/>
          </a:prstGeom>
        </p:spPr>
      </p:pic>
      <p:sp>
        <p:nvSpPr>
          <p:cNvPr id="4" name="Título 1"/>
          <p:cNvSpPr txBox="1">
            <a:spLocks/>
          </p:cNvSpPr>
          <p:nvPr/>
        </p:nvSpPr>
        <p:spPr>
          <a:xfrm>
            <a:off x="95096" y="103749"/>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Informe a ‘Data de Acompanhamento’ e se o beneficiário foi acompanhado SIM ou NÃO em ‘Beneficiário acompanhado’:</a:t>
            </a:r>
          </a:p>
        </p:txBody>
      </p:sp>
      <p:sp>
        <p:nvSpPr>
          <p:cNvPr id="6" name="Retângulo Arredondado 5"/>
          <p:cNvSpPr/>
          <p:nvPr/>
        </p:nvSpPr>
        <p:spPr>
          <a:xfrm>
            <a:off x="4716016" y="2564904"/>
            <a:ext cx="3600400" cy="288032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etângulo Arredondado 4"/>
          <p:cNvSpPr/>
          <p:nvPr/>
        </p:nvSpPr>
        <p:spPr>
          <a:xfrm>
            <a:off x="395536" y="4581128"/>
            <a:ext cx="1584176" cy="122413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48885399"/>
      </p:ext>
    </p:extLst>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23927" y="116632"/>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Para os beneficiários </a:t>
            </a:r>
            <a:r>
              <a:rPr lang="pt-BR" sz="2800" b="1" u="sng" dirty="0" smtClean="0">
                <a:latin typeface="Arial" panose="020B0604020202020204" pitchFamily="34" charset="0"/>
                <a:cs typeface="Arial" panose="020B0604020202020204" pitchFamily="34" charset="0"/>
              </a:rPr>
              <a:t>não acompanhados</a:t>
            </a:r>
            <a:r>
              <a:rPr lang="pt-BR" sz="2800" b="1" dirty="0" smtClean="0">
                <a:latin typeface="Arial" panose="020B0604020202020204" pitchFamily="34" charset="0"/>
                <a:cs typeface="Arial" panose="020B0604020202020204" pitchFamily="34" charset="0"/>
              </a:rPr>
              <a:t>, selecione NÃO em ‘Beneficiário acompanhado’ e em seguida selecione o ‘Motivo’ do não acompanhamento:</a:t>
            </a:r>
          </a:p>
        </p:txBody>
      </p:sp>
      <p:grpSp>
        <p:nvGrpSpPr>
          <p:cNvPr id="3" name="Grupo 2"/>
          <p:cNvGrpSpPr/>
          <p:nvPr/>
        </p:nvGrpSpPr>
        <p:grpSpPr>
          <a:xfrm>
            <a:off x="0" y="1484784"/>
            <a:ext cx="9144000" cy="5373216"/>
            <a:chOff x="0" y="1484784"/>
            <a:chExt cx="9144000" cy="5373216"/>
          </a:xfrm>
        </p:grpSpPr>
        <p:pic>
          <p:nvPicPr>
            <p:cNvPr id="5" name="Imagem 4"/>
            <p:cNvPicPr>
              <a:picLocks noChangeAspect="1"/>
            </p:cNvPicPr>
            <p:nvPr/>
          </p:nvPicPr>
          <p:blipFill>
            <a:blip r:embed="rId2"/>
            <a:stretch>
              <a:fillRect/>
            </a:stretch>
          </p:blipFill>
          <p:spPr>
            <a:xfrm>
              <a:off x="0" y="1484784"/>
              <a:ext cx="9144000" cy="5373216"/>
            </a:xfrm>
            <a:prstGeom prst="rect">
              <a:avLst/>
            </a:prstGeom>
          </p:spPr>
        </p:pic>
        <p:sp>
          <p:nvSpPr>
            <p:cNvPr id="2" name="Retângulo de cantos arredondados 1"/>
            <p:cNvSpPr/>
            <p:nvPr/>
          </p:nvSpPr>
          <p:spPr>
            <a:xfrm>
              <a:off x="395536" y="4869160"/>
              <a:ext cx="8568952" cy="144016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25265000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908720"/>
            <a:ext cx="7543800" cy="576065"/>
          </a:xfrm>
        </p:spPr>
        <p:txBody>
          <a:bodyPr>
            <a:normAutofit/>
          </a:bodyPr>
          <a:lstStyle/>
          <a:p>
            <a:r>
              <a:rPr lang="pt-BR" sz="2800" b="1" dirty="0" smtClean="0">
                <a:latin typeface="Arial" panose="020B0604020202020204" pitchFamily="34" charset="0"/>
                <a:cs typeface="Arial" panose="020B0604020202020204" pitchFamily="34" charset="0"/>
              </a:rPr>
              <a:t>Geração do Público de Acompanhamento</a:t>
            </a:r>
            <a:endParaRPr lang="pt-BR" sz="2800" b="1" dirty="0">
              <a:latin typeface="Arial" panose="020B0604020202020204" pitchFamily="34" charset="0"/>
              <a:cs typeface="Arial" panose="020B0604020202020204" pitchFamily="34" charset="0"/>
            </a:endParaRPr>
          </a:p>
        </p:txBody>
      </p:sp>
      <p:graphicFrame>
        <p:nvGraphicFramePr>
          <p:cNvPr id="3" name="Tabela 2"/>
          <p:cNvGraphicFramePr>
            <a:graphicFrameLocks noGrp="1"/>
          </p:cNvGraphicFramePr>
          <p:nvPr>
            <p:extLst>
              <p:ext uri="{D42A27DB-BD31-4B8C-83A1-F6EECF244321}">
                <p14:modId xmlns:p14="http://schemas.microsoft.com/office/powerpoint/2010/main" val="2155333260"/>
              </p:ext>
            </p:extLst>
          </p:nvPr>
        </p:nvGraphicFramePr>
        <p:xfrm>
          <a:off x="107504" y="2420888"/>
          <a:ext cx="8928992" cy="3312368"/>
        </p:xfrm>
        <a:graphic>
          <a:graphicData uri="http://schemas.openxmlformats.org/drawingml/2006/table">
            <a:tbl>
              <a:tblPr firstRow="1" bandRow="1">
                <a:tableStyleId>{BC89EF96-8CEA-46FF-86C4-4CE0E7609802}</a:tableStyleId>
              </a:tblPr>
              <a:tblGrid>
                <a:gridCol w="1135041">
                  <a:extLst>
                    <a:ext uri="{9D8B030D-6E8A-4147-A177-3AD203B41FA5}">
                      <a16:colId xmlns="" xmlns:a16="http://schemas.microsoft.com/office/drawing/2014/main" val="20000"/>
                    </a:ext>
                  </a:extLst>
                </a:gridCol>
                <a:gridCol w="2194414">
                  <a:extLst>
                    <a:ext uri="{9D8B030D-6E8A-4147-A177-3AD203B41FA5}">
                      <a16:colId xmlns="" xmlns:a16="http://schemas.microsoft.com/office/drawing/2014/main" val="20001"/>
                    </a:ext>
                  </a:extLst>
                </a:gridCol>
                <a:gridCol w="2270083">
                  <a:extLst>
                    <a:ext uri="{9D8B030D-6E8A-4147-A177-3AD203B41FA5}">
                      <a16:colId xmlns="" xmlns:a16="http://schemas.microsoft.com/office/drawing/2014/main" val="20002"/>
                    </a:ext>
                  </a:extLst>
                </a:gridCol>
                <a:gridCol w="1664727">
                  <a:extLst>
                    <a:ext uri="{9D8B030D-6E8A-4147-A177-3AD203B41FA5}">
                      <a16:colId xmlns="" xmlns:a16="http://schemas.microsoft.com/office/drawing/2014/main" val="20003"/>
                    </a:ext>
                  </a:extLst>
                </a:gridCol>
                <a:gridCol w="1664727">
                  <a:extLst>
                    <a:ext uri="{9D8B030D-6E8A-4147-A177-3AD203B41FA5}">
                      <a16:colId xmlns="" xmlns:a16="http://schemas.microsoft.com/office/drawing/2014/main" val="20004"/>
                    </a:ext>
                  </a:extLst>
                </a:gridCol>
              </a:tblGrid>
              <a:tr h="1181232">
                <a:tc>
                  <a:txBody>
                    <a:bodyPr/>
                    <a:lstStyle/>
                    <a:p>
                      <a:pPr algn="ctr">
                        <a:lnSpc>
                          <a:spcPct val="106000"/>
                        </a:lnSpc>
                        <a:spcAft>
                          <a:spcPts val="800"/>
                        </a:spcAft>
                      </a:pPr>
                      <a:r>
                        <a:rPr lang="pt-BR" sz="1800" dirty="0">
                          <a:effectLst/>
                          <a:latin typeface="Arial" panose="020B0604020202020204" pitchFamily="34" charset="0"/>
                          <a:cs typeface="Arial" panose="020B0604020202020204" pitchFamily="34" charset="0"/>
                        </a:rPr>
                        <a:t>Vigência</a:t>
                      </a:r>
                      <a:endParaRPr lang="pt-BR" sz="18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6000"/>
                        </a:lnSpc>
                        <a:spcAft>
                          <a:spcPts val="800"/>
                        </a:spcAft>
                      </a:pPr>
                      <a:r>
                        <a:rPr lang="pt-BR" sz="1800" dirty="0">
                          <a:effectLst/>
                          <a:latin typeface="Arial" panose="020B0604020202020204" pitchFamily="34" charset="0"/>
                          <a:cs typeface="Arial" panose="020B0604020202020204" pitchFamily="34" charset="0"/>
                        </a:rPr>
                        <a:t>Arquivo de carga</a:t>
                      </a:r>
                      <a:endParaRPr lang="pt-BR" sz="18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6000"/>
                        </a:lnSpc>
                        <a:spcAft>
                          <a:spcPts val="800"/>
                        </a:spcAft>
                      </a:pPr>
                      <a:r>
                        <a:rPr lang="pt-BR" sz="1800" dirty="0">
                          <a:effectLst/>
                          <a:latin typeface="Arial" panose="020B0604020202020204" pitchFamily="34" charset="0"/>
                          <a:cs typeface="Arial" panose="020B0604020202020204" pitchFamily="34" charset="0"/>
                        </a:rPr>
                        <a:t>Início do Período </a:t>
                      </a:r>
                      <a:r>
                        <a:rPr lang="pt-BR" sz="1800" dirty="0" smtClean="0">
                          <a:effectLst/>
                          <a:latin typeface="Arial" panose="020B0604020202020204" pitchFamily="34" charset="0"/>
                          <a:cs typeface="Arial" panose="020B0604020202020204" pitchFamily="34" charset="0"/>
                        </a:rPr>
                        <a:t>de Registro </a:t>
                      </a:r>
                      <a:r>
                        <a:rPr lang="pt-BR" sz="1800" dirty="0">
                          <a:effectLst/>
                          <a:latin typeface="Arial" panose="020B0604020202020204" pitchFamily="34" charset="0"/>
                          <a:cs typeface="Arial" panose="020B0604020202020204" pitchFamily="34" charset="0"/>
                        </a:rPr>
                        <a:t>de Acompanhamento</a:t>
                      </a:r>
                      <a:endParaRPr lang="pt-BR" sz="18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6000"/>
                        </a:lnSpc>
                        <a:spcAft>
                          <a:spcPts val="800"/>
                        </a:spcAft>
                      </a:pPr>
                      <a:r>
                        <a:rPr lang="pt-BR" sz="1800" dirty="0">
                          <a:effectLst/>
                          <a:latin typeface="Arial" panose="020B0604020202020204" pitchFamily="34" charset="0"/>
                          <a:cs typeface="Arial" panose="020B0604020202020204" pitchFamily="34" charset="0"/>
                        </a:rPr>
                        <a:t>Folha de Pagamento</a:t>
                      </a:r>
                      <a:endParaRPr lang="pt-BR" sz="18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6000"/>
                        </a:lnSpc>
                        <a:spcAft>
                          <a:spcPts val="800"/>
                        </a:spcAft>
                      </a:pPr>
                      <a:r>
                        <a:rPr lang="pt-BR" sz="1800" dirty="0">
                          <a:effectLst/>
                          <a:latin typeface="Arial" panose="020B0604020202020204" pitchFamily="34" charset="0"/>
                          <a:cs typeface="Arial" panose="020B0604020202020204" pitchFamily="34" charset="0"/>
                        </a:rPr>
                        <a:t>Informações </a:t>
                      </a:r>
                      <a:r>
                        <a:rPr lang="pt-BR" sz="1800" dirty="0" err="1">
                          <a:effectLst/>
                          <a:latin typeface="Arial" panose="020B0604020202020204" pitchFamily="34" charset="0"/>
                          <a:cs typeface="Arial" panose="020B0604020202020204" pitchFamily="34" charset="0"/>
                        </a:rPr>
                        <a:t>CadÚnico</a:t>
                      </a:r>
                      <a:endParaRPr lang="pt-BR" sz="1800" dirty="0">
                        <a:effectLst/>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 xmlns:a16="http://schemas.microsoft.com/office/drawing/2014/main" val="10000"/>
                  </a:ext>
                </a:extLst>
              </a:tr>
              <a:tr h="534014">
                <a:tc>
                  <a:txBody>
                    <a:bodyPr/>
                    <a:lstStyle/>
                    <a:p>
                      <a:pPr algn="ctr">
                        <a:lnSpc>
                          <a:spcPct val="106000"/>
                        </a:lnSpc>
                        <a:spcAft>
                          <a:spcPts val="800"/>
                        </a:spcAft>
                      </a:pPr>
                      <a:r>
                        <a:rPr lang="pt-BR" sz="1800" dirty="0">
                          <a:effectLst/>
                          <a:latin typeface="Arial" panose="020B0604020202020204" pitchFamily="34" charset="0"/>
                          <a:cs typeface="Arial" panose="020B0604020202020204" pitchFamily="34" charset="0"/>
                        </a:rPr>
                        <a:t>1ª</a:t>
                      </a:r>
                      <a:endParaRPr lang="pt-BR" sz="18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6000"/>
                        </a:lnSpc>
                        <a:spcAft>
                          <a:spcPts val="800"/>
                        </a:spcAft>
                      </a:pPr>
                      <a:r>
                        <a:rPr lang="pt-BR" sz="1800">
                          <a:effectLst/>
                          <a:latin typeface="Arial" panose="020B0604020202020204" pitchFamily="34" charset="0"/>
                          <a:cs typeface="Arial" panose="020B0604020202020204" pitchFamily="34" charset="0"/>
                        </a:rPr>
                        <a:t>Início</a:t>
                      </a:r>
                      <a:endParaRPr lang="pt-BR" sz="180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6000"/>
                        </a:lnSpc>
                        <a:spcAft>
                          <a:spcPts val="800"/>
                        </a:spcAft>
                      </a:pPr>
                      <a:r>
                        <a:rPr lang="pt-BR" sz="1800" dirty="0" smtClean="0">
                          <a:effectLst/>
                          <a:latin typeface="Arial" panose="020B0604020202020204" pitchFamily="34" charset="0"/>
                          <a:cs typeface="Arial" panose="020B0604020202020204" pitchFamily="34" charset="0"/>
                        </a:rPr>
                        <a:t>Fevereiro</a:t>
                      </a:r>
                      <a:endParaRPr lang="pt-BR" sz="18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6000"/>
                        </a:lnSpc>
                        <a:spcAft>
                          <a:spcPts val="800"/>
                        </a:spcAft>
                      </a:pPr>
                      <a:r>
                        <a:rPr lang="pt-BR" sz="1800" dirty="0" smtClean="0">
                          <a:effectLst/>
                          <a:latin typeface="Arial" panose="020B0604020202020204" pitchFamily="34" charset="0"/>
                          <a:cs typeface="Arial" panose="020B0604020202020204" pitchFamily="34" charset="0"/>
                        </a:rPr>
                        <a:t>Dezembro</a:t>
                      </a:r>
                      <a:endParaRPr lang="pt-BR" sz="18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6000"/>
                        </a:lnSpc>
                        <a:spcAft>
                          <a:spcPts val="800"/>
                        </a:spcAft>
                      </a:pPr>
                      <a:r>
                        <a:rPr lang="pt-BR" sz="1800" dirty="0" smtClean="0">
                          <a:effectLst/>
                          <a:latin typeface="Arial" panose="020B0604020202020204" pitchFamily="34" charset="0"/>
                          <a:cs typeface="Arial" panose="020B0604020202020204" pitchFamily="34" charset="0"/>
                        </a:rPr>
                        <a:t>Novembro</a:t>
                      </a:r>
                      <a:endParaRPr lang="pt-BR" sz="1800" dirty="0">
                        <a:effectLst/>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 xmlns:a16="http://schemas.microsoft.com/office/drawing/2014/main" val="10001"/>
                  </a:ext>
                </a:extLst>
              </a:tr>
              <a:tr h="535795">
                <a:tc>
                  <a:txBody>
                    <a:bodyPr/>
                    <a:lstStyle/>
                    <a:p>
                      <a:pPr algn="ctr">
                        <a:lnSpc>
                          <a:spcPct val="106000"/>
                        </a:lnSpc>
                        <a:spcAft>
                          <a:spcPts val="800"/>
                        </a:spcAft>
                      </a:pPr>
                      <a:r>
                        <a:rPr lang="pt-BR" sz="1800" dirty="0">
                          <a:effectLst/>
                          <a:latin typeface="Arial" panose="020B0604020202020204" pitchFamily="34" charset="0"/>
                          <a:cs typeface="Arial" panose="020B0604020202020204" pitchFamily="34" charset="0"/>
                        </a:rPr>
                        <a:t>1ª</a:t>
                      </a:r>
                      <a:endParaRPr lang="pt-BR" sz="18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6000"/>
                        </a:lnSpc>
                        <a:spcAft>
                          <a:spcPts val="800"/>
                        </a:spcAft>
                      </a:pPr>
                      <a:r>
                        <a:rPr lang="pt-BR" sz="1800" dirty="0">
                          <a:effectLst/>
                          <a:latin typeface="Arial" panose="020B0604020202020204" pitchFamily="34" charset="0"/>
                          <a:cs typeface="Arial" panose="020B0604020202020204" pitchFamily="34" charset="0"/>
                        </a:rPr>
                        <a:t>Complementar</a:t>
                      </a:r>
                      <a:endParaRPr lang="pt-BR" sz="18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6000"/>
                        </a:lnSpc>
                        <a:spcAft>
                          <a:spcPts val="800"/>
                        </a:spcAft>
                      </a:pPr>
                      <a:r>
                        <a:rPr lang="pt-BR" sz="1800" dirty="0" smtClean="0">
                          <a:effectLst/>
                          <a:latin typeface="Arial" panose="020B0604020202020204" pitchFamily="34" charset="0"/>
                          <a:cs typeface="Arial" panose="020B0604020202020204" pitchFamily="34" charset="0"/>
                        </a:rPr>
                        <a:t>Abril</a:t>
                      </a:r>
                      <a:endParaRPr lang="pt-BR" sz="18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6000"/>
                        </a:lnSpc>
                        <a:spcAft>
                          <a:spcPts val="800"/>
                        </a:spcAft>
                      </a:pPr>
                      <a:r>
                        <a:rPr lang="pt-BR" sz="1800" dirty="0" smtClean="0">
                          <a:effectLst/>
                          <a:latin typeface="Arial" panose="020B0604020202020204" pitchFamily="34" charset="0"/>
                          <a:cs typeface="Arial" panose="020B0604020202020204" pitchFamily="34" charset="0"/>
                        </a:rPr>
                        <a:t>Março</a:t>
                      </a:r>
                      <a:endParaRPr lang="pt-BR" sz="18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6000"/>
                        </a:lnSpc>
                        <a:spcAft>
                          <a:spcPts val="800"/>
                        </a:spcAft>
                      </a:pPr>
                      <a:r>
                        <a:rPr lang="pt-BR" sz="1800" dirty="0" smtClean="0">
                          <a:effectLst/>
                          <a:latin typeface="Arial" panose="020B0604020202020204" pitchFamily="34" charset="0"/>
                          <a:cs typeface="Arial" panose="020B0604020202020204" pitchFamily="34" charset="0"/>
                        </a:rPr>
                        <a:t>Fevereiro</a:t>
                      </a:r>
                      <a:endParaRPr lang="pt-BR" sz="1800" dirty="0">
                        <a:effectLst/>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 xmlns:a16="http://schemas.microsoft.com/office/drawing/2014/main" val="10002"/>
                  </a:ext>
                </a:extLst>
              </a:tr>
              <a:tr h="535795">
                <a:tc>
                  <a:txBody>
                    <a:bodyPr/>
                    <a:lstStyle/>
                    <a:p>
                      <a:pPr algn="ctr">
                        <a:lnSpc>
                          <a:spcPct val="106000"/>
                        </a:lnSpc>
                        <a:spcAft>
                          <a:spcPts val="800"/>
                        </a:spcAft>
                      </a:pPr>
                      <a:r>
                        <a:rPr lang="pt-BR" sz="1800">
                          <a:effectLst/>
                          <a:latin typeface="Arial" panose="020B0604020202020204" pitchFamily="34" charset="0"/>
                          <a:cs typeface="Arial" panose="020B0604020202020204" pitchFamily="34" charset="0"/>
                        </a:rPr>
                        <a:t>2ª</a:t>
                      </a:r>
                      <a:endParaRPr lang="pt-BR" sz="180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6000"/>
                        </a:lnSpc>
                        <a:spcAft>
                          <a:spcPts val="800"/>
                        </a:spcAft>
                      </a:pPr>
                      <a:r>
                        <a:rPr lang="pt-BR" sz="1800" dirty="0">
                          <a:effectLst/>
                          <a:latin typeface="Arial" panose="020B0604020202020204" pitchFamily="34" charset="0"/>
                          <a:cs typeface="Arial" panose="020B0604020202020204" pitchFamily="34" charset="0"/>
                        </a:rPr>
                        <a:t>Início</a:t>
                      </a:r>
                      <a:endParaRPr lang="pt-BR" sz="18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6000"/>
                        </a:lnSpc>
                        <a:spcAft>
                          <a:spcPts val="800"/>
                        </a:spcAft>
                      </a:pPr>
                      <a:r>
                        <a:rPr lang="pt-BR" sz="1800" dirty="0" smtClean="0">
                          <a:effectLst/>
                          <a:latin typeface="Arial" panose="020B0604020202020204" pitchFamily="34" charset="0"/>
                          <a:cs typeface="Arial" panose="020B0604020202020204" pitchFamily="34" charset="0"/>
                        </a:rPr>
                        <a:t>Agosto</a:t>
                      </a:r>
                      <a:endParaRPr lang="pt-BR" sz="18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6000"/>
                        </a:lnSpc>
                        <a:spcAft>
                          <a:spcPts val="800"/>
                        </a:spcAft>
                      </a:pPr>
                      <a:r>
                        <a:rPr lang="pt-BR" sz="1800" dirty="0" smtClean="0">
                          <a:effectLst/>
                          <a:latin typeface="Arial" panose="020B0604020202020204" pitchFamily="34" charset="0"/>
                          <a:cs typeface="Arial" panose="020B0604020202020204" pitchFamily="34" charset="0"/>
                        </a:rPr>
                        <a:t>Junho</a:t>
                      </a:r>
                      <a:endParaRPr lang="pt-BR" sz="18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6000"/>
                        </a:lnSpc>
                        <a:spcAft>
                          <a:spcPts val="800"/>
                        </a:spcAft>
                      </a:pPr>
                      <a:r>
                        <a:rPr lang="pt-BR" sz="1800" dirty="0" smtClean="0">
                          <a:effectLst/>
                          <a:latin typeface="Arial" panose="020B0604020202020204" pitchFamily="34" charset="0"/>
                          <a:cs typeface="Arial" panose="020B0604020202020204" pitchFamily="34" charset="0"/>
                        </a:rPr>
                        <a:t>Maio</a:t>
                      </a:r>
                      <a:endParaRPr lang="pt-BR" sz="1800" dirty="0">
                        <a:effectLst/>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 xmlns:a16="http://schemas.microsoft.com/office/drawing/2014/main" val="10003"/>
                  </a:ext>
                </a:extLst>
              </a:tr>
              <a:tr h="525532">
                <a:tc>
                  <a:txBody>
                    <a:bodyPr/>
                    <a:lstStyle/>
                    <a:p>
                      <a:pPr algn="ctr">
                        <a:lnSpc>
                          <a:spcPct val="106000"/>
                        </a:lnSpc>
                        <a:spcAft>
                          <a:spcPts val="800"/>
                        </a:spcAft>
                      </a:pPr>
                      <a:r>
                        <a:rPr lang="pt-BR" sz="1800" dirty="0">
                          <a:effectLst/>
                          <a:latin typeface="Arial" panose="020B0604020202020204" pitchFamily="34" charset="0"/>
                          <a:cs typeface="Arial" panose="020B0604020202020204" pitchFamily="34" charset="0"/>
                        </a:rPr>
                        <a:t>2ª</a:t>
                      </a:r>
                      <a:endParaRPr lang="pt-BR" sz="18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6000"/>
                        </a:lnSpc>
                        <a:spcAft>
                          <a:spcPts val="800"/>
                        </a:spcAft>
                      </a:pPr>
                      <a:r>
                        <a:rPr lang="pt-BR" sz="1800" dirty="0">
                          <a:effectLst/>
                          <a:latin typeface="Arial" panose="020B0604020202020204" pitchFamily="34" charset="0"/>
                          <a:cs typeface="Arial" panose="020B0604020202020204" pitchFamily="34" charset="0"/>
                        </a:rPr>
                        <a:t>Complementar</a:t>
                      </a:r>
                      <a:endParaRPr lang="pt-BR" sz="18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6000"/>
                        </a:lnSpc>
                        <a:spcAft>
                          <a:spcPts val="800"/>
                        </a:spcAft>
                      </a:pPr>
                      <a:r>
                        <a:rPr lang="pt-BR" sz="1800" dirty="0" smtClean="0">
                          <a:effectLst/>
                          <a:latin typeface="Arial" panose="020B0604020202020204" pitchFamily="34" charset="0"/>
                          <a:cs typeface="Arial" panose="020B0604020202020204" pitchFamily="34" charset="0"/>
                        </a:rPr>
                        <a:t>Outubro</a:t>
                      </a:r>
                      <a:endParaRPr lang="pt-BR" sz="18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6000"/>
                        </a:lnSpc>
                        <a:spcAft>
                          <a:spcPts val="800"/>
                        </a:spcAft>
                      </a:pPr>
                      <a:r>
                        <a:rPr lang="pt-BR" sz="1800" dirty="0" smtClean="0">
                          <a:effectLst/>
                          <a:latin typeface="Arial" panose="020B0604020202020204" pitchFamily="34" charset="0"/>
                          <a:cs typeface="Arial" panose="020B0604020202020204" pitchFamily="34" charset="0"/>
                        </a:rPr>
                        <a:t>Setembro</a:t>
                      </a:r>
                      <a:endParaRPr lang="pt-BR" sz="18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6000"/>
                        </a:lnSpc>
                        <a:spcAft>
                          <a:spcPts val="800"/>
                        </a:spcAft>
                      </a:pPr>
                      <a:r>
                        <a:rPr lang="pt-BR" sz="1800" dirty="0" smtClean="0">
                          <a:effectLst/>
                          <a:latin typeface="Arial" panose="020B0604020202020204" pitchFamily="34" charset="0"/>
                          <a:cs typeface="Arial" panose="020B0604020202020204" pitchFamily="34" charset="0"/>
                        </a:rPr>
                        <a:t>Agosto</a:t>
                      </a:r>
                      <a:endParaRPr lang="pt-BR" sz="1800" dirty="0">
                        <a:effectLst/>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1706846261"/>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3927" y="116632"/>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Após inserir as informações solicitadas, clique em ‘Salvar Acompanhamento’:</a:t>
            </a:r>
          </a:p>
        </p:txBody>
      </p:sp>
      <p:grpSp>
        <p:nvGrpSpPr>
          <p:cNvPr id="5" name="Grupo 4"/>
          <p:cNvGrpSpPr/>
          <p:nvPr/>
        </p:nvGrpSpPr>
        <p:grpSpPr>
          <a:xfrm>
            <a:off x="0" y="1340768"/>
            <a:ext cx="9144000" cy="5517232"/>
            <a:chOff x="0" y="1340768"/>
            <a:chExt cx="9144000" cy="5517232"/>
          </a:xfrm>
        </p:grpSpPr>
        <p:pic>
          <p:nvPicPr>
            <p:cNvPr id="3" name="Imagem 2"/>
            <p:cNvPicPr>
              <a:picLocks noChangeAspect="1"/>
            </p:cNvPicPr>
            <p:nvPr/>
          </p:nvPicPr>
          <p:blipFill>
            <a:blip r:embed="rId2"/>
            <a:stretch>
              <a:fillRect/>
            </a:stretch>
          </p:blipFill>
          <p:spPr>
            <a:xfrm>
              <a:off x="0" y="1340768"/>
              <a:ext cx="9144000" cy="5517232"/>
            </a:xfrm>
            <a:prstGeom prst="rect">
              <a:avLst/>
            </a:prstGeom>
          </p:spPr>
        </p:pic>
        <p:sp>
          <p:nvSpPr>
            <p:cNvPr id="4" name="Retângulo Arredondado 3"/>
            <p:cNvSpPr/>
            <p:nvPr/>
          </p:nvSpPr>
          <p:spPr>
            <a:xfrm>
              <a:off x="3779912" y="5589240"/>
              <a:ext cx="1872208" cy="50405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2014097005"/>
      </p:ext>
    </p:extLst>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stretch>
            <a:fillRect/>
          </a:stretch>
        </p:blipFill>
        <p:spPr>
          <a:xfrm>
            <a:off x="0" y="1484784"/>
            <a:ext cx="9144000" cy="5472608"/>
          </a:xfrm>
          <a:prstGeom prst="rect">
            <a:avLst/>
          </a:prstGeom>
        </p:spPr>
      </p:pic>
      <p:sp>
        <p:nvSpPr>
          <p:cNvPr id="6"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Ao clicar em ‘Salvar Acompanhamento’, aparecerá o questionamento a seguir. Para confirmar o acompanhamento, clique em ‘Sim’:</a:t>
            </a:r>
            <a:endParaRPr lang="pt-BR" sz="2800" b="1" dirty="0">
              <a:latin typeface="Arial" panose="020B0604020202020204" pitchFamily="34" charset="0"/>
              <a:cs typeface="Arial" panose="020B0604020202020204" pitchFamily="34" charset="0"/>
            </a:endParaRPr>
          </a:p>
        </p:txBody>
      </p:sp>
      <p:sp>
        <p:nvSpPr>
          <p:cNvPr id="7" name="Retângulo 6"/>
          <p:cNvSpPr/>
          <p:nvPr/>
        </p:nvSpPr>
        <p:spPr>
          <a:xfrm>
            <a:off x="755576" y="3284984"/>
            <a:ext cx="792088"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7"/>
          <p:cNvSpPr/>
          <p:nvPr/>
        </p:nvSpPr>
        <p:spPr>
          <a:xfrm>
            <a:off x="899592" y="3501008"/>
            <a:ext cx="1584176"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8"/>
          <p:cNvSpPr/>
          <p:nvPr/>
        </p:nvSpPr>
        <p:spPr>
          <a:xfrm>
            <a:off x="1547664" y="4036805"/>
            <a:ext cx="576064"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Retângulo 9"/>
          <p:cNvSpPr/>
          <p:nvPr/>
        </p:nvSpPr>
        <p:spPr>
          <a:xfrm>
            <a:off x="8388424" y="2276872"/>
            <a:ext cx="648072"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Arredondado 10"/>
          <p:cNvSpPr/>
          <p:nvPr/>
        </p:nvSpPr>
        <p:spPr>
          <a:xfrm>
            <a:off x="6084168" y="2024844"/>
            <a:ext cx="432048" cy="360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4023775"/>
      </p:ext>
    </p:extLst>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a:stretch>
            <a:fillRect/>
          </a:stretch>
        </p:blipFill>
        <p:spPr>
          <a:xfrm>
            <a:off x="0" y="1124745"/>
            <a:ext cx="9144000" cy="5733256"/>
          </a:xfrm>
          <a:prstGeom prst="rect">
            <a:avLst/>
          </a:prstGeom>
        </p:spPr>
      </p:pic>
      <p:sp>
        <p:nvSpPr>
          <p:cNvPr id="7" name="Retângulo 6"/>
          <p:cNvSpPr/>
          <p:nvPr/>
        </p:nvSpPr>
        <p:spPr>
          <a:xfrm>
            <a:off x="5652120" y="4152720"/>
            <a:ext cx="792088" cy="233609"/>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7"/>
          <p:cNvSpPr/>
          <p:nvPr/>
        </p:nvSpPr>
        <p:spPr>
          <a:xfrm>
            <a:off x="755576" y="3765774"/>
            <a:ext cx="1800200"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8"/>
          <p:cNvSpPr/>
          <p:nvPr/>
        </p:nvSpPr>
        <p:spPr>
          <a:xfrm>
            <a:off x="1403648" y="3970446"/>
            <a:ext cx="720080"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Retângulo 9"/>
          <p:cNvSpPr/>
          <p:nvPr/>
        </p:nvSpPr>
        <p:spPr>
          <a:xfrm>
            <a:off x="8495928" y="1988840"/>
            <a:ext cx="648072"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Título 1"/>
          <p:cNvSpPr txBox="1">
            <a:spLocks/>
          </p:cNvSpPr>
          <p:nvPr/>
        </p:nvSpPr>
        <p:spPr>
          <a:xfrm>
            <a:off x="-13021" y="120751"/>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Em seguida, aparecerá a seguinte mensagem de confirmação do acompanhamento:</a:t>
            </a:r>
            <a:endParaRPr lang="pt-BR" sz="2800" b="1" dirty="0">
              <a:latin typeface="Arial" panose="020B0604020202020204" pitchFamily="34" charset="0"/>
              <a:cs typeface="Arial" panose="020B0604020202020204" pitchFamily="34" charset="0"/>
            </a:endParaRPr>
          </a:p>
        </p:txBody>
      </p:sp>
      <p:sp>
        <p:nvSpPr>
          <p:cNvPr id="13" name="Retângulo 12"/>
          <p:cNvSpPr/>
          <p:nvPr/>
        </p:nvSpPr>
        <p:spPr>
          <a:xfrm>
            <a:off x="2814971" y="3702216"/>
            <a:ext cx="1800200" cy="374855"/>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4" name="Retângulo 13"/>
          <p:cNvSpPr/>
          <p:nvPr/>
        </p:nvSpPr>
        <p:spPr>
          <a:xfrm>
            <a:off x="5025988" y="3702150"/>
            <a:ext cx="1800200"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Retângulo 14"/>
          <p:cNvSpPr/>
          <p:nvPr/>
        </p:nvSpPr>
        <p:spPr>
          <a:xfrm>
            <a:off x="7115770" y="3745932"/>
            <a:ext cx="1800200"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6" name="Retângulo 15"/>
          <p:cNvSpPr/>
          <p:nvPr/>
        </p:nvSpPr>
        <p:spPr>
          <a:xfrm>
            <a:off x="7019763" y="5589240"/>
            <a:ext cx="1896207"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7" name="Retângulo 16"/>
          <p:cNvSpPr/>
          <p:nvPr/>
        </p:nvSpPr>
        <p:spPr>
          <a:xfrm>
            <a:off x="7765159" y="3960677"/>
            <a:ext cx="720080"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8" name="Retângulo 17"/>
          <p:cNvSpPr/>
          <p:nvPr/>
        </p:nvSpPr>
        <p:spPr>
          <a:xfrm>
            <a:off x="3563888" y="4278317"/>
            <a:ext cx="729889"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9" name="Retângulo 18"/>
          <p:cNvSpPr/>
          <p:nvPr/>
        </p:nvSpPr>
        <p:spPr>
          <a:xfrm>
            <a:off x="7765159" y="6093296"/>
            <a:ext cx="719236" cy="135578"/>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908832771"/>
      </p:ext>
    </p:extLst>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a:stretch>
            <a:fillRect/>
          </a:stretch>
        </p:blipFill>
        <p:spPr>
          <a:xfrm>
            <a:off x="0" y="1340768"/>
            <a:ext cx="9144000" cy="5517232"/>
          </a:xfrm>
          <a:prstGeom prst="rect">
            <a:avLst/>
          </a:prstGeom>
        </p:spPr>
      </p:pic>
      <p:sp>
        <p:nvSpPr>
          <p:cNvPr id="3" name="Título 1"/>
          <p:cNvSpPr txBox="1">
            <a:spLocks/>
          </p:cNvSpPr>
          <p:nvPr/>
        </p:nvSpPr>
        <p:spPr>
          <a:xfrm>
            <a:off x="-13021" y="120751"/>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400" b="1" dirty="0" smtClean="0">
                <a:latin typeface="Arial" panose="020B0604020202020204" pitchFamily="34" charset="0"/>
                <a:cs typeface="Arial" panose="020B0604020202020204" pitchFamily="34" charset="0"/>
              </a:rPr>
              <a:t>Para os acompanhamentos realizados por meio da ‘Pesquisa por Beneficiário’, após o acompanhamento de algum membro família, aparecerá a tela abaixo:</a:t>
            </a:r>
            <a:endParaRPr lang="pt-BR" sz="2400" b="1" dirty="0">
              <a:latin typeface="Arial" panose="020B0604020202020204" pitchFamily="34" charset="0"/>
              <a:cs typeface="Arial" panose="020B0604020202020204" pitchFamily="34" charset="0"/>
            </a:endParaRPr>
          </a:p>
        </p:txBody>
      </p:sp>
      <p:sp>
        <p:nvSpPr>
          <p:cNvPr id="4" name="CaixaDeTexto 3"/>
          <p:cNvSpPr txBox="1"/>
          <p:nvPr/>
        </p:nvSpPr>
        <p:spPr>
          <a:xfrm>
            <a:off x="1259632" y="2852936"/>
            <a:ext cx="576064" cy="246221"/>
          </a:xfrm>
          <a:prstGeom prst="rect">
            <a:avLst/>
          </a:prstGeom>
          <a:noFill/>
        </p:spPr>
        <p:txBody>
          <a:bodyPr wrap="square" rtlCol="0">
            <a:spAutoFit/>
          </a:bodyPr>
          <a:lstStyle/>
          <a:p>
            <a:r>
              <a:rPr lang="pt-BR" sz="1000" dirty="0" smtClean="0"/>
              <a:t>NOME</a:t>
            </a:r>
            <a:endParaRPr lang="pt-BR" sz="1000" dirty="0"/>
          </a:p>
        </p:txBody>
      </p:sp>
      <p:sp>
        <p:nvSpPr>
          <p:cNvPr id="5" name="CaixaDeTexto 4"/>
          <p:cNvSpPr txBox="1"/>
          <p:nvPr/>
        </p:nvSpPr>
        <p:spPr>
          <a:xfrm>
            <a:off x="7631278" y="2852936"/>
            <a:ext cx="576064" cy="246221"/>
          </a:xfrm>
          <a:prstGeom prst="rect">
            <a:avLst/>
          </a:prstGeom>
          <a:noFill/>
        </p:spPr>
        <p:txBody>
          <a:bodyPr wrap="square" rtlCol="0">
            <a:spAutoFit/>
          </a:bodyPr>
          <a:lstStyle/>
          <a:p>
            <a:r>
              <a:rPr lang="pt-BR" sz="1000" dirty="0" smtClean="0"/>
              <a:t>NOME</a:t>
            </a:r>
            <a:endParaRPr lang="pt-BR" sz="1000" dirty="0"/>
          </a:p>
        </p:txBody>
      </p:sp>
      <p:sp>
        <p:nvSpPr>
          <p:cNvPr id="6" name="CaixaDeTexto 5"/>
          <p:cNvSpPr txBox="1"/>
          <p:nvPr/>
        </p:nvSpPr>
        <p:spPr>
          <a:xfrm>
            <a:off x="5574160" y="2871817"/>
            <a:ext cx="576064" cy="246221"/>
          </a:xfrm>
          <a:prstGeom prst="rect">
            <a:avLst/>
          </a:prstGeom>
          <a:noFill/>
        </p:spPr>
        <p:txBody>
          <a:bodyPr wrap="square" rtlCol="0">
            <a:spAutoFit/>
          </a:bodyPr>
          <a:lstStyle/>
          <a:p>
            <a:r>
              <a:rPr lang="pt-BR" sz="1000" dirty="0" smtClean="0"/>
              <a:t>NOME</a:t>
            </a:r>
            <a:endParaRPr lang="pt-BR" sz="1000" dirty="0"/>
          </a:p>
        </p:txBody>
      </p:sp>
      <p:sp>
        <p:nvSpPr>
          <p:cNvPr id="7" name="CaixaDeTexto 6"/>
          <p:cNvSpPr txBox="1"/>
          <p:nvPr/>
        </p:nvSpPr>
        <p:spPr>
          <a:xfrm>
            <a:off x="3416896" y="2911515"/>
            <a:ext cx="576064" cy="246221"/>
          </a:xfrm>
          <a:prstGeom prst="rect">
            <a:avLst/>
          </a:prstGeom>
          <a:noFill/>
        </p:spPr>
        <p:txBody>
          <a:bodyPr wrap="square" rtlCol="0">
            <a:spAutoFit/>
          </a:bodyPr>
          <a:lstStyle/>
          <a:p>
            <a:r>
              <a:rPr lang="pt-BR" sz="1000" dirty="0" smtClean="0"/>
              <a:t>NOME</a:t>
            </a:r>
            <a:endParaRPr lang="pt-BR" sz="1000" dirty="0"/>
          </a:p>
        </p:txBody>
      </p:sp>
      <p:sp>
        <p:nvSpPr>
          <p:cNvPr id="8" name="CaixaDeTexto 7"/>
          <p:cNvSpPr txBox="1"/>
          <p:nvPr/>
        </p:nvSpPr>
        <p:spPr>
          <a:xfrm>
            <a:off x="7668344" y="4869160"/>
            <a:ext cx="576064" cy="246221"/>
          </a:xfrm>
          <a:prstGeom prst="rect">
            <a:avLst/>
          </a:prstGeom>
          <a:noFill/>
        </p:spPr>
        <p:txBody>
          <a:bodyPr wrap="square" rtlCol="0">
            <a:spAutoFit/>
          </a:bodyPr>
          <a:lstStyle/>
          <a:p>
            <a:r>
              <a:rPr lang="pt-BR" sz="1000" dirty="0" smtClean="0"/>
              <a:t>NOME</a:t>
            </a:r>
            <a:endParaRPr lang="pt-BR" sz="1000" dirty="0"/>
          </a:p>
        </p:txBody>
      </p:sp>
      <p:sp>
        <p:nvSpPr>
          <p:cNvPr id="9" name="CaixaDeTexto 8"/>
          <p:cNvSpPr txBox="1"/>
          <p:nvPr/>
        </p:nvSpPr>
        <p:spPr>
          <a:xfrm>
            <a:off x="1309071" y="3074059"/>
            <a:ext cx="911532" cy="246221"/>
          </a:xfrm>
          <a:prstGeom prst="rect">
            <a:avLst/>
          </a:prstGeom>
          <a:noFill/>
        </p:spPr>
        <p:txBody>
          <a:bodyPr wrap="square" rtlCol="0">
            <a:spAutoFit/>
          </a:bodyPr>
          <a:lstStyle/>
          <a:p>
            <a:r>
              <a:rPr lang="pt-BR" sz="1000" dirty="0" smtClean="0"/>
              <a:t>00000000000</a:t>
            </a:r>
            <a:endParaRPr lang="pt-BR" sz="1000" dirty="0"/>
          </a:p>
        </p:txBody>
      </p:sp>
      <p:sp>
        <p:nvSpPr>
          <p:cNvPr id="10" name="CaixaDeTexto 9"/>
          <p:cNvSpPr txBox="1"/>
          <p:nvPr/>
        </p:nvSpPr>
        <p:spPr>
          <a:xfrm>
            <a:off x="7648505" y="3074059"/>
            <a:ext cx="911532" cy="246221"/>
          </a:xfrm>
          <a:prstGeom prst="rect">
            <a:avLst/>
          </a:prstGeom>
          <a:noFill/>
        </p:spPr>
        <p:txBody>
          <a:bodyPr wrap="square" rtlCol="0">
            <a:spAutoFit/>
          </a:bodyPr>
          <a:lstStyle/>
          <a:p>
            <a:r>
              <a:rPr lang="pt-BR" sz="1000" dirty="0" smtClean="0"/>
              <a:t>00000000000</a:t>
            </a:r>
            <a:endParaRPr lang="pt-BR" sz="1000" dirty="0"/>
          </a:p>
        </p:txBody>
      </p:sp>
      <p:sp>
        <p:nvSpPr>
          <p:cNvPr id="11" name="CaixaDeTexto 10"/>
          <p:cNvSpPr txBox="1"/>
          <p:nvPr/>
        </p:nvSpPr>
        <p:spPr>
          <a:xfrm>
            <a:off x="5508104" y="3293603"/>
            <a:ext cx="911532" cy="246221"/>
          </a:xfrm>
          <a:prstGeom prst="rect">
            <a:avLst/>
          </a:prstGeom>
          <a:noFill/>
        </p:spPr>
        <p:txBody>
          <a:bodyPr wrap="square" rtlCol="0">
            <a:spAutoFit/>
          </a:bodyPr>
          <a:lstStyle/>
          <a:p>
            <a:r>
              <a:rPr lang="pt-BR" sz="1000" dirty="0" smtClean="0"/>
              <a:t>00000000000</a:t>
            </a:r>
            <a:endParaRPr lang="pt-BR" sz="1000" dirty="0"/>
          </a:p>
        </p:txBody>
      </p:sp>
      <p:sp>
        <p:nvSpPr>
          <p:cNvPr id="12" name="CaixaDeTexto 11"/>
          <p:cNvSpPr txBox="1"/>
          <p:nvPr/>
        </p:nvSpPr>
        <p:spPr>
          <a:xfrm>
            <a:off x="3392530" y="3466518"/>
            <a:ext cx="911532" cy="246221"/>
          </a:xfrm>
          <a:prstGeom prst="rect">
            <a:avLst/>
          </a:prstGeom>
          <a:noFill/>
        </p:spPr>
        <p:txBody>
          <a:bodyPr wrap="square" rtlCol="0">
            <a:spAutoFit/>
          </a:bodyPr>
          <a:lstStyle/>
          <a:p>
            <a:r>
              <a:rPr lang="pt-BR" sz="1000" dirty="0" smtClean="0"/>
              <a:t>00000000000</a:t>
            </a:r>
            <a:endParaRPr lang="pt-BR" sz="1000" dirty="0"/>
          </a:p>
        </p:txBody>
      </p:sp>
      <p:sp>
        <p:nvSpPr>
          <p:cNvPr id="13" name="CaixaDeTexto 12"/>
          <p:cNvSpPr txBox="1"/>
          <p:nvPr/>
        </p:nvSpPr>
        <p:spPr>
          <a:xfrm>
            <a:off x="7668344" y="5282818"/>
            <a:ext cx="911532" cy="246221"/>
          </a:xfrm>
          <a:prstGeom prst="rect">
            <a:avLst/>
          </a:prstGeom>
          <a:noFill/>
        </p:spPr>
        <p:txBody>
          <a:bodyPr wrap="square" rtlCol="0">
            <a:spAutoFit/>
          </a:bodyPr>
          <a:lstStyle/>
          <a:p>
            <a:r>
              <a:rPr lang="pt-BR" sz="1000" dirty="0" smtClean="0"/>
              <a:t>00000000000</a:t>
            </a:r>
            <a:endParaRPr lang="pt-BR" sz="1000" dirty="0"/>
          </a:p>
        </p:txBody>
      </p:sp>
      <p:sp>
        <p:nvSpPr>
          <p:cNvPr id="14" name="Retângulo Arredondado 13"/>
          <p:cNvSpPr/>
          <p:nvPr/>
        </p:nvSpPr>
        <p:spPr>
          <a:xfrm>
            <a:off x="611560" y="3712739"/>
            <a:ext cx="1944216" cy="43634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Retângulo Arredondado 14"/>
          <p:cNvSpPr/>
          <p:nvPr/>
        </p:nvSpPr>
        <p:spPr>
          <a:xfrm>
            <a:off x="4877780" y="4238398"/>
            <a:ext cx="1944216" cy="43634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6" name="Retângulo Arredondado 15"/>
          <p:cNvSpPr/>
          <p:nvPr/>
        </p:nvSpPr>
        <p:spPr>
          <a:xfrm>
            <a:off x="3131839" y="3212976"/>
            <a:ext cx="1147395" cy="30534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7" name="Retângulo Arredondado 16"/>
          <p:cNvSpPr/>
          <p:nvPr/>
        </p:nvSpPr>
        <p:spPr>
          <a:xfrm>
            <a:off x="5286736" y="3099157"/>
            <a:ext cx="1147395" cy="22112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8" name="Retângulo 17"/>
          <p:cNvSpPr/>
          <p:nvPr/>
        </p:nvSpPr>
        <p:spPr>
          <a:xfrm>
            <a:off x="777919" y="4260863"/>
            <a:ext cx="1611498" cy="111235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1400" dirty="0" smtClean="0">
                <a:solidFill>
                  <a:schemeClr val="tx1"/>
                </a:solidFill>
              </a:rPr>
              <a:t>Para fazer o acompanhamento de outro membro da família</a:t>
            </a:r>
            <a:r>
              <a:rPr lang="pt-BR" sz="1400" dirty="0">
                <a:solidFill>
                  <a:schemeClr val="tx1"/>
                </a:solidFill>
              </a:rPr>
              <a:t>, Clique em ‘Acompanhar’. </a:t>
            </a:r>
            <a:endParaRPr lang="pt-BR" sz="1400" dirty="0" smtClean="0">
              <a:solidFill>
                <a:schemeClr val="tx1"/>
              </a:solidFill>
            </a:endParaRPr>
          </a:p>
        </p:txBody>
      </p:sp>
      <p:sp>
        <p:nvSpPr>
          <p:cNvPr id="19" name="Retângulo 18"/>
          <p:cNvSpPr/>
          <p:nvPr/>
        </p:nvSpPr>
        <p:spPr>
          <a:xfrm>
            <a:off x="5054684" y="4722854"/>
            <a:ext cx="1611498" cy="1292813"/>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1400" dirty="0" smtClean="0">
                <a:solidFill>
                  <a:schemeClr val="tx1"/>
                </a:solidFill>
              </a:rPr>
              <a:t>Para editar o acompanhamento de um membro da família já acompanhado, </a:t>
            </a:r>
            <a:r>
              <a:rPr lang="pt-BR" sz="1400" dirty="0">
                <a:solidFill>
                  <a:schemeClr val="tx1"/>
                </a:solidFill>
              </a:rPr>
              <a:t>Clique em </a:t>
            </a:r>
            <a:r>
              <a:rPr lang="pt-BR" sz="1400" dirty="0" smtClean="0">
                <a:solidFill>
                  <a:schemeClr val="tx1"/>
                </a:solidFill>
              </a:rPr>
              <a:t>‘Editar’. </a:t>
            </a:r>
          </a:p>
        </p:txBody>
      </p:sp>
      <p:sp>
        <p:nvSpPr>
          <p:cNvPr id="20" name="Retângulo 19"/>
          <p:cNvSpPr/>
          <p:nvPr/>
        </p:nvSpPr>
        <p:spPr>
          <a:xfrm>
            <a:off x="4210843" y="2082267"/>
            <a:ext cx="1041386" cy="111235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400" dirty="0" smtClean="0">
                <a:solidFill>
                  <a:schemeClr val="tx1"/>
                </a:solidFill>
              </a:rPr>
              <a:t>Observe as legendas: </a:t>
            </a:r>
          </a:p>
          <a:p>
            <a:pPr algn="ctr"/>
            <a:r>
              <a:rPr lang="pt-BR" sz="1400" dirty="0" smtClean="0">
                <a:solidFill>
                  <a:srgbClr val="FF0000"/>
                </a:solidFill>
              </a:rPr>
              <a:t>Obrigatório</a:t>
            </a:r>
          </a:p>
          <a:p>
            <a:pPr algn="ctr"/>
            <a:r>
              <a:rPr lang="pt-BR" sz="1400" dirty="0" smtClean="0">
                <a:solidFill>
                  <a:schemeClr val="bg1">
                    <a:lumMod val="50000"/>
                  </a:schemeClr>
                </a:solidFill>
              </a:rPr>
              <a:t>Falecido</a:t>
            </a:r>
          </a:p>
          <a:p>
            <a:pPr algn="ctr"/>
            <a:r>
              <a:rPr lang="pt-BR" sz="1400" dirty="0" smtClean="0">
                <a:solidFill>
                  <a:schemeClr val="accent6">
                    <a:lumMod val="75000"/>
                  </a:schemeClr>
                </a:solidFill>
              </a:rPr>
              <a:t>Gestante</a:t>
            </a:r>
          </a:p>
        </p:txBody>
      </p:sp>
      <p:sp>
        <p:nvSpPr>
          <p:cNvPr id="21" name="Retângulo Arredondado 20"/>
          <p:cNvSpPr/>
          <p:nvPr/>
        </p:nvSpPr>
        <p:spPr>
          <a:xfrm>
            <a:off x="2725415" y="4051991"/>
            <a:ext cx="1926468" cy="23021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2" name="Retângulo 21"/>
          <p:cNvSpPr/>
          <p:nvPr/>
        </p:nvSpPr>
        <p:spPr>
          <a:xfrm>
            <a:off x="2725415" y="4749570"/>
            <a:ext cx="1926467" cy="147997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1400" dirty="0" smtClean="0">
                <a:solidFill>
                  <a:schemeClr val="tx1"/>
                </a:solidFill>
              </a:rPr>
              <a:t>Para membro já acompanhado, o sistema informa a data de acompanhamento e modifica a legenda de ‘Acompanhar’ para ‘Editar’.</a:t>
            </a:r>
          </a:p>
        </p:txBody>
      </p:sp>
    </p:spTree>
    <p:extLst>
      <p:ext uri="{BB962C8B-B14F-4D97-AF65-F5344CB8AC3E}">
        <p14:creationId xmlns:p14="http://schemas.microsoft.com/office/powerpoint/2010/main" val="1850215278"/>
      </p:ext>
    </p:extLst>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ixaDeTexto 5"/>
          <p:cNvSpPr txBox="1"/>
          <p:nvPr/>
        </p:nvSpPr>
        <p:spPr>
          <a:xfrm>
            <a:off x="2627784" y="3509124"/>
            <a:ext cx="1656184" cy="234324"/>
          </a:xfrm>
          <a:prstGeom prst="rect">
            <a:avLst/>
          </a:prstGeom>
          <a:solidFill>
            <a:schemeClr val="bg1"/>
          </a:solidFill>
        </p:spPr>
        <p:txBody>
          <a:bodyPr wrap="square" rtlCol="0">
            <a:spAutoFit/>
          </a:bodyPr>
          <a:lstStyle/>
          <a:p>
            <a:r>
              <a:rPr lang="pt-BR" sz="1200" dirty="0" smtClean="0"/>
              <a:t>FIU </a:t>
            </a:r>
            <a:r>
              <a:rPr lang="pt-BR" sz="1200" dirty="0" err="1" smtClean="0"/>
              <a:t>FIU</a:t>
            </a:r>
            <a:r>
              <a:rPr lang="pt-BR" sz="1200" dirty="0" smtClean="0"/>
              <a:t> </a:t>
            </a:r>
            <a:r>
              <a:rPr lang="pt-BR" sz="1200" dirty="0" err="1" smtClean="0"/>
              <a:t>FIU</a:t>
            </a:r>
            <a:r>
              <a:rPr lang="pt-BR" sz="1200" dirty="0" smtClean="0"/>
              <a:t> </a:t>
            </a:r>
            <a:r>
              <a:rPr lang="pt-BR" sz="1200" dirty="0" err="1" smtClean="0"/>
              <a:t>FIU</a:t>
            </a:r>
            <a:r>
              <a:rPr lang="pt-BR" sz="1200" dirty="0" smtClean="0"/>
              <a:t> </a:t>
            </a:r>
            <a:r>
              <a:rPr lang="pt-BR" sz="1200" dirty="0" err="1" smtClean="0"/>
              <a:t>FIU</a:t>
            </a:r>
            <a:r>
              <a:rPr lang="pt-BR" sz="1200" dirty="0" smtClean="0"/>
              <a:t> </a:t>
            </a:r>
            <a:endParaRPr lang="pt-BR" sz="1200" dirty="0"/>
          </a:p>
        </p:txBody>
      </p:sp>
      <p:grpSp>
        <p:nvGrpSpPr>
          <p:cNvPr id="13" name="Grupo 12"/>
          <p:cNvGrpSpPr/>
          <p:nvPr/>
        </p:nvGrpSpPr>
        <p:grpSpPr>
          <a:xfrm>
            <a:off x="95120" y="1521658"/>
            <a:ext cx="8688127" cy="4824536"/>
            <a:chOff x="47578" y="1484784"/>
            <a:chExt cx="8688127" cy="4824536"/>
          </a:xfrm>
        </p:grpSpPr>
        <p:pic>
          <p:nvPicPr>
            <p:cNvPr id="2" name="Imagem 1"/>
            <p:cNvPicPr>
              <a:picLocks noChangeAspect="1"/>
            </p:cNvPicPr>
            <p:nvPr/>
          </p:nvPicPr>
          <p:blipFill rotWithShape="1">
            <a:blip r:embed="rId2"/>
            <a:srcRect l="5481" t="15350" r="3759" b="21650"/>
            <a:stretch/>
          </p:blipFill>
          <p:spPr>
            <a:xfrm>
              <a:off x="47578" y="1484784"/>
              <a:ext cx="8688127" cy="4824536"/>
            </a:xfrm>
            <a:prstGeom prst="rect">
              <a:avLst/>
            </a:prstGeom>
          </p:spPr>
        </p:pic>
        <p:grpSp>
          <p:nvGrpSpPr>
            <p:cNvPr id="12" name="Grupo 11"/>
            <p:cNvGrpSpPr/>
            <p:nvPr/>
          </p:nvGrpSpPr>
          <p:grpSpPr>
            <a:xfrm>
              <a:off x="251520" y="2996952"/>
              <a:ext cx="7848872" cy="2870446"/>
              <a:chOff x="251520" y="2996952"/>
              <a:chExt cx="7848872" cy="2870446"/>
            </a:xfrm>
          </p:grpSpPr>
          <p:sp>
            <p:nvSpPr>
              <p:cNvPr id="5" name="Elipse 4"/>
              <p:cNvSpPr/>
              <p:nvPr/>
            </p:nvSpPr>
            <p:spPr>
              <a:xfrm>
                <a:off x="251520" y="3356992"/>
                <a:ext cx="576064" cy="42082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CaixaDeTexto 6"/>
              <p:cNvSpPr txBox="1"/>
              <p:nvPr/>
            </p:nvSpPr>
            <p:spPr>
              <a:xfrm>
                <a:off x="2236778" y="3986326"/>
                <a:ext cx="2520280" cy="234324"/>
              </a:xfrm>
              <a:prstGeom prst="rect">
                <a:avLst/>
              </a:prstGeom>
              <a:solidFill>
                <a:schemeClr val="bg1"/>
              </a:solidFill>
            </p:spPr>
            <p:txBody>
              <a:bodyPr wrap="square" rtlCol="0">
                <a:spAutoFit/>
              </a:bodyPr>
              <a:lstStyle/>
              <a:p>
                <a:r>
                  <a:rPr lang="pt-BR" sz="1200" dirty="0" smtClean="0"/>
                  <a:t>JKLSD  UIQWKDU DJKSWSDF</a:t>
                </a:r>
                <a:endParaRPr lang="pt-BR" sz="1200" dirty="0"/>
              </a:p>
            </p:txBody>
          </p:sp>
          <p:sp>
            <p:nvSpPr>
              <p:cNvPr id="8" name="CaixaDeTexto 7"/>
              <p:cNvSpPr txBox="1"/>
              <p:nvPr/>
            </p:nvSpPr>
            <p:spPr>
              <a:xfrm>
                <a:off x="2339752" y="4503510"/>
                <a:ext cx="2051890" cy="234324"/>
              </a:xfrm>
              <a:prstGeom prst="rect">
                <a:avLst/>
              </a:prstGeom>
              <a:solidFill>
                <a:schemeClr val="bg1"/>
              </a:solidFill>
            </p:spPr>
            <p:txBody>
              <a:bodyPr wrap="square" rtlCol="0">
                <a:spAutoFit/>
              </a:bodyPr>
              <a:lstStyle/>
              <a:p>
                <a:r>
                  <a:rPr lang="pt-BR" sz="1200" dirty="0" smtClean="0"/>
                  <a:t>JKLQWJHF K.JHWDJKAS</a:t>
                </a:r>
                <a:endParaRPr lang="pt-BR" sz="1200" dirty="0"/>
              </a:p>
            </p:txBody>
          </p:sp>
          <p:sp>
            <p:nvSpPr>
              <p:cNvPr id="9" name="CaixaDeTexto 8"/>
              <p:cNvSpPr txBox="1"/>
              <p:nvPr/>
            </p:nvSpPr>
            <p:spPr>
              <a:xfrm>
                <a:off x="2241189" y="5068292"/>
                <a:ext cx="2249016" cy="234324"/>
              </a:xfrm>
              <a:prstGeom prst="rect">
                <a:avLst/>
              </a:prstGeom>
              <a:solidFill>
                <a:schemeClr val="bg1"/>
              </a:solidFill>
            </p:spPr>
            <p:txBody>
              <a:bodyPr wrap="square" rtlCol="0">
                <a:spAutoFit/>
              </a:bodyPr>
              <a:lstStyle/>
              <a:p>
                <a:r>
                  <a:rPr lang="pt-BR" sz="1200" dirty="0" smtClean="0"/>
                  <a:t>JKLHV KJWHDF ILKWJDH</a:t>
                </a:r>
                <a:endParaRPr lang="pt-BR" sz="1200" dirty="0"/>
              </a:p>
            </p:txBody>
          </p:sp>
          <p:sp>
            <p:nvSpPr>
              <p:cNvPr id="10" name="CaixaDeTexto 9"/>
              <p:cNvSpPr txBox="1"/>
              <p:nvPr/>
            </p:nvSpPr>
            <p:spPr>
              <a:xfrm>
                <a:off x="2429204" y="5633074"/>
                <a:ext cx="1854764" cy="234324"/>
              </a:xfrm>
              <a:prstGeom prst="rect">
                <a:avLst/>
              </a:prstGeom>
              <a:solidFill>
                <a:schemeClr val="bg1"/>
              </a:solidFill>
            </p:spPr>
            <p:txBody>
              <a:bodyPr wrap="square" rtlCol="0">
                <a:spAutoFit/>
              </a:bodyPr>
              <a:lstStyle/>
              <a:p>
                <a:r>
                  <a:rPr lang="pt-BR" sz="1200" dirty="0" smtClean="0"/>
                  <a:t>WEJIOFHAWDJKSF LN </a:t>
                </a:r>
                <a:endParaRPr lang="pt-BR" sz="1200" dirty="0"/>
              </a:p>
            </p:txBody>
          </p:sp>
          <p:sp>
            <p:nvSpPr>
              <p:cNvPr id="11" name="Retângulo 10"/>
              <p:cNvSpPr/>
              <p:nvPr/>
            </p:nvSpPr>
            <p:spPr>
              <a:xfrm>
                <a:off x="251520" y="2996952"/>
                <a:ext cx="7848872" cy="258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14" name="Seta para a esquerda 13"/>
          <p:cNvSpPr/>
          <p:nvPr/>
        </p:nvSpPr>
        <p:spPr>
          <a:xfrm>
            <a:off x="7846256" y="4943138"/>
            <a:ext cx="978408" cy="48463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Seta para a esquerda 14"/>
          <p:cNvSpPr/>
          <p:nvPr/>
        </p:nvSpPr>
        <p:spPr>
          <a:xfrm>
            <a:off x="7846256" y="3385088"/>
            <a:ext cx="978408" cy="48463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7" name="Retângulo 16"/>
          <p:cNvSpPr/>
          <p:nvPr/>
        </p:nvSpPr>
        <p:spPr>
          <a:xfrm>
            <a:off x="38084" y="-48002"/>
            <a:ext cx="8568951" cy="1569660"/>
          </a:xfrm>
          <a:prstGeom prst="rect">
            <a:avLst/>
          </a:prstGeom>
        </p:spPr>
        <p:txBody>
          <a:bodyPr wrap="square">
            <a:spAutoFit/>
          </a:bodyPr>
          <a:lstStyle/>
          <a:p>
            <a:pPr algn="just"/>
            <a:r>
              <a:rPr lang="pt-BR" sz="2400" b="1" dirty="0">
                <a:latin typeface="Arial" panose="020B0604020202020204" pitchFamily="34" charset="0"/>
                <a:cs typeface="Arial" panose="020B0604020202020204" pitchFamily="34" charset="0"/>
              </a:rPr>
              <a:t>Para os acompanhamentos realizados por meio da ‘Pesquisa por Mapa’, após o acompanhamento de algum beneficiário listado no mapa de acompanhamento, aparecerá a tela abaixo:</a:t>
            </a:r>
          </a:p>
        </p:txBody>
      </p:sp>
      <p:sp>
        <p:nvSpPr>
          <p:cNvPr id="18" name="Retângulo 17"/>
          <p:cNvSpPr/>
          <p:nvPr/>
        </p:nvSpPr>
        <p:spPr>
          <a:xfrm>
            <a:off x="1325839" y="1865826"/>
            <a:ext cx="2232248" cy="1152128"/>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1400" dirty="0" smtClean="0">
                <a:solidFill>
                  <a:schemeClr val="tx1"/>
                </a:solidFill>
              </a:rPr>
              <a:t>Para fazer o acompanhamento de </a:t>
            </a:r>
            <a:r>
              <a:rPr lang="pt-BR" sz="1400" dirty="0">
                <a:solidFill>
                  <a:schemeClr val="tx1"/>
                </a:solidFill>
              </a:rPr>
              <a:t>outro beneficiário listado no mapa de acompanhamento</a:t>
            </a:r>
            <a:r>
              <a:rPr lang="pt-BR" sz="1400" dirty="0" smtClean="0">
                <a:solidFill>
                  <a:schemeClr val="tx1"/>
                </a:solidFill>
              </a:rPr>
              <a:t>, </a:t>
            </a:r>
            <a:r>
              <a:rPr lang="pt-BR" sz="1400" dirty="0">
                <a:solidFill>
                  <a:schemeClr val="tx1"/>
                </a:solidFill>
              </a:rPr>
              <a:t>Clique em ‘Acompanhar’. </a:t>
            </a:r>
            <a:endParaRPr lang="pt-BR" sz="1400" dirty="0" smtClean="0">
              <a:solidFill>
                <a:schemeClr val="tx1"/>
              </a:solidFill>
            </a:endParaRPr>
          </a:p>
        </p:txBody>
      </p:sp>
      <p:cxnSp>
        <p:nvCxnSpPr>
          <p:cNvPr id="19" name="Conector de Seta Reta 31"/>
          <p:cNvCxnSpPr/>
          <p:nvPr/>
        </p:nvCxnSpPr>
        <p:spPr>
          <a:xfrm flipV="1">
            <a:off x="799007" y="2797158"/>
            <a:ext cx="487842" cy="65803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Retângulo 20"/>
          <p:cNvSpPr/>
          <p:nvPr/>
        </p:nvSpPr>
        <p:spPr>
          <a:xfrm>
            <a:off x="5578892" y="3955677"/>
            <a:ext cx="1679675" cy="672120"/>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1400" dirty="0" smtClean="0">
                <a:solidFill>
                  <a:schemeClr val="tx1"/>
                </a:solidFill>
              </a:rPr>
              <a:t>Observe a mudança do Status do Acompanhamento.</a:t>
            </a:r>
            <a:endParaRPr lang="pt-BR" sz="1400" dirty="0" smtClean="0">
              <a:solidFill>
                <a:schemeClr val="accent6">
                  <a:lumMod val="75000"/>
                </a:schemeClr>
              </a:solidFill>
            </a:endParaRPr>
          </a:p>
        </p:txBody>
      </p:sp>
      <p:sp>
        <p:nvSpPr>
          <p:cNvPr id="20" name="CaixaDeTexto 19"/>
          <p:cNvSpPr txBox="1"/>
          <p:nvPr/>
        </p:nvSpPr>
        <p:spPr>
          <a:xfrm>
            <a:off x="2143988" y="3492850"/>
            <a:ext cx="2520280" cy="276999"/>
          </a:xfrm>
          <a:prstGeom prst="rect">
            <a:avLst/>
          </a:prstGeom>
          <a:solidFill>
            <a:schemeClr val="bg1"/>
          </a:solidFill>
        </p:spPr>
        <p:txBody>
          <a:bodyPr wrap="square" rtlCol="0">
            <a:spAutoFit/>
          </a:bodyPr>
          <a:lstStyle/>
          <a:p>
            <a:r>
              <a:rPr lang="pt-BR" sz="1200" dirty="0" smtClean="0"/>
              <a:t>AAAAAAAA AAAAAAAAAAAAA</a:t>
            </a:r>
            <a:endParaRPr lang="pt-BR" sz="1200" dirty="0"/>
          </a:p>
        </p:txBody>
      </p:sp>
    </p:spTree>
    <p:extLst>
      <p:ext uri="{BB962C8B-B14F-4D97-AF65-F5344CB8AC3E}">
        <p14:creationId xmlns:p14="http://schemas.microsoft.com/office/powerpoint/2010/main" val="1313698254"/>
      </p:ext>
    </p:extLst>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59832" y="2429527"/>
            <a:ext cx="5904656" cy="1678443"/>
          </a:xfrm>
        </p:spPr>
        <p:txBody>
          <a:bodyPr>
            <a:noAutofit/>
          </a:bodyPr>
          <a:lstStyle/>
          <a:p>
            <a:pPr algn="ctr"/>
            <a:r>
              <a:rPr lang="pt-BR" sz="4800" dirty="0" smtClean="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Beneficiária mulher não gestante</a:t>
            </a:r>
            <a:endParaRPr lang="pt-BR" sz="4800" dirty="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4" name="Picture 3" descr="D:\Users\lucas.agustinho\Downloads\48b64f8a9c.pn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flipH="1">
            <a:off x="971600" y="2728689"/>
            <a:ext cx="1080120" cy="108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423160"/>
      </p:ext>
    </p:extLst>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p:cNvPicPr>
            <a:picLocks noChangeAspect="1"/>
          </p:cNvPicPr>
          <p:nvPr/>
        </p:nvPicPr>
        <p:blipFill>
          <a:blip r:embed="rId2"/>
          <a:stretch>
            <a:fillRect/>
          </a:stretch>
        </p:blipFill>
        <p:spPr>
          <a:xfrm>
            <a:off x="7785" y="1416756"/>
            <a:ext cx="9136215" cy="5441243"/>
          </a:xfrm>
          <a:prstGeom prst="rect">
            <a:avLst/>
          </a:prstGeom>
        </p:spPr>
      </p:pic>
      <p:sp>
        <p:nvSpPr>
          <p:cNvPr id="4" name="Título 1"/>
          <p:cNvSpPr txBox="1">
            <a:spLocks/>
          </p:cNvSpPr>
          <p:nvPr/>
        </p:nvSpPr>
        <p:spPr>
          <a:xfrm>
            <a:off x="111396" y="116632"/>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400" b="1" dirty="0" smtClean="0">
                <a:latin typeface="Arial" panose="020B0604020202020204" pitchFamily="34" charset="0"/>
                <a:cs typeface="Arial" panose="020B0604020202020204" pitchFamily="34" charset="0"/>
              </a:rPr>
              <a:t>Após clicar na Ação ‘Acompanhar’ através da ‘Pesquisa por Mapa’ ou da ‘Pesquisa por Beneficiário’, aparecerá a seguinte tela de acompanhamento:</a:t>
            </a:r>
          </a:p>
        </p:txBody>
      </p:sp>
      <p:sp>
        <p:nvSpPr>
          <p:cNvPr id="6" name="Retângulo Arredondado 5"/>
          <p:cNvSpPr/>
          <p:nvPr/>
        </p:nvSpPr>
        <p:spPr>
          <a:xfrm>
            <a:off x="304982" y="1844824"/>
            <a:ext cx="4483042" cy="20882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766078177"/>
      </p:ext>
    </p:extLst>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stretch>
            <a:fillRect/>
          </a:stretch>
        </p:blipFill>
        <p:spPr>
          <a:xfrm>
            <a:off x="-24816" y="1484784"/>
            <a:ext cx="9168816" cy="5373216"/>
          </a:xfrm>
          <a:prstGeom prst="rect">
            <a:avLst/>
          </a:prstGeom>
        </p:spPr>
      </p:pic>
      <p:sp>
        <p:nvSpPr>
          <p:cNvPr id="4" name="Título 1"/>
          <p:cNvSpPr txBox="1">
            <a:spLocks/>
          </p:cNvSpPr>
          <p:nvPr/>
        </p:nvSpPr>
        <p:spPr>
          <a:xfrm>
            <a:off x="95096" y="103749"/>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Informe a ‘Data de Acompanhamento’ e se a beneficiária foi acompanhado SIM ou NÃO em ‘Beneficiário acompanhado’:</a:t>
            </a:r>
          </a:p>
        </p:txBody>
      </p:sp>
      <p:sp>
        <p:nvSpPr>
          <p:cNvPr id="6" name="Retângulo Arredondado 5"/>
          <p:cNvSpPr/>
          <p:nvPr/>
        </p:nvSpPr>
        <p:spPr>
          <a:xfrm>
            <a:off x="4716016" y="2564904"/>
            <a:ext cx="3600400" cy="288032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etângulo Arredondado 4"/>
          <p:cNvSpPr/>
          <p:nvPr/>
        </p:nvSpPr>
        <p:spPr>
          <a:xfrm>
            <a:off x="395536" y="4581128"/>
            <a:ext cx="1584176" cy="122413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520135583"/>
      </p:ext>
    </p:extLst>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355777"/>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a:latin typeface="Arial" panose="020B0604020202020204" pitchFamily="34" charset="0"/>
                <a:cs typeface="Arial" panose="020B0604020202020204" pitchFamily="34" charset="0"/>
              </a:rPr>
              <a:t>Para </a:t>
            </a:r>
            <a:r>
              <a:rPr lang="pt-BR" sz="2800" b="1" dirty="0" smtClean="0">
                <a:latin typeface="Arial" panose="020B0604020202020204" pitchFamily="34" charset="0"/>
                <a:cs typeface="Arial" panose="020B0604020202020204" pitchFamily="34" charset="0"/>
              </a:rPr>
              <a:t>registrar o </a:t>
            </a:r>
            <a:r>
              <a:rPr lang="pt-BR" sz="2800" b="1" u="sng" dirty="0" smtClean="0">
                <a:latin typeface="Arial" panose="020B0604020202020204" pitchFamily="34" charset="0"/>
                <a:cs typeface="Arial" panose="020B0604020202020204" pitchFamily="34" charset="0"/>
              </a:rPr>
              <a:t>acompanhamento</a:t>
            </a:r>
            <a:r>
              <a:rPr lang="pt-BR" sz="2800" b="1" dirty="0" smtClean="0">
                <a:latin typeface="Arial" panose="020B0604020202020204" pitchFamily="34" charset="0"/>
                <a:cs typeface="Arial" panose="020B0604020202020204" pitchFamily="34" charset="0"/>
              </a:rPr>
              <a:t>, </a:t>
            </a:r>
            <a:r>
              <a:rPr lang="pt-BR" sz="2800" b="1" dirty="0">
                <a:latin typeface="Arial" panose="020B0604020202020204" pitchFamily="34" charset="0"/>
                <a:cs typeface="Arial" panose="020B0604020202020204" pitchFamily="34" charset="0"/>
              </a:rPr>
              <a:t>selecione </a:t>
            </a:r>
            <a:r>
              <a:rPr lang="pt-BR" sz="2800" b="1" dirty="0" smtClean="0">
                <a:latin typeface="Arial" panose="020B0604020202020204" pitchFamily="34" charset="0"/>
                <a:cs typeface="Arial" panose="020B0604020202020204" pitchFamily="34" charset="0"/>
              </a:rPr>
              <a:t>SIM </a:t>
            </a:r>
            <a:r>
              <a:rPr lang="pt-BR" sz="2800" b="1" dirty="0">
                <a:latin typeface="Arial" panose="020B0604020202020204" pitchFamily="34" charset="0"/>
                <a:cs typeface="Arial" panose="020B0604020202020204" pitchFamily="34" charset="0"/>
              </a:rPr>
              <a:t>em ‘Beneficiário acompanhado</a:t>
            </a:r>
            <a:r>
              <a:rPr lang="pt-BR" sz="2800" b="1" dirty="0" smtClean="0">
                <a:latin typeface="Arial" panose="020B0604020202020204" pitchFamily="34" charset="0"/>
                <a:cs typeface="Arial" panose="020B0604020202020204" pitchFamily="34" charset="0"/>
              </a:rPr>
              <a:t>’.</a:t>
            </a:r>
          </a:p>
        </p:txBody>
      </p:sp>
      <p:grpSp>
        <p:nvGrpSpPr>
          <p:cNvPr id="2" name="Grupo 1"/>
          <p:cNvGrpSpPr/>
          <p:nvPr/>
        </p:nvGrpSpPr>
        <p:grpSpPr>
          <a:xfrm>
            <a:off x="0" y="1592795"/>
            <a:ext cx="9159887" cy="3492390"/>
            <a:chOff x="0" y="1592795"/>
            <a:chExt cx="9159887" cy="2160240"/>
          </a:xfrm>
        </p:grpSpPr>
        <p:pic>
          <p:nvPicPr>
            <p:cNvPr id="7" name="Imagem 6"/>
            <p:cNvPicPr>
              <a:picLocks noChangeAspect="1"/>
            </p:cNvPicPr>
            <p:nvPr/>
          </p:nvPicPr>
          <p:blipFill rotWithShape="1">
            <a:blip r:embed="rId2"/>
            <a:srcRect b="60846"/>
            <a:stretch/>
          </p:blipFill>
          <p:spPr>
            <a:xfrm>
              <a:off x="0" y="1592795"/>
              <a:ext cx="9159887" cy="2160240"/>
            </a:xfrm>
            <a:prstGeom prst="rect">
              <a:avLst/>
            </a:prstGeom>
          </p:spPr>
        </p:pic>
        <p:sp>
          <p:nvSpPr>
            <p:cNvPr id="5" name="Retângulo Arredondado 4"/>
            <p:cNvSpPr/>
            <p:nvPr/>
          </p:nvSpPr>
          <p:spPr>
            <a:xfrm>
              <a:off x="323528" y="3140968"/>
              <a:ext cx="1440160" cy="50405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12" name="Retângulo 11"/>
          <p:cNvSpPr/>
          <p:nvPr/>
        </p:nvSpPr>
        <p:spPr>
          <a:xfrm>
            <a:off x="503548" y="4504856"/>
            <a:ext cx="1656184" cy="762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206340412"/>
      </p:ext>
    </p:extLst>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p:cNvSpPr/>
          <p:nvPr/>
        </p:nvSpPr>
        <p:spPr>
          <a:xfrm>
            <a:off x="151817" y="149731"/>
            <a:ext cx="8596647" cy="830997"/>
          </a:xfrm>
          <a:prstGeom prst="rect">
            <a:avLst/>
          </a:prstGeom>
        </p:spPr>
        <p:txBody>
          <a:bodyPr wrap="square">
            <a:spAutoFit/>
          </a:bodyPr>
          <a:lstStyle/>
          <a:p>
            <a:pPr algn="just"/>
            <a:r>
              <a:rPr lang="pt-BR" sz="2400" b="1" dirty="0" smtClean="0">
                <a:latin typeface="Arial" panose="020B0604020202020204" pitchFamily="34" charset="0"/>
                <a:cs typeface="Arial" panose="020B0604020202020204" pitchFamily="34" charset="0"/>
              </a:rPr>
              <a:t>Em </a:t>
            </a:r>
            <a:r>
              <a:rPr lang="pt-BR" sz="2400" b="1" dirty="0">
                <a:latin typeface="Arial" panose="020B0604020202020204" pitchFamily="34" charset="0"/>
                <a:cs typeface="Arial" panose="020B0604020202020204" pitchFamily="34" charset="0"/>
              </a:rPr>
              <a:t>seguida </a:t>
            </a:r>
            <a:r>
              <a:rPr lang="pt-BR" sz="2400" b="1" dirty="0" smtClean="0">
                <a:latin typeface="Arial" panose="020B0604020202020204" pitchFamily="34" charset="0"/>
                <a:cs typeface="Arial" panose="020B0604020202020204" pitchFamily="34" charset="0"/>
              </a:rPr>
              <a:t>informe CNS (OPCIONAL); selecione </a:t>
            </a:r>
            <a:r>
              <a:rPr lang="pt-BR" sz="2400" b="1" dirty="0">
                <a:latin typeface="Arial" panose="020B0604020202020204" pitchFamily="34" charset="0"/>
                <a:cs typeface="Arial" panose="020B0604020202020204" pitchFamily="34" charset="0"/>
              </a:rPr>
              <a:t>o ‘EAS’, o ‘Profissional</a:t>
            </a:r>
            <a:r>
              <a:rPr lang="pt-BR" sz="2400" b="1" dirty="0" smtClean="0">
                <a:latin typeface="Arial" panose="020B0604020202020204" pitchFamily="34" charset="0"/>
                <a:cs typeface="Arial" panose="020B0604020202020204" pitchFamily="34" charset="0"/>
              </a:rPr>
              <a:t>’:</a:t>
            </a:r>
            <a:endParaRPr lang="pt-BR" sz="2400" b="1" dirty="0">
              <a:latin typeface="Arial" panose="020B0604020202020204" pitchFamily="34" charset="0"/>
              <a:cs typeface="Arial" panose="020B0604020202020204" pitchFamily="34" charset="0"/>
            </a:endParaRPr>
          </a:p>
        </p:txBody>
      </p:sp>
      <p:grpSp>
        <p:nvGrpSpPr>
          <p:cNvPr id="10" name="Grupo 9"/>
          <p:cNvGrpSpPr/>
          <p:nvPr/>
        </p:nvGrpSpPr>
        <p:grpSpPr>
          <a:xfrm>
            <a:off x="96426" y="1232756"/>
            <a:ext cx="8652038" cy="5112568"/>
            <a:chOff x="96426" y="1232756"/>
            <a:chExt cx="8652038" cy="5112568"/>
          </a:xfrm>
        </p:grpSpPr>
        <p:grpSp>
          <p:nvGrpSpPr>
            <p:cNvPr id="7" name="Grupo 6"/>
            <p:cNvGrpSpPr/>
            <p:nvPr/>
          </p:nvGrpSpPr>
          <p:grpSpPr>
            <a:xfrm>
              <a:off x="96426" y="1232756"/>
              <a:ext cx="8652038" cy="5112568"/>
              <a:chOff x="151817" y="1196752"/>
              <a:chExt cx="8652038" cy="5112568"/>
            </a:xfrm>
          </p:grpSpPr>
          <p:grpSp>
            <p:nvGrpSpPr>
              <p:cNvPr id="5" name="Grupo 4"/>
              <p:cNvGrpSpPr/>
              <p:nvPr/>
            </p:nvGrpSpPr>
            <p:grpSpPr>
              <a:xfrm>
                <a:off x="151817" y="1196752"/>
                <a:ext cx="8652038" cy="5112568"/>
                <a:chOff x="151817" y="1196752"/>
                <a:chExt cx="8652038" cy="5112568"/>
              </a:xfrm>
            </p:grpSpPr>
            <p:pic>
              <p:nvPicPr>
                <p:cNvPr id="2" name="Imagem 1"/>
                <p:cNvPicPr>
                  <a:picLocks noChangeAspect="1"/>
                </p:cNvPicPr>
                <p:nvPr/>
              </p:nvPicPr>
              <p:blipFill rotWithShape="1">
                <a:blip r:embed="rId2"/>
                <a:srcRect l="4641" t="21650" r="2960" b="10101"/>
                <a:stretch/>
              </p:blipFill>
              <p:spPr>
                <a:xfrm>
                  <a:off x="151817" y="1196752"/>
                  <a:ext cx="8652038" cy="5112568"/>
                </a:xfrm>
                <a:prstGeom prst="rect">
                  <a:avLst/>
                </a:prstGeom>
              </p:spPr>
            </p:pic>
            <p:sp>
              <p:nvSpPr>
                <p:cNvPr id="4" name="Retângulo 3"/>
                <p:cNvSpPr/>
                <p:nvPr/>
              </p:nvSpPr>
              <p:spPr>
                <a:xfrm>
                  <a:off x="323528" y="1628800"/>
                  <a:ext cx="3672408" cy="12241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6" name="Retângulo 5"/>
              <p:cNvSpPr/>
              <p:nvPr/>
            </p:nvSpPr>
            <p:spPr>
              <a:xfrm>
                <a:off x="323528" y="3717032"/>
                <a:ext cx="936104" cy="1440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8" name="Retângulo Arredondado 5"/>
            <p:cNvSpPr/>
            <p:nvPr/>
          </p:nvSpPr>
          <p:spPr>
            <a:xfrm>
              <a:off x="151816" y="4509120"/>
              <a:ext cx="2763999" cy="108012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8"/>
            <p:cNvSpPr/>
            <p:nvPr/>
          </p:nvSpPr>
          <p:spPr>
            <a:xfrm>
              <a:off x="151816" y="3429000"/>
              <a:ext cx="2547976" cy="64807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41334162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629" t="12745" r="6964" b="8650"/>
          <a:stretch/>
        </p:blipFill>
        <p:spPr bwMode="auto">
          <a:xfrm>
            <a:off x="0" y="7903"/>
            <a:ext cx="9144000" cy="63014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52955691"/>
      </p:ext>
    </p:extLst>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o 4"/>
          <p:cNvGrpSpPr/>
          <p:nvPr/>
        </p:nvGrpSpPr>
        <p:grpSpPr>
          <a:xfrm>
            <a:off x="179512" y="1196752"/>
            <a:ext cx="8864207" cy="5058889"/>
            <a:chOff x="-528966" y="990978"/>
            <a:chExt cx="8719937" cy="4914873"/>
          </a:xfrm>
        </p:grpSpPr>
        <p:pic>
          <p:nvPicPr>
            <p:cNvPr id="2" name="Imagem 1"/>
            <p:cNvPicPr>
              <a:picLocks noChangeAspect="1"/>
            </p:cNvPicPr>
            <p:nvPr/>
          </p:nvPicPr>
          <p:blipFill rotWithShape="1">
            <a:blip r:embed="rId2"/>
            <a:srcRect l="5482" t="26901" r="2120" b="8001"/>
            <a:stretch/>
          </p:blipFill>
          <p:spPr>
            <a:xfrm>
              <a:off x="-528966" y="990978"/>
              <a:ext cx="8719937" cy="4914873"/>
            </a:xfrm>
            <a:prstGeom prst="rect">
              <a:avLst/>
            </a:prstGeom>
          </p:spPr>
        </p:pic>
        <p:sp>
          <p:nvSpPr>
            <p:cNvPr id="4" name="Retângulo 3"/>
            <p:cNvSpPr/>
            <p:nvPr/>
          </p:nvSpPr>
          <p:spPr>
            <a:xfrm>
              <a:off x="251520" y="1988840"/>
              <a:ext cx="864096" cy="1440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3" name="Retângulo 2"/>
          <p:cNvSpPr/>
          <p:nvPr/>
        </p:nvSpPr>
        <p:spPr>
          <a:xfrm>
            <a:off x="2771800" y="3723738"/>
            <a:ext cx="6048672" cy="1721486"/>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1400" dirty="0" smtClean="0">
                <a:solidFill>
                  <a:schemeClr val="tx1"/>
                </a:solidFill>
                <a:latin typeface="Arial" panose="020B0604020202020204" pitchFamily="34" charset="0"/>
                <a:cs typeface="Arial" panose="020B0604020202020204" pitchFamily="34" charset="0"/>
              </a:rPr>
              <a:t>Caso o município não informe ‘Peso’ e ‘Altura</a:t>
            </a:r>
            <a:r>
              <a:rPr lang="pt-BR" sz="1400" dirty="0">
                <a:solidFill>
                  <a:schemeClr val="tx1"/>
                </a:solidFill>
                <a:latin typeface="Arial" panose="020B0604020202020204" pitchFamily="34" charset="0"/>
                <a:cs typeface="Arial" panose="020B0604020202020204" pitchFamily="34" charset="0"/>
              </a:rPr>
              <a:t>’, marque o </a:t>
            </a:r>
            <a:r>
              <a:rPr lang="pt-BR" sz="1400" dirty="0" err="1">
                <a:solidFill>
                  <a:schemeClr val="tx1"/>
                </a:solidFill>
                <a:latin typeface="Arial" panose="020B0604020202020204" pitchFamily="34" charset="0"/>
                <a:cs typeface="Arial" panose="020B0604020202020204" pitchFamily="34" charset="0"/>
              </a:rPr>
              <a:t>check</a:t>
            </a:r>
            <a:r>
              <a:rPr lang="pt-BR" sz="1400" dirty="0">
                <a:solidFill>
                  <a:schemeClr val="tx1"/>
                </a:solidFill>
                <a:latin typeface="Arial" panose="020B0604020202020204" pitchFamily="34" charset="0"/>
                <a:cs typeface="Arial" panose="020B0604020202020204" pitchFamily="34" charset="0"/>
              </a:rPr>
              <a:t>-box </a:t>
            </a:r>
            <a:r>
              <a:rPr lang="pt-BR" sz="1400" b="1" dirty="0">
                <a:solidFill>
                  <a:schemeClr val="tx1"/>
                </a:solidFill>
                <a:latin typeface="Arial" panose="020B0604020202020204" pitchFamily="34" charset="0"/>
                <a:cs typeface="Arial" panose="020B0604020202020204" pitchFamily="34" charset="0"/>
              </a:rPr>
              <a:t>“Não desejo informar peso e </a:t>
            </a:r>
            <a:r>
              <a:rPr lang="pt-BR" sz="1400" b="1" dirty="0" smtClean="0">
                <a:solidFill>
                  <a:schemeClr val="tx1"/>
                </a:solidFill>
                <a:latin typeface="Arial" panose="020B0604020202020204" pitchFamily="34" charset="0"/>
                <a:cs typeface="Arial" panose="020B0604020202020204" pitchFamily="34" charset="0"/>
              </a:rPr>
              <a:t>altura”</a:t>
            </a:r>
            <a:r>
              <a:rPr lang="pt-BR" sz="1400" dirty="0" smtClean="0">
                <a:solidFill>
                  <a:schemeClr val="tx1"/>
                </a:solidFill>
                <a:latin typeface="Arial" panose="020B0604020202020204" pitchFamily="34" charset="0"/>
                <a:cs typeface="Arial" panose="020B0604020202020204" pitchFamily="34" charset="0"/>
              </a:rPr>
              <a:t>. </a:t>
            </a:r>
          </a:p>
          <a:p>
            <a:pPr algn="just"/>
            <a:r>
              <a:rPr lang="pt-BR" sz="1400" dirty="0" smtClean="0">
                <a:solidFill>
                  <a:schemeClr val="tx1"/>
                </a:solidFill>
                <a:latin typeface="Arial" panose="020B0604020202020204" pitchFamily="34" charset="0"/>
                <a:cs typeface="Arial" panose="020B0604020202020204" pitchFamily="34" charset="0"/>
              </a:rPr>
              <a:t>Ressaltamos que os dados de ‘Peso’ e ‘Altura’ são migrados para o SISVAN e são importantes para a Vigilância Alimentar e Nutricional do município. Além disso, para as gestantes, há essa anotação na Caderneta da Gestante.</a:t>
            </a:r>
          </a:p>
        </p:txBody>
      </p:sp>
      <p:sp>
        <p:nvSpPr>
          <p:cNvPr id="6" name="CaixaDeTexto 5"/>
          <p:cNvSpPr txBox="1"/>
          <p:nvPr/>
        </p:nvSpPr>
        <p:spPr>
          <a:xfrm>
            <a:off x="2915816" y="116632"/>
            <a:ext cx="2586990" cy="646331"/>
          </a:xfrm>
          <a:prstGeom prst="rect">
            <a:avLst/>
          </a:prstGeom>
          <a:noFill/>
        </p:spPr>
        <p:txBody>
          <a:bodyPr wrap="none" rtlCol="0">
            <a:spAutoFit/>
          </a:bodyPr>
          <a:lstStyle/>
          <a:p>
            <a:r>
              <a:rPr lang="pt-BR" sz="36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ATENÇÃO!</a:t>
            </a:r>
            <a:endParaRPr lang="pt-BR" sz="36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16905535"/>
      </p:ext>
    </p:extLst>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283769"/>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400" b="1" dirty="0">
                <a:latin typeface="Arial" panose="020B0604020202020204" pitchFamily="34" charset="0"/>
                <a:cs typeface="Arial" panose="020B0604020202020204" pitchFamily="34" charset="0"/>
              </a:rPr>
              <a:t>E</a:t>
            </a:r>
            <a:r>
              <a:rPr lang="pt-BR" sz="2400" b="1" dirty="0" smtClean="0">
                <a:latin typeface="Arial" panose="020B0604020202020204" pitchFamily="34" charset="0"/>
                <a:cs typeface="Arial" panose="020B0604020202020204" pitchFamily="34" charset="0"/>
              </a:rPr>
              <a:t>m </a:t>
            </a:r>
            <a:r>
              <a:rPr lang="pt-BR" sz="2400" b="1" dirty="0">
                <a:latin typeface="Arial" panose="020B0604020202020204" pitchFamily="34" charset="0"/>
                <a:cs typeface="Arial" panose="020B0604020202020204" pitchFamily="34" charset="0"/>
              </a:rPr>
              <a:t>seguida </a:t>
            </a:r>
            <a:r>
              <a:rPr lang="pt-BR" sz="2400" b="1" dirty="0" smtClean="0">
                <a:latin typeface="Arial" panose="020B0604020202020204" pitchFamily="34" charset="0"/>
                <a:cs typeface="Arial" panose="020B0604020202020204" pitchFamily="34" charset="0"/>
              </a:rPr>
              <a:t>informe o ‘Peso e ‘Altura’; informe NÃO é gestante e clique em SALVAR ACOMPANHAMENTO.</a:t>
            </a:r>
          </a:p>
        </p:txBody>
      </p:sp>
      <p:grpSp>
        <p:nvGrpSpPr>
          <p:cNvPr id="9" name="Grupo 8"/>
          <p:cNvGrpSpPr/>
          <p:nvPr/>
        </p:nvGrpSpPr>
        <p:grpSpPr>
          <a:xfrm>
            <a:off x="107025" y="1268760"/>
            <a:ext cx="8792177" cy="4896544"/>
            <a:chOff x="107025" y="1268760"/>
            <a:chExt cx="8792177" cy="4896544"/>
          </a:xfrm>
        </p:grpSpPr>
        <p:pic>
          <p:nvPicPr>
            <p:cNvPr id="2" name="Imagem 1"/>
            <p:cNvPicPr>
              <a:picLocks noChangeAspect="1"/>
            </p:cNvPicPr>
            <p:nvPr/>
          </p:nvPicPr>
          <p:blipFill rotWithShape="1">
            <a:blip r:embed="rId2"/>
            <a:srcRect l="4640" t="29000" r="2121" b="18500"/>
            <a:stretch/>
          </p:blipFill>
          <p:spPr>
            <a:xfrm>
              <a:off x="107025" y="1268760"/>
              <a:ext cx="8792177" cy="4643274"/>
            </a:xfrm>
            <a:prstGeom prst="rect">
              <a:avLst/>
            </a:prstGeom>
          </p:spPr>
        </p:pic>
        <p:sp>
          <p:nvSpPr>
            <p:cNvPr id="3" name="Retângulo Arredondado 7"/>
            <p:cNvSpPr/>
            <p:nvPr/>
          </p:nvSpPr>
          <p:spPr>
            <a:xfrm>
              <a:off x="179512" y="4363723"/>
              <a:ext cx="1440831" cy="92865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CaixaDeTexto 4"/>
            <p:cNvSpPr txBox="1"/>
            <p:nvPr/>
          </p:nvSpPr>
          <p:spPr>
            <a:xfrm>
              <a:off x="323528" y="4730110"/>
              <a:ext cx="576064" cy="288673"/>
            </a:xfrm>
            <a:prstGeom prst="rect">
              <a:avLst/>
            </a:prstGeom>
            <a:solidFill>
              <a:schemeClr val="bg1"/>
            </a:solidFill>
          </p:spPr>
          <p:txBody>
            <a:bodyPr wrap="square" rtlCol="0">
              <a:spAutoFit/>
            </a:bodyPr>
            <a:lstStyle/>
            <a:p>
              <a:r>
                <a:rPr lang="pt-BR" sz="1000" dirty="0" smtClean="0"/>
                <a:t>NÃO</a:t>
              </a:r>
              <a:endParaRPr lang="pt-BR" sz="1000" dirty="0"/>
            </a:p>
          </p:txBody>
        </p:sp>
        <p:sp>
          <p:nvSpPr>
            <p:cNvPr id="7" name="Elipse 6"/>
            <p:cNvSpPr/>
            <p:nvPr/>
          </p:nvSpPr>
          <p:spPr>
            <a:xfrm>
              <a:off x="3131840" y="4983380"/>
              <a:ext cx="2592288" cy="11819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1379919477"/>
      </p:ext>
    </p:extLst>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stretch>
            <a:fillRect/>
          </a:stretch>
        </p:blipFill>
        <p:spPr>
          <a:xfrm>
            <a:off x="0" y="1484784"/>
            <a:ext cx="9144000" cy="5472608"/>
          </a:xfrm>
          <a:prstGeom prst="rect">
            <a:avLst/>
          </a:prstGeom>
        </p:spPr>
      </p:pic>
      <p:sp>
        <p:nvSpPr>
          <p:cNvPr id="6"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400" b="1" dirty="0" smtClean="0">
                <a:latin typeface="Arial" panose="020B0604020202020204" pitchFamily="34" charset="0"/>
                <a:cs typeface="Arial" panose="020B0604020202020204" pitchFamily="34" charset="0"/>
              </a:rPr>
              <a:t>Ao clicar em ‘Salvar Acompanhamento’, aparecerá o questionamento a seguir. Para confirmar o acompanhamento, clique em ‘Sim’:</a:t>
            </a:r>
            <a:endParaRPr lang="pt-BR" sz="2400" b="1" dirty="0">
              <a:latin typeface="Arial" panose="020B0604020202020204" pitchFamily="34" charset="0"/>
              <a:cs typeface="Arial" panose="020B0604020202020204" pitchFamily="34" charset="0"/>
            </a:endParaRPr>
          </a:p>
        </p:txBody>
      </p:sp>
      <p:sp>
        <p:nvSpPr>
          <p:cNvPr id="7" name="Retângulo 6"/>
          <p:cNvSpPr/>
          <p:nvPr/>
        </p:nvSpPr>
        <p:spPr>
          <a:xfrm>
            <a:off x="755576" y="3284984"/>
            <a:ext cx="792088"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7"/>
          <p:cNvSpPr/>
          <p:nvPr/>
        </p:nvSpPr>
        <p:spPr>
          <a:xfrm>
            <a:off x="899592" y="3501008"/>
            <a:ext cx="1584176"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8"/>
          <p:cNvSpPr/>
          <p:nvPr/>
        </p:nvSpPr>
        <p:spPr>
          <a:xfrm>
            <a:off x="1547664" y="4036805"/>
            <a:ext cx="576064"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Retângulo 9"/>
          <p:cNvSpPr/>
          <p:nvPr/>
        </p:nvSpPr>
        <p:spPr>
          <a:xfrm>
            <a:off x="8388424" y="2276872"/>
            <a:ext cx="648072"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Arredondado 10"/>
          <p:cNvSpPr/>
          <p:nvPr/>
        </p:nvSpPr>
        <p:spPr>
          <a:xfrm>
            <a:off x="6084168" y="2024844"/>
            <a:ext cx="432048" cy="360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4204871425"/>
      </p:ext>
    </p:extLst>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a:stretch>
            <a:fillRect/>
          </a:stretch>
        </p:blipFill>
        <p:spPr>
          <a:xfrm>
            <a:off x="0" y="1124745"/>
            <a:ext cx="9144000" cy="5733256"/>
          </a:xfrm>
          <a:prstGeom prst="rect">
            <a:avLst/>
          </a:prstGeom>
        </p:spPr>
      </p:pic>
      <p:sp>
        <p:nvSpPr>
          <p:cNvPr id="7" name="Retângulo 6"/>
          <p:cNvSpPr/>
          <p:nvPr/>
        </p:nvSpPr>
        <p:spPr>
          <a:xfrm>
            <a:off x="5652120" y="4152720"/>
            <a:ext cx="792088" cy="233609"/>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7"/>
          <p:cNvSpPr/>
          <p:nvPr/>
        </p:nvSpPr>
        <p:spPr>
          <a:xfrm>
            <a:off x="755576" y="3765774"/>
            <a:ext cx="1800200"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8"/>
          <p:cNvSpPr/>
          <p:nvPr/>
        </p:nvSpPr>
        <p:spPr>
          <a:xfrm>
            <a:off x="1403648" y="3970446"/>
            <a:ext cx="720080"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Retângulo 9"/>
          <p:cNvSpPr/>
          <p:nvPr/>
        </p:nvSpPr>
        <p:spPr>
          <a:xfrm>
            <a:off x="8495928" y="1988840"/>
            <a:ext cx="648072"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Título 1"/>
          <p:cNvSpPr txBox="1">
            <a:spLocks/>
          </p:cNvSpPr>
          <p:nvPr/>
        </p:nvSpPr>
        <p:spPr>
          <a:xfrm>
            <a:off x="-13021" y="120751"/>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Em seguida, aparecerá a seguinte mensagem de confirmação </a:t>
            </a:r>
            <a:r>
              <a:rPr lang="pt-BR" sz="2800" b="1" dirty="0">
                <a:latin typeface="Arial" panose="020B0604020202020204" pitchFamily="34" charset="0"/>
                <a:cs typeface="Arial" panose="020B0604020202020204" pitchFamily="34" charset="0"/>
              </a:rPr>
              <a:t>do acompanhamento :</a:t>
            </a:r>
          </a:p>
        </p:txBody>
      </p:sp>
      <p:sp>
        <p:nvSpPr>
          <p:cNvPr id="13" name="Retângulo 12"/>
          <p:cNvSpPr/>
          <p:nvPr/>
        </p:nvSpPr>
        <p:spPr>
          <a:xfrm>
            <a:off x="2814971" y="3702216"/>
            <a:ext cx="1800200" cy="374855"/>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4" name="Retângulo 13"/>
          <p:cNvSpPr/>
          <p:nvPr/>
        </p:nvSpPr>
        <p:spPr>
          <a:xfrm>
            <a:off x="5025988" y="3702150"/>
            <a:ext cx="1800200"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Retângulo 14"/>
          <p:cNvSpPr/>
          <p:nvPr/>
        </p:nvSpPr>
        <p:spPr>
          <a:xfrm>
            <a:off x="7115770" y="3745932"/>
            <a:ext cx="1800200"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6" name="Retângulo 15"/>
          <p:cNvSpPr/>
          <p:nvPr/>
        </p:nvSpPr>
        <p:spPr>
          <a:xfrm>
            <a:off x="7019763" y="5589240"/>
            <a:ext cx="1896207"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7" name="Retângulo 16"/>
          <p:cNvSpPr/>
          <p:nvPr/>
        </p:nvSpPr>
        <p:spPr>
          <a:xfrm>
            <a:off x="7765159" y="3960677"/>
            <a:ext cx="720080"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8" name="Retângulo 17"/>
          <p:cNvSpPr/>
          <p:nvPr/>
        </p:nvSpPr>
        <p:spPr>
          <a:xfrm>
            <a:off x="3563888" y="4278317"/>
            <a:ext cx="729889"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9" name="Retângulo 18"/>
          <p:cNvSpPr/>
          <p:nvPr/>
        </p:nvSpPr>
        <p:spPr>
          <a:xfrm>
            <a:off x="7765159" y="6093296"/>
            <a:ext cx="719236" cy="135578"/>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551374368"/>
      </p:ext>
    </p:extLst>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31840" y="1412776"/>
            <a:ext cx="5904656" cy="3055234"/>
          </a:xfrm>
        </p:spPr>
        <p:txBody>
          <a:bodyPr>
            <a:noAutofit/>
          </a:bodyPr>
          <a:lstStyle/>
          <a:p>
            <a:pPr algn="ctr"/>
            <a:r>
              <a:rPr lang="pt-BR" sz="4400" dirty="0" smtClean="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Beneficiária mulher gestante com dados nutricionais e com pré-natal em dia </a:t>
            </a:r>
            <a:endParaRPr lang="pt-BR" sz="4400" dirty="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4" name="Picture 3" descr="D:\Users\lucas.agustinho\Downloads\48b64f8a9c.pn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flipH="1">
            <a:off x="971600" y="2728689"/>
            <a:ext cx="1080120" cy="108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3440665"/>
      </p:ext>
    </p:extLst>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p:cNvPicPr>
            <a:picLocks noChangeAspect="1"/>
          </p:cNvPicPr>
          <p:nvPr/>
        </p:nvPicPr>
        <p:blipFill rotWithShape="1">
          <a:blip r:embed="rId2"/>
          <a:srcRect l="2425" b="60846"/>
          <a:stretch/>
        </p:blipFill>
        <p:spPr>
          <a:xfrm>
            <a:off x="73164" y="1556792"/>
            <a:ext cx="9086724" cy="2196243"/>
          </a:xfrm>
          <a:prstGeom prst="rect">
            <a:avLst/>
          </a:prstGeom>
        </p:spPr>
      </p:pic>
      <p:sp>
        <p:nvSpPr>
          <p:cNvPr id="5" name="Retângulo Arredondado 4"/>
          <p:cNvSpPr/>
          <p:nvPr/>
        </p:nvSpPr>
        <p:spPr>
          <a:xfrm>
            <a:off x="179512" y="3140968"/>
            <a:ext cx="1440160" cy="50405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Retângulo 11"/>
          <p:cNvSpPr/>
          <p:nvPr/>
        </p:nvSpPr>
        <p:spPr>
          <a:xfrm>
            <a:off x="503548" y="4504856"/>
            <a:ext cx="1656184" cy="762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Arredondado 5"/>
          <p:cNvSpPr/>
          <p:nvPr/>
        </p:nvSpPr>
        <p:spPr>
          <a:xfrm>
            <a:off x="4644008" y="1484784"/>
            <a:ext cx="3744416" cy="144016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Título 1"/>
          <p:cNvSpPr txBox="1">
            <a:spLocks/>
          </p:cNvSpPr>
          <p:nvPr/>
        </p:nvSpPr>
        <p:spPr>
          <a:xfrm>
            <a:off x="152030" y="172104"/>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Informe a ‘Data de Acompanhamento’ e  </a:t>
            </a:r>
            <a:r>
              <a:rPr lang="pt-BR" sz="2800" b="1" dirty="0">
                <a:latin typeface="Arial" panose="020B0604020202020204" pitchFamily="34" charset="0"/>
                <a:cs typeface="Arial" panose="020B0604020202020204" pitchFamily="34" charset="0"/>
              </a:rPr>
              <a:t>beneficiária</a:t>
            </a:r>
            <a:r>
              <a:rPr lang="pt-BR" sz="2800" b="1" dirty="0" smtClean="0">
                <a:latin typeface="Arial" panose="020B0604020202020204" pitchFamily="34" charset="0"/>
                <a:cs typeface="Arial" panose="020B0604020202020204" pitchFamily="34" charset="0"/>
              </a:rPr>
              <a:t>  acompanhada SIM ‘Beneficiário acompanhado’:</a:t>
            </a:r>
          </a:p>
        </p:txBody>
      </p:sp>
    </p:spTree>
    <p:extLst>
      <p:ext uri="{BB962C8B-B14F-4D97-AF65-F5344CB8AC3E}">
        <p14:creationId xmlns:p14="http://schemas.microsoft.com/office/powerpoint/2010/main" val="1406089616"/>
      </p:ext>
    </p:extLst>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p:cNvSpPr/>
          <p:nvPr/>
        </p:nvSpPr>
        <p:spPr>
          <a:xfrm>
            <a:off x="151817" y="149731"/>
            <a:ext cx="8596647" cy="954107"/>
          </a:xfrm>
          <a:prstGeom prst="rect">
            <a:avLst/>
          </a:prstGeom>
        </p:spPr>
        <p:txBody>
          <a:bodyPr wrap="square">
            <a:spAutoFit/>
          </a:bodyPr>
          <a:lstStyle/>
          <a:p>
            <a:pPr algn="just"/>
            <a:r>
              <a:rPr lang="pt-BR" sz="2800" b="1" dirty="0" smtClean="0">
                <a:latin typeface="Arial" panose="020B0604020202020204" pitchFamily="34" charset="0"/>
                <a:cs typeface="Arial" panose="020B0604020202020204" pitchFamily="34" charset="0"/>
              </a:rPr>
              <a:t>Em </a:t>
            </a:r>
            <a:r>
              <a:rPr lang="pt-BR" sz="2800" b="1" dirty="0">
                <a:latin typeface="Arial" panose="020B0604020202020204" pitchFamily="34" charset="0"/>
                <a:cs typeface="Arial" panose="020B0604020202020204" pitchFamily="34" charset="0"/>
              </a:rPr>
              <a:t>seguida </a:t>
            </a:r>
            <a:r>
              <a:rPr lang="pt-BR" sz="2800" b="1" dirty="0" smtClean="0">
                <a:latin typeface="Arial" panose="020B0604020202020204" pitchFamily="34" charset="0"/>
                <a:cs typeface="Arial" panose="020B0604020202020204" pitchFamily="34" charset="0"/>
              </a:rPr>
              <a:t>informo CNS (OPCIONAL); selecione </a:t>
            </a:r>
            <a:r>
              <a:rPr lang="pt-BR" sz="2800" b="1" dirty="0">
                <a:latin typeface="Arial" panose="020B0604020202020204" pitchFamily="34" charset="0"/>
                <a:cs typeface="Arial" panose="020B0604020202020204" pitchFamily="34" charset="0"/>
              </a:rPr>
              <a:t>o ‘EAS’, o ‘Profissional</a:t>
            </a:r>
            <a:r>
              <a:rPr lang="pt-BR" sz="2800" b="1" dirty="0" smtClean="0">
                <a:latin typeface="Arial" panose="020B0604020202020204" pitchFamily="34" charset="0"/>
                <a:cs typeface="Arial" panose="020B0604020202020204" pitchFamily="34" charset="0"/>
              </a:rPr>
              <a:t>’:</a:t>
            </a:r>
            <a:endParaRPr lang="pt-BR" sz="2800" b="1" dirty="0">
              <a:latin typeface="Arial" panose="020B0604020202020204" pitchFamily="34" charset="0"/>
              <a:cs typeface="Arial" panose="020B0604020202020204" pitchFamily="34" charset="0"/>
            </a:endParaRPr>
          </a:p>
        </p:txBody>
      </p:sp>
      <p:grpSp>
        <p:nvGrpSpPr>
          <p:cNvPr id="7" name="Grupo 6"/>
          <p:cNvGrpSpPr/>
          <p:nvPr/>
        </p:nvGrpSpPr>
        <p:grpSpPr>
          <a:xfrm>
            <a:off x="96426" y="1232756"/>
            <a:ext cx="8652038" cy="5112568"/>
            <a:chOff x="151817" y="1196752"/>
            <a:chExt cx="8652038" cy="5112568"/>
          </a:xfrm>
        </p:grpSpPr>
        <p:grpSp>
          <p:nvGrpSpPr>
            <p:cNvPr id="5" name="Grupo 4"/>
            <p:cNvGrpSpPr/>
            <p:nvPr/>
          </p:nvGrpSpPr>
          <p:grpSpPr>
            <a:xfrm>
              <a:off x="151817" y="1196752"/>
              <a:ext cx="8652038" cy="5112568"/>
              <a:chOff x="151817" y="1196752"/>
              <a:chExt cx="8652038" cy="5112568"/>
            </a:xfrm>
          </p:grpSpPr>
          <p:pic>
            <p:nvPicPr>
              <p:cNvPr id="2" name="Imagem 1"/>
              <p:cNvPicPr>
                <a:picLocks noChangeAspect="1"/>
              </p:cNvPicPr>
              <p:nvPr/>
            </p:nvPicPr>
            <p:blipFill rotWithShape="1">
              <a:blip r:embed="rId2"/>
              <a:srcRect l="4641" t="21650" r="2960" b="10101"/>
              <a:stretch/>
            </p:blipFill>
            <p:spPr>
              <a:xfrm>
                <a:off x="151817" y="1196752"/>
                <a:ext cx="8652038" cy="5112568"/>
              </a:xfrm>
              <a:prstGeom prst="rect">
                <a:avLst/>
              </a:prstGeom>
            </p:spPr>
          </p:pic>
          <p:sp>
            <p:nvSpPr>
              <p:cNvPr id="4" name="Retângulo 3"/>
              <p:cNvSpPr/>
              <p:nvPr/>
            </p:nvSpPr>
            <p:spPr>
              <a:xfrm>
                <a:off x="323528" y="1628800"/>
                <a:ext cx="3672408" cy="12241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6" name="Retângulo 5"/>
            <p:cNvSpPr/>
            <p:nvPr/>
          </p:nvSpPr>
          <p:spPr>
            <a:xfrm>
              <a:off x="323528" y="3717032"/>
              <a:ext cx="936104" cy="1440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8" name="Retângulo Arredondado 5"/>
          <p:cNvSpPr/>
          <p:nvPr/>
        </p:nvSpPr>
        <p:spPr>
          <a:xfrm>
            <a:off x="151816" y="4509120"/>
            <a:ext cx="2763999" cy="108012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8"/>
          <p:cNvSpPr/>
          <p:nvPr/>
        </p:nvSpPr>
        <p:spPr>
          <a:xfrm>
            <a:off x="151816" y="3429000"/>
            <a:ext cx="2547976" cy="64807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CaixaDeTexto 9"/>
          <p:cNvSpPr txBox="1"/>
          <p:nvPr/>
        </p:nvSpPr>
        <p:spPr>
          <a:xfrm>
            <a:off x="3097882" y="3219546"/>
            <a:ext cx="5616625" cy="923330"/>
          </a:xfrm>
          <a:prstGeom prst="rect">
            <a:avLst/>
          </a:prstGeom>
          <a:solidFill>
            <a:schemeClr val="bg1"/>
          </a:solidFill>
          <a:ln>
            <a:solidFill>
              <a:srgbClr val="92D050"/>
            </a:solidFill>
          </a:ln>
        </p:spPr>
        <p:txBody>
          <a:bodyPr wrap="square" rtlCol="0">
            <a:spAutoFit/>
          </a:bodyPr>
          <a:lstStyle/>
          <a:p>
            <a:r>
              <a:rPr lang="pt-BR" dirty="0" smtClean="0">
                <a:solidFill>
                  <a:srgbClr val="FF0000"/>
                </a:solidFill>
              </a:rPr>
              <a:t>ATENÇÃO: </a:t>
            </a:r>
            <a:r>
              <a:rPr lang="pt-BR" dirty="0" smtClean="0"/>
              <a:t>Caso o beneficiário não tenha o CNS informado na base do sistema BFA, será solicitada a informação. </a:t>
            </a:r>
          </a:p>
          <a:p>
            <a:r>
              <a:rPr lang="pt-BR" dirty="0" smtClean="0"/>
              <a:t>Esta informação é opcional.</a:t>
            </a:r>
            <a:endParaRPr lang="pt-BR" dirty="0"/>
          </a:p>
        </p:txBody>
      </p:sp>
    </p:spTree>
    <p:extLst>
      <p:ext uri="{BB962C8B-B14F-4D97-AF65-F5344CB8AC3E}">
        <p14:creationId xmlns:p14="http://schemas.microsoft.com/office/powerpoint/2010/main" val="4069509996"/>
      </p:ext>
    </p:extLst>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283769"/>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a:latin typeface="Arial" panose="020B0604020202020204" pitchFamily="34" charset="0"/>
                <a:cs typeface="Arial" panose="020B0604020202020204" pitchFamily="34" charset="0"/>
              </a:rPr>
              <a:t>E</a:t>
            </a:r>
            <a:r>
              <a:rPr lang="pt-BR" sz="2800" b="1" dirty="0" smtClean="0">
                <a:latin typeface="Arial" panose="020B0604020202020204" pitchFamily="34" charset="0"/>
                <a:cs typeface="Arial" panose="020B0604020202020204" pitchFamily="34" charset="0"/>
              </a:rPr>
              <a:t>m </a:t>
            </a:r>
            <a:r>
              <a:rPr lang="pt-BR" sz="2800" b="1" dirty="0">
                <a:latin typeface="Arial" panose="020B0604020202020204" pitchFamily="34" charset="0"/>
                <a:cs typeface="Arial" panose="020B0604020202020204" pitchFamily="34" charset="0"/>
              </a:rPr>
              <a:t>seguida </a:t>
            </a:r>
            <a:r>
              <a:rPr lang="pt-BR" sz="2800" b="1" dirty="0" smtClean="0">
                <a:latin typeface="Arial" panose="020B0604020202020204" pitchFamily="34" charset="0"/>
                <a:cs typeface="Arial" panose="020B0604020202020204" pitchFamily="34" charset="0"/>
              </a:rPr>
              <a:t>informe o ‘Peso e ‘Altura’ e informe é gestante e SIM .</a:t>
            </a:r>
          </a:p>
        </p:txBody>
      </p:sp>
      <p:grpSp>
        <p:nvGrpSpPr>
          <p:cNvPr id="7" name="Grupo 6"/>
          <p:cNvGrpSpPr/>
          <p:nvPr/>
        </p:nvGrpSpPr>
        <p:grpSpPr>
          <a:xfrm>
            <a:off x="107025" y="1484784"/>
            <a:ext cx="8792177" cy="3431909"/>
            <a:chOff x="107025" y="1484784"/>
            <a:chExt cx="8792177" cy="3431909"/>
          </a:xfrm>
        </p:grpSpPr>
        <p:pic>
          <p:nvPicPr>
            <p:cNvPr id="2" name="Imagem 1"/>
            <p:cNvPicPr>
              <a:picLocks noChangeAspect="1"/>
            </p:cNvPicPr>
            <p:nvPr/>
          </p:nvPicPr>
          <p:blipFill rotWithShape="1">
            <a:blip r:embed="rId2"/>
            <a:srcRect l="4640" t="29000" r="2121" b="27091"/>
            <a:stretch/>
          </p:blipFill>
          <p:spPr>
            <a:xfrm>
              <a:off x="107025" y="1484784"/>
              <a:ext cx="8792177" cy="3312368"/>
            </a:xfrm>
            <a:prstGeom prst="rect">
              <a:avLst/>
            </a:prstGeom>
          </p:spPr>
        </p:pic>
        <p:sp>
          <p:nvSpPr>
            <p:cNvPr id="3" name="Retângulo Arredondado 7"/>
            <p:cNvSpPr/>
            <p:nvPr/>
          </p:nvSpPr>
          <p:spPr>
            <a:xfrm>
              <a:off x="179512" y="4124605"/>
              <a:ext cx="1440831"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CaixaDeTexto 4"/>
            <p:cNvSpPr txBox="1"/>
            <p:nvPr/>
          </p:nvSpPr>
          <p:spPr>
            <a:xfrm>
              <a:off x="283413" y="4412637"/>
              <a:ext cx="616179" cy="276999"/>
            </a:xfrm>
            <a:prstGeom prst="rect">
              <a:avLst/>
            </a:prstGeom>
            <a:solidFill>
              <a:schemeClr val="bg1"/>
            </a:solidFill>
          </p:spPr>
          <p:txBody>
            <a:bodyPr wrap="square" rtlCol="0">
              <a:spAutoFit/>
            </a:bodyPr>
            <a:lstStyle/>
            <a:p>
              <a:r>
                <a:rPr lang="pt-BR" sz="1200" dirty="0" smtClean="0">
                  <a:latin typeface="Arial" panose="020B0604020202020204" pitchFamily="34" charset="0"/>
                  <a:cs typeface="Arial" panose="020B0604020202020204" pitchFamily="34" charset="0"/>
                </a:rPr>
                <a:t>SIM</a:t>
              </a:r>
              <a:endParaRPr lang="pt-BR" sz="12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356735689"/>
      </p:ext>
    </p:extLst>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a:stretch>
            <a:fillRect/>
          </a:stretch>
        </p:blipFill>
        <p:spPr>
          <a:xfrm>
            <a:off x="0" y="1340768"/>
            <a:ext cx="9144000" cy="5517232"/>
          </a:xfrm>
          <a:prstGeom prst="rect">
            <a:avLst/>
          </a:prstGeom>
        </p:spPr>
      </p:pic>
      <p:sp>
        <p:nvSpPr>
          <p:cNvPr id="4" name="Título 1"/>
          <p:cNvSpPr txBox="1">
            <a:spLocks/>
          </p:cNvSpPr>
          <p:nvPr/>
        </p:nvSpPr>
        <p:spPr>
          <a:xfrm>
            <a:off x="-13130" y="-13583"/>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400" b="1" dirty="0" smtClean="0">
                <a:latin typeface="Arial" panose="020B0604020202020204" pitchFamily="34" charset="0"/>
                <a:cs typeface="Arial" panose="020B0604020202020204" pitchFamily="34" charset="0"/>
              </a:rPr>
              <a:t>Ao informar SIM em ‘É gestante’, </a:t>
            </a:r>
            <a:r>
              <a:rPr lang="pt-BR" sz="2400" b="1" dirty="0">
                <a:latin typeface="Arial" panose="020B0604020202020204" pitchFamily="34" charset="0"/>
                <a:cs typeface="Arial" panose="020B0604020202020204" pitchFamily="34" charset="0"/>
              </a:rPr>
              <a:t>aparecerá </a:t>
            </a:r>
            <a:r>
              <a:rPr lang="pt-BR" sz="2400" b="1" u="sng" dirty="0" smtClean="0">
                <a:latin typeface="Arial" panose="020B0604020202020204" pitchFamily="34" charset="0"/>
                <a:cs typeface="Arial" panose="020B0604020202020204" pitchFamily="34" charset="0"/>
              </a:rPr>
              <a:t>um dos questionamentos</a:t>
            </a:r>
            <a:r>
              <a:rPr lang="pt-BR" sz="2400" b="1" dirty="0" smtClean="0">
                <a:latin typeface="Arial" panose="020B0604020202020204" pitchFamily="34" charset="0"/>
                <a:cs typeface="Arial" panose="020B0604020202020204" pitchFamily="34" charset="0"/>
              </a:rPr>
              <a:t> </a:t>
            </a:r>
            <a:r>
              <a:rPr lang="pt-BR" sz="2400" b="1" dirty="0">
                <a:latin typeface="Arial" panose="020B0604020202020204" pitchFamily="34" charset="0"/>
                <a:cs typeface="Arial" panose="020B0604020202020204" pitchFamily="34" charset="0"/>
              </a:rPr>
              <a:t>a </a:t>
            </a:r>
            <a:r>
              <a:rPr lang="pt-BR" sz="2400" b="1" dirty="0" smtClean="0">
                <a:latin typeface="Arial" panose="020B0604020202020204" pitchFamily="34" charset="0"/>
                <a:cs typeface="Arial" panose="020B0604020202020204" pitchFamily="34" charset="0"/>
              </a:rPr>
              <a:t>seguir, de acordo com a idade da gestante. </a:t>
            </a:r>
            <a:r>
              <a:rPr lang="pt-BR" sz="2400" b="1" dirty="0">
                <a:latin typeface="Arial" panose="020B0604020202020204" pitchFamily="34" charset="0"/>
                <a:cs typeface="Arial" panose="020B0604020202020204" pitchFamily="34" charset="0"/>
              </a:rPr>
              <a:t>Para </a:t>
            </a:r>
            <a:r>
              <a:rPr lang="pt-BR" sz="2400" b="1" dirty="0" smtClean="0">
                <a:latin typeface="Arial" panose="020B0604020202020204" pitchFamily="34" charset="0"/>
                <a:cs typeface="Arial" panose="020B0604020202020204" pitchFamily="34" charset="0"/>
              </a:rPr>
              <a:t>confirmar a gestação, </a:t>
            </a:r>
            <a:r>
              <a:rPr lang="pt-BR" sz="2400" b="1" dirty="0">
                <a:latin typeface="Arial" panose="020B0604020202020204" pitchFamily="34" charset="0"/>
                <a:cs typeface="Arial" panose="020B0604020202020204" pitchFamily="34" charset="0"/>
              </a:rPr>
              <a:t>clique em </a:t>
            </a:r>
            <a:r>
              <a:rPr lang="pt-BR" sz="2400" b="1" dirty="0" smtClean="0">
                <a:latin typeface="Arial" panose="020B0604020202020204" pitchFamily="34" charset="0"/>
                <a:cs typeface="Arial" panose="020B0604020202020204" pitchFamily="34" charset="0"/>
              </a:rPr>
              <a:t>‘OK’:</a:t>
            </a:r>
          </a:p>
        </p:txBody>
      </p:sp>
      <p:sp>
        <p:nvSpPr>
          <p:cNvPr id="8" name="Retângulo Arredondado 7"/>
          <p:cNvSpPr/>
          <p:nvPr/>
        </p:nvSpPr>
        <p:spPr>
          <a:xfrm>
            <a:off x="2843808" y="1340768"/>
            <a:ext cx="3456384" cy="25922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 name="Retângulo 2"/>
          <p:cNvSpPr/>
          <p:nvPr/>
        </p:nvSpPr>
        <p:spPr>
          <a:xfrm>
            <a:off x="395536" y="2924944"/>
            <a:ext cx="1656184" cy="144016"/>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6" name="Imagem 5"/>
          <p:cNvPicPr>
            <a:picLocks noChangeAspect="1"/>
          </p:cNvPicPr>
          <p:nvPr/>
        </p:nvPicPr>
        <p:blipFill>
          <a:blip r:embed="rId3"/>
          <a:stretch>
            <a:fillRect/>
          </a:stretch>
        </p:blipFill>
        <p:spPr>
          <a:xfrm>
            <a:off x="2915816" y="2234143"/>
            <a:ext cx="3312368" cy="690801"/>
          </a:xfrm>
          <a:prstGeom prst="rect">
            <a:avLst/>
          </a:prstGeom>
        </p:spPr>
      </p:pic>
      <p:pic>
        <p:nvPicPr>
          <p:cNvPr id="7" name="Imagem 6"/>
          <p:cNvPicPr>
            <a:picLocks noChangeAspect="1"/>
          </p:cNvPicPr>
          <p:nvPr/>
        </p:nvPicPr>
        <p:blipFill>
          <a:blip r:embed="rId4"/>
          <a:stretch>
            <a:fillRect/>
          </a:stretch>
        </p:blipFill>
        <p:spPr>
          <a:xfrm>
            <a:off x="2929310" y="3068960"/>
            <a:ext cx="3298874" cy="648072"/>
          </a:xfrm>
          <a:prstGeom prst="rect">
            <a:avLst/>
          </a:prstGeom>
        </p:spPr>
      </p:pic>
      <p:sp>
        <p:nvSpPr>
          <p:cNvPr id="9" name="Retângulo 8"/>
          <p:cNvSpPr/>
          <p:nvPr/>
        </p:nvSpPr>
        <p:spPr>
          <a:xfrm>
            <a:off x="6353944" y="1507388"/>
            <a:ext cx="2736304" cy="50378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1400" dirty="0" smtClean="0">
                <a:solidFill>
                  <a:schemeClr val="tx1"/>
                </a:solidFill>
              </a:rPr>
              <a:t>Questionamento para gestantes de 14 a 44 anos.</a:t>
            </a:r>
          </a:p>
        </p:txBody>
      </p:sp>
      <p:sp>
        <p:nvSpPr>
          <p:cNvPr id="10" name="Retângulo 9"/>
          <p:cNvSpPr/>
          <p:nvPr/>
        </p:nvSpPr>
        <p:spPr>
          <a:xfrm>
            <a:off x="6373870" y="2330728"/>
            <a:ext cx="2716378" cy="50378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1400" dirty="0" smtClean="0">
                <a:solidFill>
                  <a:schemeClr val="tx1"/>
                </a:solidFill>
              </a:rPr>
              <a:t>Questionamento para gestantes menores de 14 anos.</a:t>
            </a:r>
          </a:p>
        </p:txBody>
      </p:sp>
      <p:sp>
        <p:nvSpPr>
          <p:cNvPr id="11" name="Retângulo 10"/>
          <p:cNvSpPr/>
          <p:nvPr/>
        </p:nvSpPr>
        <p:spPr>
          <a:xfrm>
            <a:off x="6395020" y="3141104"/>
            <a:ext cx="2695228" cy="50378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1400" dirty="0" smtClean="0">
                <a:solidFill>
                  <a:schemeClr val="tx1"/>
                </a:solidFill>
              </a:rPr>
              <a:t>Questionamento para gestantes maiores de 45 anos.</a:t>
            </a:r>
          </a:p>
        </p:txBody>
      </p:sp>
    </p:spTree>
    <p:extLst>
      <p:ext uri="{BB962C8B-B14F-4D97-AF65-F5344CB8AC3E}">
        <p14:creationId xmlns:p14="http://schemas.microsoft.com/office/powerpoint/2010/main" val="319502128"/>
      </p:ext>
    </p:extLst>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92189"/>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Em seguida, selecione a ‘DUM’, informe o acesso ao pré-natal em ‘Teve acesso ao Pré-Natal’ e clique </a:t>
            </a:r>
            <a:r>
              <a:rPr lang="pt-BR" sz="2800" b="1" dirty="0">
                <a:latin typeface="Arial" panose="020B0604020202020204" pitchFamily="34" charset="0"/>
                <a:cs typeface="Arial" panose="020B0604020202020204" pitchFamily="34" charset="0"/>
              </a:rPr>
              <a:t>em ‘Salvar Acompanhamento</a:t>
            </a:r>
            <a:r>
              <a:rPr lang="pt-BR" sz="2800" b="1" dirty="0" smtClean="0">
                <a:latin typeface="Arial" panose="020B0604020202020204" pitchFamily="34" charset="0"/>
                <a:cs typeface="Arial" panose="020B0604020202020204" pitchFamily="34" charset="0"/>
              </a:rPr>
              <a:t>’:</a:t>
            </a:r>
          </a:p>
        </p:txBody>
      </p:sp>
      <p:sp>
        <p:nvSpPr>
          <p:cNvPr id="3" name="Retângulo 2"/>
          <p:cNvSpPr/>
          <p:nvPr/>
        </p:nvSpPr>
        <p:spPr>
          <a:xfrm>
            <a:off x="539552" y="2924944"/>
            <a:ext cx="1656184" cy="1440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1" name="Grupo 10"/>
          <p:cNvGrpSpPr/>
          <p:nvPr/>
        </p:nvGrpSpPr>
        <p:grpSpPr>
          <a:xfrm>
            <a:off x="50733" y="1718113"/>
            <a:ext cx="9058982" cy="2664022"/>
            <a:chOff x="50733" y="1718113"/>
            <a:chExt cx="9058982" cy="2664022"/>
          </a:xfrm>
        </p:grpSpPr>
        <p:grpSp>
          <p:nvGrpSpPr>
            <p:cNvPr id="7" name="Grupo 6"/>
            <p:cNvGrpSpPr/>
            <p:nvPr/>
          </p:nvGrpSpPr>
          <p:grpSpPr>
            <a:xfrm>
              <a:off x="50733" y="1718113"/>
              <a:ext cx="9058982" cy="2612929"/>
              <a:chOff x="85018" y="1767587"/>
              <a:chExt cx="9058982" cy="2612929"/>
            </a:xfrm>
          </p:grpSpPr>
          <p:pic>
            <p:nvPicPr>
              <p:cNvPr id="2" name="Imagem 1"/>
              <p:cNvPicPr>
                <a:picLocks noChangeAspect="1"/>
              </p:cNvPicPr>
              <p:nvPr/>
            </p:nvPicPr>
            <p:blipFill rotWithShape="1">
              <a:blip r:embed="rId2"/>
              <a:srcRect l="2780" t="52896"/>
              <a:stretch/>
            </p:blipFill>
            <p:spPr>
              <a:xfrm>
                <a:off x="85018" y="1767587"/>
                <a:ext cx="9058982" cy="2612929"/>
              </a:xfrm>
              <a:prstGeom prst="rect">
                <a:avLst/>
              </a:prstGeom>
            </p:spPr>
          </p:pic>
          <p:sp>
            <p:nvSpPr>
              <p:cNvPr id="5" name="Retângulo 4"/>
              <p:cNvSpPr/>
              <p:nvPr/>
            </p:nvSpPr>
            <p:spPr>
              <a:xfrm>
                <a:off x="8532440" y="1916832"/>
                <a:ext cx="576064"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10" name="Retângulo 9"/>
            <p:cNvSpPr/>
            <p:nvPr/>
          </p:nvSpPr>
          <p:spPr>
            <a:xfrm>
              <a:off x="4355976" y="1867358"/>
              <a:ext cx="2376264" cy="1201602"/>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1400" dirty="0" smtClean="0">
                  <a:solidFill>
                    <a:schemeClr val="tx1"/>
                  </a:solidFill>
                  <a:latin typeface="Arial" panose="020B0604020202020204" pitchFamily="34" charset="0"/>
                  <a:cs typeface="Arial" panose="020B0604020202020204" pitchFamily="34" charset="0"/>
                </a:rPr>
                <a:t>A DUM selecionada possui um limite máximo de 42 semanas anteriores a Data do Acompanhamento.</a:t>
              </a:r>
            </a:p>
          </p:txBody>
        </p:sp>
        <p:sp>
          <p:nvSpPr>
            <p:cNvPr id="6" name="Retângulo Arredondado 5"/>
            <p:cNvSpPr/>
            <p:nvPr/>
          </p:nvSpPr>
          <p:spPr>
            <a:xfrm>
              <a:off x="50733" y="3518039"/>
              <a:ext cx="1368152"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Arredondado 8"/>
            <p:cNvSpPr/>
            <p:nvPr/>
          </p:nvSpPr>
          <p:spPr>
            <a:xfrm>
              <a:off x="3766937" y="3950087"/>
              <a:ext cx="1621573"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Arredondado 7"/>
            <p:cNvSpPr/>
            <p:nvPr/>
          </p:nvSpPr>
          <p:spPr>
            <a:xfrm>
              <a:off x="169679" y="1785270"/>
              <a:ext cx="3600400" cy="166561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15020102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46770" y="548680"/>
            <a:ext cx="8259256" cy="910148"/>
          </a:xfrm>
        </p:spPr>
        <p:txBody>
          <a:bodyPr>
            <a:normAutofit/>
          </a:bodyPr>
          <a:lstStyle/>
          <a:p>
            <a:pPr algn="ctr"/>
            <a:r>
              <a:rPr lang="pt-BR" sz="2800" b="1" dirty="0" smtClean="0">
                <a:latin typeface="Arial" panose="020B0604020202020204" pitchFamily="34" charset="0"/>
                <a:cs typeface="Arial" panose="020B0604020202020204" pitchFamily="34" charset="0"/>
              </a:rPr>
              <a:t>Período de registro x</a:t>
            </a:r>
            <a:br>
              <a:rPr lang="pt-BR" sz="2800" b="1" dirty="0" smtClean="0">
                <a:latin typeface="Arial" panose="020B0604020202020204" pitchFamily="34" charset="0"/>
                <a:cs typeface="Arial" panose="020B0604020202020204" pitchFamily="34" charset="0"/>
              </a:rPr>
            </a:br>
            <a:r>
              <a:rPr lang="pt-BR" sz="2800" b="1" dirty="0" smtClean="0">
                <a:latin typeface="Arial" panose="020B0604020202020204" pitchFamily="34" charset="0"/>
                <a:cs typeface="Arial" panose="020B0604020202020204" pitchFamily="34" charset="0"/>
              </a:rPr>
              <a:t>Período acompanhamento </a:t>
            </a:r>
            <a:endParaRPr lang="pt-BR" sz="2800" b="1" dirty="0">
              <a:latin typeface="Arial" panose="020B0604020202020204" pitchFamily="34" charset="0"/>
              <a:cs typeface="Arial" panose="020B0604020202020204" pitchFamily="34" charset="0"/>
            </a:endParaRPr>
          </a:p>
        </p:txBody>
      </p:sp>
      <p:graphicFrame>
        <p:nvGraphicFramePr>
          <p:cNvPr id="3" name="Diagrama 2"/>
          <p:cNvGraphicFramePr/>
          <p:nvPr>
            <p:extLst>
              <p:ext uri="{D42A27DB-BD31-4B8C-83A1-F6EECF244321}">
                <p14:modId xmlns:p14="http://schemas.microsoft.com/office/powerpoint/2010/main" val="2244388282"/>
              </p:ext>
            </p:extLst>
          </p:nvPr>
        </p:nvGraphicFramePr>
        <p:xfrm>
          <a:off x="323528" y="1844824"/>
          <a:ext cx="9217024" cy="4392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8918975"/>
      </p:ext>
    </p:extLst>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stretch>
            <a:fillRect/>
          </a:stretch>
        </p:blipFill>
        <p:spPr>
          <a:xfrm>
            <a:off x="0" y="1484784"/>
            <a:ext cx="9144000" cy="5472608"/>
          </a:xfrm>
          <a:prstGeom prst="rect">
            <a:avLst/>
          </a:prstGeom>
        </p:spPr>
      </p:pic>
      <p:sp>
        <p:nvSpPr>
          <p:cNvPr id="6"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400" b="1" dirty="0" smtClean="0">
                <a:latin typeface="Arial" panose="020B0604020202020204" pitchFamily="34" charset="0"/>
                <a:cs typeface="Arial" panose="020B0604020202020204" pitchFamily="34" charset="0"/>
              </a:rPr>
              <a:t>Ao clicar em ‘Salvar Acompanhamento’, aparecerá o questionamento a seguir. Para confirmar o acompanhamento, clique em ‘Sim’:</a:t>
            </a:r>
            <a:endParaRPr lang="pt-BR" sz="2400" b="1" dirty="0">
              <a:latin typeface="Arial" panose="020B0604020202020204" pitchFamily="34" charset="0"/>
              <a:cs typeface="Arial" panose="020B0604020202020204" pitchFamily="34" charset="0"/>
            </a:endParaRPr>
          </a:p>
        </p:txBody>
      </p:sp>
      <p:sp>
        <p:nvSpPr>
          <p:cNvPr id="7" name="Retângulo 6"/>
          <p:cNvSpPr/>
          <p:nvPr/>
        </p:nvSpPr>
        <p:spPr>
          <a:xfrm>
            <a:off x="755576" y="3284984"/>
            <a:ext cx="792088"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7"/>
          <p:cNvSpPr/>
          <p:nvPr/>
        </p:nvSpPr>
        <p:spPr>
          <a:xfrm>
            <a:off x="899592" y="3501008"/>
            <a:ext cx="1584176"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8"/>
          <p:cNvSpPr/>
          <p:nvPr/>
        </p:nvSpPr>
        <p:spPr>
          <a:xfrm>
            <a:off x="1547664" y="4036805"/>
            <a:ext cx="576064"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Retângulo 9"/>
          <p:cNvSpPr/>
          <p:nvPr/>
        </p:nvSpPr>
        <p:spPr>
          <a:xfrm>
            <a:off x="8388424" y="2276872"/>
            <a:ext cx="648072"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Arredondado 10"/>
          <p:cNvSpPr/>
          <p:nvPr/>
        </p:nvSpPr>
        <p:spPr>
          <a:xfrm>
            <a:off x="6084168" y="2024844"/>
            <a:ext cx="432048" cy="360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241083843"/>
      </p:ext>
    </p:extLst>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a:stretch>
            <a:fillRect/>
          </a:stretch>
        </p:blipFill>
        <p:spPr>
          <a:xfrm>
            <a:off x="0" y="1124745"/>
            <a:ext cx="9144000" cy="5733256"/>
          </a:xfrm>
          <a:prstGeom prst="rect">
            <a:avLst/>
          </a:prstGeom>
        </p:spPr>
      </p:pic>
      <p:sp>
        <p:nvSpPr>
          <p:cNvPr id="7" name="Retângulo 6"/>
          <p:cNvSpPr/>
          <p:nvPr/>
        </p:nvSpPr>
        <p:spPr>
          <a:xfrm>
            <a:off x="5652120" y="4152720"/>
            <a:ext cx="792088" cy="233609"/>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7"/>
          <p:cNvSpPr/>
          <p:nvPr/>
        </p:nvSpPr>
        <p:spPr>
          <a:xfrm>
            <a:off x="755576" y="3765774"/>
            <a:ext cx="1800200"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8"/>
          <p:cNvSpPr/>
          <p:nvPr/>
        </p:nvSpPr>
        <p:spPr>
          <a:xfrm>
            <a:off x="1403648" y="3970446"/>
            <a:ext cx="720080"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Retângulo 9"/>
          <p:cNvSpPr/>
          <p:nvPr/>
        </p:nvSpPr>
        <p:spPr>
          <a:xfrm>
            <a:off x="8495928" y="1988840"/>
            <a:ext cx="648072"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Título 1"/>
          <p:cNvSpPr txBox="1">
            <a:spLocks/>
          </p:cNvSpPr>
          <p:nvPr/>
        </p:nvSpPr>
        <p:spPr>
          <a:xfrm>
            <a:off x="-13021" y="120751"/>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Em seguida, aparecerá a seguinte mensagem de confirmação </a:t>
            </a:r>
            <a:r>
              <a:rPr lang="pt-BR" sz="2800" b="1" dirty="0">
                <a:latin typeface="Arial" panose="020B0604020202020204" pitchFamily="34" charset="0"/>
                <a:cs typeface="Arial" panose="020B0604020202020204" pitchFamily="34" charset="0"/>
              </a:rPr>
              <a:t>do acompanhamento :</a:t>
            </a:r>
          </a:p>
        </p:txBody>
      </p:sp>
      <p:sp>
        <p:nvSpPr>
          <p:cNvPr id="13" name="Retângulo 12"/>
          <p:cNvSpPr/>
          <p:nvPr/>
        </p:nvSpPr>
        <p:spPr>
          <a:xfrm>
            <a:off x="2814971" y="3702216"/>
            <a:ext cx="1800200" cy="374855"/>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4" name="Retângulo 13"/>
          <p:cNvSpPr/>
          <p:nvPr/>
        </p:nvSpPr>
        <p:spPr>
          <a:xfrm>
            <a:off x="5025988" y="3702150"/>
            <a:ext cx="1800200"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Retângulo 14"/>
          <p:cNvSpPr/>
          <p:nvPr/>
        </p:nvSpPr>
        <p:spPr>
          <a:xfrm>
            <a:off x="7115770" y="3745932"/>
            <a:ext cx="1800200"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6" name="Retângulo 15"/>
          <p:cNvSpPr/>
          <p:nvPr/>
        </p:nvSpPr>
        <p:spPr>
          <a:xfrm>
            <a:off x="7019763" y="5589240"/>
            <a:ext cx="1896207"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7" name="Retângulo 16"/>
          <p:cNvSpPr/>
          <p:nvPr/>
        </p:nvSpPr>
        <p:spPr>
          <a:xfrm>
            <a:off x="7765159" y="3960677"/>
            <a:ext cx="720080"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8" name="Retângulo 17"/>
          <p:cNvSpPr/>
          <p:nvPr/>
        </p:nvSpPr>
        <p:spPr>
          <a:xfrm>
            <a:off x="3563888" y="4278317"/>
            <a:ext cx="729889"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9" name="Retângulo 18"/>
          <p:cNvSpPr/>
          <p:nvPr/>
        </p:nvSpPr>
        <p:spPr>
          <a:xfrm>
            <a:off x="7765159" y="6093296"/>
            <a:ext cx="719236" cy="135578"/>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789255218"/>
      </p:ext>
    </p:extLst>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59832" y="1484784"/>
            <a:ext cx="5904656" cy="3055234"/>
          </a:xfrm>
        </p:spPr>
        <p:txBody>
          <a:bodyPr>
            <a:noAutofit/>
          </a:bodyPr>
          <a:lstStyle/>
          <a:p>
            <a:pPr algn="ctr"/>
            <a:r>
              <a:rPr lang="pt-BR" sz="4800" dirty="0" smtClean="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Beneficiária mulher gestante sem dados nutricionais e com pré-natal em dia </a:t>
            </a:r>
            <a:endParaRPr lang="pt-BR" sz="4800" dirty="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4" name="Picture 3" descr="D:\Users\lucas.agustinho\Downloads\48b64f8a9c.pn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flipH="1">
            <a:off x="971600" y="2728689"/>
            <a:ext cx="1080120" cy="108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5681188"/>
      </p:ext>
    </p:extLst>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p:cNvPicPr>
            <a:picLocks noChangeAspect="1"/>
          </p:cNvPicPr>
          <p:nvPr/>
        </p:nvPicPr>
        <p:blipFill rotWithShape="1">
          <a:blip r:embed="rId2"/>
          <a:srcRect l="2425" b="60846"/>
          <a:stretch/>
        </p:blipFill>
        <p:spPr>
          <a:xfrm>
            <a:off x="73164" y="1556792"/>
            <a:ext cx="9086724" cy="2196243"/>
          </a:xfrm>
          <a:prstGeom prst="rect">
            <a:avLst/>
          </a:prstGeom>
        </p:spPr>
      </p:pic>
      <p:sp>
        <p:nvSpPr>
          <p:cNvPr id="5" name="Retângulo Arredondado 4"/>
          <p:cNvSpPr/>
          <p:nvPr/>
        </p:nvSpPr>
        <p:spPr>
          <a:xfrm>
            <a:off x="179512" y="3140968"/>
            <a:ext cx="1440160" cy="50405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Retângulo 11"/>
          <p:cNvSpPr/>
          <p:nvPr/>
        </p:nvSpPr>
        <p:spPr>
          <a:xfrm>
            <a:off x="503548" y="4504856"/>
            <a:ext cx="1656184" cy="762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Arredondado 5"/>
          <p:cNvSpPr/>
          <p:nvPr/>
        </p:nvSpPr>
        <p:spPr>
          <a:xfrm>
            <a:off x="4644008" y="1484784"/>
            <a:ext cx="3744416" cy="144016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Título 1"/>
          <p:cNvSpPr txBox="1">
            <a:spLocks/>
          </p:cNvSpPr>
          <p:nvPr/>
        </p:nvSpPr>
        <p:spPr>
          <a:xfrm>
            <a:off x="74786" y="259326"/>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Informe a ‘Data de Acompanhamento’ e  </a:t>
            </a:r>
            <a:r>
              <a:rPr lang="pt-BR" sz="2800" b="1" dirty="0">
                <a:latin typeface="Arial" panose="020B0604020202020204" pitchFamily="34" charset="0"/>
                <a:cs typeface="Arial" panose="020B0604020202020204" pitchFamily="34" charset="0"/>
              </a:rPr>
              <a:t>beneficiária</a:t>
            </a:r>
            <a:r>
              <a:rPr lang="pt-BR" sz="2800" b="1" dirty="0" smtClean="0">
                <a:latin typeface="Arial" panose="020B0604020202020204" pitchFamily="34" charset="0"/>
                <a:cs typeface="Arial" panose="020B0604020202020204" pitchFamily="34" charset="0"/>
              </a:rPr>
              <a:t>  acompanhada SIM ‘Beneficiário acompanhado’:</a:t>
            </a:r>
          </a:p>
        </p:txBody>
      </p:sp>
    </p:spTree>
    <p:extLst>
      <p:ext uri="{BB962C8B-B14F-4D97-AF65-F5344CB8AC3E}">
        <p14:creationId xmlns:p14="http://schemas.microsoft.com/office/powerpoint/2010/main" val="3515070724"/>
      </p:ext>
    </p:extLst>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p:cNvSpPr/>
          <p:nvPr/>
        </p:nvSpPr>
        <p:spPr>
          <a:xfrm>
            <a:off x="151817" y="149731"/>
            <a:ext cx="8596647" cy="954107"/>
          </a:xfrm>
          <a:prstGeom prst="rect">
            <a:avLst/>
          </a:prstGeom>
        </p:spPr>
        <p:txBody>
          <a:bodyPr wrap="square">
            <a:spAutoFit/>
          </a:bodyPr>
          <a:lstStyle/>
          <a:p>
            <a:pPr algn="just"/>
            <a:r>
              <a:rPr lang="pt-BR" sz="2800" b="1" dirty="0" smtClean="0">
                <a:latin typeface="Arial" panose="020B0604020202020204" pitchFamily="34" charset="0"/>
                <a:cs typeface="Arial" panose="020B0604020202020204" pitchFamily="34" charset="0"/>
              </a:rPr>
              <a:t>Em </a:t>
            </a:r>
            <a:r>
              <a:rPr lang="pt-BR" sz="2800" b="1" dirty="0">
                <a:latin typeface="Arial" panose="020B0604020202020204" pitchFamily="34" charset="0"/>
                <a:cs typeface="Arial" panose="020B0604020202020204" pitchFamily="34" charset="0"/>
              </a:rPr>
              <a:t>seguida </a:t>
            </a:r>
            <a:r>
              <a:rPr lang="pt-BR" sz="2800" b="1" dirty="0" smtClean="0">
                <a:latin typeface="Arial" panose="020B0604020202020204" pitchFamily="34" charset="0"/>
                <a:cs typeface="Arial" panose="020B0604020202020204" pitchFamily="34" charset="0"/>
              </a:rPr>
              <a:t>informe CNS (OPCIONAL); selecione </a:t>
            </a:r>
            <a:r>
              <a:rPr lang="pt-BR" sz="2800" b="1" dirty="0">
                <a:latin typeface="Arial" panose="020B0604020202020204" pitchFamily="34" charset="0"/>
                <a:cs typeface="Arial" panose="020B0604020202020204" pitchFamily="34" charset="0"/>
              </a:rPr>
              <a:t>o ‘EAS’, o ‘Profissional</a:t>
            </a:r>
            <a:r>
              <a:rPr lang="pt-BR" sz="2800" b="1" dirty="0" smtClean="0">
                <a:latin typeface="Arial" panose="020B0604020202020204" pitchFamily="34" charset="0"/>
                <a:cs typeface="Arial" panose="020B0604020202020204" pitchFamily="34" charset="0"/>
              </a:rPr>
              <a:t>’:</a:t>
            </a:r>
            <a:endParaRPr lang="pt-BR" sz="2800" b="1" dirty="0">
              <a:latin typeface="Arial" panose="020B0604020202020204" pitchFamily="34" charset="0"/>
              <a:cs typeface="Arial" panose="020B0604020202020204" pitchFamily="34" charset="0"/>
            </a:endParaRPr>
          </a:p>
        </p:txBody>
      </p:sp>
      <p:grpSp>
        <p:nvGrpSpPr>
          <p:cNvPr id="7" name="Grupo 6"/>
          <p:cNvGrpSpPr/>
          <p:nvPr/>
        </p:nvGrpSpPr>
        <p:grpSpPr>
          <a:xfrm>
            <a:off x="96426" y="1232756"/>
            <a:ext cx="8652038" cy="5112568"/>
            <a:chOff x="151817" y="1196752"/>
            <a:chExt cx="8652038" cy="5112568"/>
          </a:xfrm>
        </p:grpSpPr>
        <p:grpSp>
          <p:nvGrpSpPr>
            <p:cNvPr id="5" name="Grupo 4"/>
            <p:cNvGrpSpPr/>
            <p:nvPr/>
          </p:nvGrpSpPr>
          <p:grpSpPr>
            <a:xfrm>
              <a:off x="151817" y="1196752"/>
              <a:ext cx="8652038" cy="5112568"/>
              <a:chOff x="151817" y="1196752"/>
              <a:chExt cx="8652038" cy="5112568"/>
            </a:xfrm>
          </p:grpSpPr>
          <p:pic>
            <p:nvPicPr>
              <p:cNvPr id="2" name="Imagem 1"/>
              <p:cNvPicPr>
                <a:picLocks noChangeAspect="1"/>
              </p:cNvPicPr>
              <p:nvPr/>
            </p:nvPicPr>
            <p:blipFill rotWithShape="1">
              <a:blip r:embed="rId2"/>
              <a:srcRect l="4641" t="21650" r="2960" b="10101"/>
              <a:stretch/>
            </p:blipFill>
            <p:spPr>
              <a:xfrm>
                <a:off x="151817" y="1196752"/>
                <a:ext cx="8652038" cy="5112568"/>
              </a:xfrm>
              <a:prstGeom prst="rect">
                <a:avLst/>
              </a:prstGeom>
            </p:spPr>
          </p:pic>
          <p:sp>
            <p:nvSpPr>
              <p:cNvPr id="4" name="Retângulo 3"/>
              <p:cNvSpPr/>
              <p:nvPr/>
            </p:nvSpPr>
            <p:spPr>
              <a:xfrm>
                <a:off x="323528" y="1628800"/>
                <a:ext cx="3672408" cy="12241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6" name="Retângulo 5"/>
            <p:cNvSpPr/>
            <p:nvPr/>
          </p:nvSpPr>
          <p:spPr>
            <a:xfrm>
              <a:off x="323528" y="3717032"/>
              <a:ext cx="936104" cy="1440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8" name="Retângulo Arredondado 5"/>
          <p:cNvSpPr/>
          <p:nvPr/>
        </p:nvSpPr>
        <p:spPr>
          <a:xfrm>
            <a:off x="151816" y="4509120"/>
            <a:ext cx="2763999" cy="108012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8"/>
          <p:cNvSpPr/>
          <p:nvPr/>
        </p:nvSpPr>
        <p:spPr>
          <a:xfrm>
            <a:off x="151816" y="3429000"/>
            <a:ext cx="2547976" cy="64807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896377419"/>
      </p:ext>
    </p:extLst>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p:cNvSpPr txBox="1">
            <a:spLocks/>
          </p:cNvSpPr>
          <p:nvPr/>
        </p:nvSpPr>
        <p:spPr>
          <a:xfrm>
            <a:off x="0" y="244229"/>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a:latin typeface="Arial" panose="020B0604020202020204" pitchFamily="34" charset="0"/>
                <a:cs typeface="Arial" panose="020B0604020202020204" pitchFamily="34" charset="0"/>
              </a:rPr>
              <a:t>E</a:t>
            </a:r>
            <a:r>
              <a:rPr lang="pt-BR" sz="2800" b="1" dirty="0" smtClean="0">
                <a:latin typeface="Arial" panose="020B0604020202020204" pitchFamily="34" charset="0"/>
                <a:cs typeface="Arial" panose="020B0604020202020204" pitchFamily="34" charset="0"/>
              </a:rPr>
              <a:t>m seguida clique em NÃO DESEJO INFORMAR PESO E ALTURA’  e informe é gestante SIM.</a:t>
            </a:r>
          </a:p>
        </p:txBody>
      </p:sp>
      <p:grpSp>
        <p:nvGrpSpPr>
          <p:cNvPr id="3" name="Grupo 2"/>
          <p:cNvGrpSpPr/>
          <p:nvPr/>
        </p:nvGrpSpPr>
        <p:grpSpPr>
          <a:xfrm>
            <a:off x="179512" y="1196752"/>
            <a:ext cx="8864207" cy="5058889"/>
            <a:chOff x="179512" y="1196752"/>
            <a:chExt cx="8864207" cy="5058889"/>
          </a:xfrm>
        </p:grpSpPr>
        <p:grpSp>
          <p:nvGrpSpPr>
            <p:cNvPr id="5" name="Grupo 4"/>
            <p:cNvGrpSpPr/>
            <p:nvPr/>
          </p:nvGrpSpPr>
          <p:grpSpPr>
            <a:xfrm>
              <a:off x="179512" y="1196752"/>
              <a:ext cx="8864207" cy="5058889"/>
              <a:chOff x="-528966" y="990978"/>
              <a:chExt cx="8719937" cy="4914873"/>
            </a:xfrm>
          </p:grpSpPr>
          <p:pic>
            <p:nvPicPr>
              <p:cNvPr id="2" name="Imagem 1"/>
              <p:cNvPicPr>
                <a:picLocks noChangeAspect="1"/>
              </p:cNvPicPr>
              <p:nvPr/>
            </p:nvPicPr>
            <p:blipFill rotWithShape="1">
              <a:blip r:embed="rId2"/>
              <a:srcRect l="5482" t="26901" r="2120" b="8001"/>
              <a:stretch/>
            </p:blipFill>
            <p:spPr>
              <a:xfrm>
                <a:off x="-528966" y="990978"/>
                <a:ext cx="8719937" cy="4914873"/>
              </a:xfrm>
              <a:prstGeom prst="rect">
                <a:avLst/>
              </a:prstGeom>
            </p:spPr>
          </p:pic>
          <p:sp>
            <p:nvSpPr>
              <p:cNvPr id="4" name="Retângulo 3"/>
              <p:cNvSpPr/>
              <p:nvPr/>
            </p:nvSpPr>
            <p:spPr>
              <a:xfrm>
                <a:off x="251520" y="1988840"/>
                <a:ext cx="864096" cy="1440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10" name="CaixaDeTexto 9"/>
            <p:cNvSpPr txBox="1"/>
            <p:nvPr/>
          </p:nvSpPr>
          <p:spPr>
            <a:xfrm>
              <a:off x="218772" y="5229200"/>
              <a:ext cx="1008112" cy="338554"/>
            </a:xfrm>
            <a:prstGeom prst="rect">
              <a:avLst/>
            </a:prstGeom>
            <a:solidFill>
              <a:schemeClr val="bg1"/>
            </a:solidFill>
            <a:ln>
              <a:noFill/>
            </a:ln>
          </p:spPr>
          <p:txBody>
            <a:bodyPr wrap="square" rtlCol="0">
              <a:spAutoFit/>
            </a:bodyPr>
            <a:lstStyle/>
            <a:p>
              <a:r>
                <a:rPr lang="pt-BR" sz="1600" dirty="0" smtClean="0"/>
                <a:t>SIM</a:t>
              </a:r>
              <a:endParaRPr lang="pt-BR" sz="1600" dirty="0"/>
            </a:p>
          </p:txBody>
        </p:sp>
        <p:sp>
          <p:nvSpPr>
            <p:cNvPr id="11" name="Retângulo 10"/>
            <p:cNvSpPr/>
            <p:nvPr/>
          </p:nvSpPr>
          <p:spPr>
            <a:xfrm>
              <a:off x="2142238" y="3861048"/>
              <a:ext cx="4644516" cy="935832"/>
            </a:xfrm>
            <a:prstGeom prst="rect">
              <a:avLst/>
            </a:prstGeom>
            <a:solidFill>
              <a:srgbClr val="FFFF00"/>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1400" dirty="0" smtClean="0">
                  <a:solidFill>
                    <a:schemeClr val="tx1"/>
                  </a:solidFill>
                </a:rPr>
                <a:t>Ressaltamos que os dados de ‘Peso’ e ‘Altura’ são migrados para o SISVAN e são importantes para a Vigilância Alimentar e Nutricional do município. Além disso, para as gestantes, há essa anotação na Caderneta da Gestante.</a:t>
              </a:r>
            </a:p>
          </p:txBody>
        </p:sp>
      </p:grpSp>
    </p:spTree>
    <p:extLst>
      <p:ext uri="{BB962C8B-B14F-4D97-AF65-F5344CB8AC3E}">
        <p14:creationId xmlns:p14="http://schemas.microsoft.com/office/powerpoint/2010/main" val="1816840162"/>
      </p:ext>
    </p:extLst>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a:stretch>
            <a:fillRect/>
          </a:stretch>
        </p:blipFill>
        <p:spPr>
          <a:xfrm>
            <a:off x="0" y="1340768"/>
            <a:ext cx="9144000" cy="5517232"/>
          </a:xfrm>
          <a:prstGeom prst="rect">
            <a:avLst/>
          </a:prstGeom>
        </p:spPr>
      </p:pic>
      <p:sp>
        <p:nvSpPr>
          <p:cNvPr id="4" name="Título 1"/>
          <p:cNvSpPr txBox="1">
            <a:spLocks/>
          </p:cNvSpPr>
          <p:nvPr/>
        </p:nvSpPr>
        <p:spPr>
          <a:xfrm>
            <a:off x="-13130" y="-13583"/>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400" b="1" dirty="0" smtClean="0">
                <a:latin typeface="Arial" panose="020B0604020202020204" pitchFamily="34" charset="0"/>
                <a:cs typeface="Arial" panose="020B0604020202020204" pitchFamily="34" charset="0"/>
              </a:rPr>
              <a:t>Ao informar SIM em ‘É gestante’, </a:t>
            </a:r>
            <a:r>
              <a:rPr lang="pt-BR" sz="2400" b="1" dirty="0">
                <a:latin typeface="Arial" panose="020B0604020202020204" pitchFamily="34" charset="0"/>
                <a:cs typeface="Arial" panose="020B0604020202020204" pitchFamily="34" charset="0"/>
              </a:rPr>
              <a:t>aparecerá </a:t>
            </a:r>
            <a:r>
              <a:rPr lang="pt-BR" sz="2400" b="1" dirty="0" smtClean="0">
                <a:latin typeface="Arial" panose="020B0604020202020204" pitchFamily="34" charset="0"/>
                <a:cs typeface="Arial" panose="020B0604020202020204" pitchFamily="34" charset="0"/>
              </a:rPr>
              <a:t>um dos </a:t>
            </a:r>
            <a:r>
              <a:rPr lang="pt-BR" sz="2400" b="1" dirty="0">
                <a:latin typeface="Arial" panose="020B0604020202020204" pitchFamily="34" charset="0"/>
                <a:cs typeface="Arial" panose="020B0604020202020204" pitchFamily="34" charset="0"/>
              </a:rPr>
              <a:t>questionamento a </a:t>
            </a:r>
            <a:r>
              <a:rPr lang="pt-BR" sz="2400" b="1" dirty="0" smtClean="0">
                <a:latin typeface="Arial" panose="020B0604020202020204" pitchFamily="34" charset="0"/>
                <a:cs typeface="Arial" panose="020B0604020202020204" pitchFamily="34" charset="0"/>
              </a:rPr>
              <a:t>seguir, de acordo com a idade da gestante. </a:t>
            </a:r>
            <a:r>
              <a:rPr lang="pt-BR" sz="2400" b="1" dirty="0">
                <a:latin typeface="Arial" panose="020B0604020202020204" pitchFamily="34" charset="0"/>
                <a:cs typeface="Arial" panose="020B0604020202020204" pitchFamily="34" charset="0"/>
              </a:rPr>
              <a:t>Para </a:t>
            </a:r>
            <a:r>
              <a:rPr lang="pt-BR" sz="2400" b="1" dirty="0" smtClean="0">
                <a:latin typeface="Arial" panose="020B0604020202020204" pitchFamily="34" charset="0"/>
                <a:cs typeface="Arial" panose="020B0604020202020204" pitchFamily="34" charset="0"/>
              </a:rPr>
              <a:t>confirmar a gestação, </a:t>
            </a:r>
            <a:r>
              <a:rPr lang="pt-BR" sz="2400" b="1" dirty="0">
                <a:latin typeface="Arial" panose="020B0604020202020204" pitchFamily="34" charset="0"/>
                <a:cs typeface="Arial" panose="020B0604020202020204" pitchFamily="34" charset="0"/>
              </a:rPr>
              <a:t>clique em </a:t>
            </a:r>
            <a:r>
              <a:rPr lang="pt-BR" sz="2400" b="1" dirty="0" smtClean="0">
                <a:latin typeface="Arial" panose="020B0604020202020204" pitchFamily="34" charset="0"/>
                <a:cs typeface="Arial" panose="020B0604020202020204" pitchFamily="34" charset="0"/>
              </a:rPr>
              <a:t>‘OK’:</a:t>
            </a:r>
          </a:p>
        </p:txBody>
      </p:sp>
      <p:sp>
        <p:nvSpPr>
          <p:cNvPr id="8" name="Retângulo Arredondado 7"/>
          <p:cNvSpPr/>
          <p:nvPr/>
        </p:nvSpPr>
        <p:spPr>
          <a:xfrm>
            <a:off x="2843808" y="1340768"/>
            <a:ext cx="3456384" cy="25922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 name="Retângulo 2"/>
          <p:cNvSpPr/>
          <p:nvPr/>
        </p:nvSpPr>
        <p:spPr>
          <a:xfrm>
            <a:off x="395536" y="2924944"/>
            <a:ext cx="1656184" cy="144016"/>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6" name="Imagem 5"/>
          <p:cNvPicPr>
            <a:picLocks noChangeAspect="1"/>
          </p:cNvPicPr>
          <p:nvPr/>
        </p:nvPicPr>
        <p:blipFill>
          <a:blip r:embed="rId3"/>
          <a:stretch>
            <a:fillRect/>
          </a:stretch>
        </p:blipFill>
        <p:spPr>
          <a:xfrm>
            <a:off x="2915816" y="2234143"/>
            <a:ext cx="3312368" cy="690801"/>
          </a:xfrm>
          <a:prstGeom prst="rect">
            <a:avLst/>
          </a:prstGeom>
        </p:spPr>
      </p:pic>
      <p:pic>
        <p:nvPicPr>
          <p:cNvPr id="7" name="Imagem 6"/>
          <p:cNvPicPr>
            <a:picLocks noChangeAspect="1"/>
          </p:cNvPicPr>
          <p:nvPr/>
        </p:nvPicPr>
        <p:blipFill>
          <a:blip r:embed="rId4"/>
          <a:stretch>
            <a:fillRect/>
          </a:stretch>
        </p:blipFill>
        <p:spPr>
          <a:xfrm>
            <a:off x="2929310" y="3068960"/>
            <a:ext cx="3298874" cy="648072"/>
          </a:xfrm>
          <a:prstGeom prst="rect">
            <a:avLst/>
          </a:prstGeom>
        </p:spPr>
      </p:pic>
      <p:sp>
        <p:nvSpPr>
          <p:cNvPr id="9" name="Retângulo 8"/>
          <p:cNvSpPr/>
          <p:nvPr/>
        </p:nvSpPr>
        <p:spPr>
          <a:xfrm>
            <a:off x="6353944" y="1507388"/>
            <a:ext cx="2736304" cy="50378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1400" dirty="0" smtClean="0">
                <a:solidFill>
                  <a:schemeClr val="tx1"/>
                </a:solidFill>
              </a:rPr>
              <a:t>Questionamento para gestantes de 14 a 44 anos.</a:t>
            </a:r>
          </a:p>
        </p:txBody>
      </p:sp>
      <p:sp>
        <p:nvSpPr>
          <p:cNvPr id="10" name="Retângulo 9"/>
          <p:cNvSpPr/>
          <p:nvPr/>
        </p:nvSpPr>
        <p:spPr>
          <a:xfrm>
            <a:off x="6373870" y="2330728"/>
            <a:ext cx="2716378" cy="50378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1400" dirty="0" smtClean="0">
                <a:solidFill>
                  <a:schemeClr val="tx1"/>
                </a:solidFill>
              </a:rPr>
              <a:t>Questionamento para gestantes menores de 14 anos.</a:t>
            </a:r>
          </a:p>
        </p:txBody>
      </p:sp>
      <p:sp>
        <p:nvSpPr>
          <p:cNvPr id="11" name="Retângulo 10"/>
          <p:cNvSpPr/>
          <p:nvPr/>
        </p:nvSpPr>
        <p:spPr>
          <a:xfrm>
            <a:off x="6395020" y="3141104"/>
            <a:ext cx="2695228" cy="50378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1400" dirty="0" smtClean="0">
                <a:solidFill>
                  <a:schemeClr val="tx1"/>
                </a:solidFill>
              </a:rPr>
              <a:t>Questionamento para gestantes maiores de 44 anos.</a:t>
            </a:r>
          </a:p>
        </p:txBody>
      </p:sp>
    </p:spTree>
    <p:extLst>
      <p:ext uri="{BB962C8B-B14F-4D97-AF65-F5344CB8AC3E}">
        <p14:creationId xmlns:p14="http://schemas.microsoft.com/office/powerpoint/2010/main" val="3351445616"/>
      </p:ext>
    </p:extLst>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92189"/>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3000" b="1" dirty="0" smtClean="0"/>
              <a:t>Em seguida, selecione a ‘DUM’, informe o acesso ao pré-natal em ‘Teve acesso ao Pré-Natal’ e clique </a:t>
            </a:r>
            <a:r>
              <a:rPr lang="pt-BR" sz="3000" b="1" dirty="0"/>
              <a:t>em ‘Salvar Acompanhamento</a:t>
            </a:r>
            <a:r>
              <a:rPr lang="pt-BR" sz="3000" b="1" dirty="0" smtClean="0"/>
              <a:t>’:</a:t>
            </a:r>
          </a:p>
        </p:txBody>
      </p:sp>
      <p:sp>
        <p:nvSpPr>
          <p:cNvPr id="3" name="Retângulo 2"/>
          <p:cNvSpPr/>
          <p:nvPr/>
        </p:nvSpPr>
        <p:spPr>
          <a:xfrm>
            <a:off x="539552" y="2924944"/>
            <a:ext cx="1656184" cy="1440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7" name="Grupo 6"/>
          <p:cNvGrpSpPr/>
          <p:nvPr/>
        </p:nvGrpSpPr>
        <p:grpSpPr>
          <a:xfrm>
            <a:off x="50733" y="1718113"/>
            <a:ext cx="9058982" cy="2612929"/>
            <a:chOff x="85018" y="1767587"/>
            <a:chExt cx="9058982" cy="2612929"/>
          </a:xfrm>
        </p:grpSpPr>
        <p:pic>
          <p:nvPicPr>
            <p:cNvPr id="2" name="Imagem 1"/>
            <p:cNvPicPr>
              <a:picLocks noChangeAspect="1"/>
            </p:cNvPicPr>
            <p:nvPr/>
          </p:nvPicPr>
          <p:blipFill rotWithShape="1">
            <a:blip r:embed="rId2"/>
            <a:srcRect l="2780" t="52896"/>
            <a:stretch/>
          </p:blipFill>
          <p:spPr>
            <a:xfrm>
              <a:off x="85018" y="1767587"/>
              <a:ext cx="9058982" cy="2612929"/>
            </a:xfrm>
            <a:prstGeom prst="rect">
              <a:avLst/>
            </a:prstGeom>
          </p:spPr>
        </p:pic>
        <p:sp>
          <p:nvSpPr>
            <p:cNvPr id="5" name="Retângulo 4"/>
            <p:cNvSpPr/>
            <p:nvPr/>
          </p:nvSpPr>
          <p:spPr>
            <a:xfrm>
              <a:off x="8532440" y="1916832"/>
              <a:ext cx="576064"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10" name="Retângulo 9"/>
          <p:cNvSpPr/>
          <p:nvPr/>
        </p:nvSpPr>
        <p:spPr>
          <a:xfrm>
            <a:off x="4355976" y="1867358"/>
            <a:ext cx="2520280" cy="93125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1400" dirty="0" smtClean="0">
                <a:solidFill>
                  <a:schemeClr val="tx1"/>
                </a:solidFill>
              </a:rPr>
              <a:t>A DUM selecionada possui um limite máximo de 42 semanas anteriores a Data do Acompanhamento.</a:t>
            </a:r>
          </a:p>
        </p:txBody>
      </p:sp>
      <p:sp>
        <p:nvSpPr>
          <p:cNvPr id="6" name="Retângulo Arredondado 5"/>
          <p:cNvSpPr/>
          <p:nvPr/>
        </p:nvSpPr>
        <p:spPr>
          <a:xfrm>
            <a:off x="50733" y="3518039"/>
            <a:ext cx="1368152"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Arredondado 8"/>
          <p:cNvSpPr/>
          <p:nvPr/>
        </p:nvSpPr>
        <p:spPr>
          <a:xfrm>
            <a:off x="3766937" y="3950087"/>
            <a:ext cx="1621573"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Arredondado 7"/>
          <p:cNvSpPr/>
          <p:nvPr/>
        </p:nvSpPr>
        <p:spPr>
          <a:xfrm>
            <a:off x="169679" y="1785270"/>
            <a:ext cx="3600400" cy="166561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662310186"/>
      </p:ext>
    </p:extLst>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stretch>
            <a:fillRect/>
          </a:stretch>
        </p:blipFill>
        <p:spPr>
          <a:xfrm>
            <a:off x="0" y="1484784"/>
            <a:ext cx="9144000" cy="5472608"/>
          </a:xfrm>
          <a:prstGeom prst="rect">
            <a:avLst/>
          </a:prstGeom>
        </p:spPr>
      </p:pic>
      <p:sp>
        <p:nvSpPr>
          <p:cNvPr id="6"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3400" b="1" dirty="0" smtClean="0"/>
              <a:t>Ao clicar em ‘Salvar Acompanhamento’, aparecerá o questionamento a seguir. Para confirmar o acompanhamento, clique em ‘Sim’:</a:t>
            </a:r>
            <a:endParaRPr lang="pt-BR" sz="3400" b="1" dirty="0"/>
          </a:p>
        </p:txBody>
      </p:sp>
      <p:sp>
        <p:nvSpPr>
          <p:cNvPr id="7" name="Retângulo 6"/>
          <p:cNvSpPr/>
          <p:nvPr/>
        </p:nvSpPr>
        <p:spPr>
          <a:xfrm>
            <a:off x="755576" y="3284984"/>
            <a:ext cx="792088"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7"/>
          <p:cNvSpPr/>
          <p:nvPr/>
        </p:nvSpPr>
        <p:spPr>
          <a:xfrm>
            <a:off x="899592" y="3501008"/>
            <a:ext cx="1584176"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8"/>
          <p:cNvSpPr/>
          <p:nvPr/>
        </p:nvSpPr>
        <p:spPr>
          <a:xfrm>
            <a:off x="1547664" y="4036805"/>
            <a:ext cx="576064"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Retângulo 9"/>
          <p:cNvSpPr/>
          <p:nvPr/>
        </p:nvSpPr>
        <p:spPr>
          <a:xfrm>
            <a:off x="8388424" y="2276872"/>
            <a:ext cx="648072"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Arredondado 10"/>
          <p:cNvSpPr/>
          <p:nvPr/>
        </p:nvSpPr>
        <p:spPr>
          <a:xfrm>
            <a:off x="6084168" y="2024844"/>
            <a:ext cx="432048" cy="360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030802343"/>
      </p:ext>
    </p:extLst>
  </p:cSld>
  <p:clrMapOvr>
    <a:masterClrMapping/>
  </p:clrMapOvr>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a:stretch>
            <a:fillRect/>
          </a:stretch>
        </p:blipFill>
        <p:spPr>
          <a:xfrm>
            <a:off x="0" y="1124745"/>
            <a:ext cx="9144000" cy="5733256"/>
          </a:xfrm>
          <a:prstGeom prst="rect">
            <a:avLst/>
          </a:prstGeom>
        </p:spPr>
      </p:pic>
      <p:sp>
        <p:nvSpPr>
          <p:cNvPr id="7" name="Retângulo 6"/>
          <p:cNvSpPr/>
          <p:nvPr/>
        </p:nvSpPr>
        <p:spPr>
          <a:xfrm>
            <a:off x="5652120" y="4152720"/>
            <a:ext cx="792088" cy="233609"/>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7"/>
          <p:cNvSpPr/>
          <p:nvPr/>
        </p:nvSpPr>
        <p:spPr>
          <a:xfrm>
            <a:off x="755576" y="3765774"/>
            <a:ext cx="1800200"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8"/>
          <p:cNvSpPr/>
          <p:nvPr/>
        </p:nvSpPr>
        <p:spPr>
          <a:xfrm>
            <a:off x="1403648" y="3970446"/>
            <a:ext cx="720080"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Retângulo 9"/>
          <p:cNvSpPr/>
          <p:nvPr/>
        </p:nvSpPr>
        <p:spPr>
          <a:xfrm>
            <a:off x="8495928" y="1988840"/>
            <a:ext cx="648072"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Título 1"/>
          <p:cNvSpPr txBox="1">
            <a:spLocks/>
          </p:cNvSpPr>
          <p:nvPr/>
        </p:nvSpPr>
        <p:spPr>
          <a:xfrm>
            <a:off x="-13021" y="120751"/>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3400" b="1" dirty="0" smtClean="0"/>
              <a:t>Em seguida, aparecerá a seguinte mensagem de confirmação </a:t>
            </a:r>
            <a:r>
              <a:rPr lang="pt-BR" sz="3400" b="1" dirty="0"/>
              <a:t>do acompanhamento :</a:t>
            </a:r>
          </a:p>
        </p:txBody>
      </p:sp>
      <p:sp>
        <p:nvSpPr>
          <p:cNvPr id="13" name="Retângulo 12"/>
          <p:cNvSpPr/>
          <p:nvPr/>
        </p:nvSpPr>
        <p:spPr>
          <a:xfrm>
            <a:off x="2814971" y="3702216"/>
            <a:ext cx="1800200" cy="374855"/>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4" name="Retângulo 13"/>
          <p:cNvSpPr/>
          <p:nvPr/>
        </p:nvSpPr>
        <p:spPr>
          <a:xfrm>
            <a:off x="5025988" y="3702150"/>
            <a:ext cx="1800200"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Retângulo 14"/>
          <p:cNvSpPr/>
          <p:nvPr/>
        </p:nvSpPr>
        <p:spPr>
          <a:xfrm>
            <a:off x="7115770" y="3745932"/>
            <a:ext cx="1800200"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6" name="Retângulo 15"/>
          <p:cNvSpPr/>
          <p:nvPr/>
        </p:nvSpPr>
        <p:spPr>
          <a:xfrm>
            <a:off x="7019763" y="5589240"/>
            <a:ext cx="1896207"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7" name="Retângulo 16"/>
          <p:cNvSpPr/>
          <p:nvPr/>
        </p:nvSpPr>
        <p:spPr>
          <a:xfrm>
            <a:off x="7765159" y="3960677"/>
            <a:ext cx="720080"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8" name="Retângulo 17"/>
          <p:cNvSpPr/>
          <p:nvPr/>
        </p:nvSpPr>
        <p:spPr>
          <a:xfrm>
            <a:off x="3563888" y="4278317"/>
            <a:ext cx="729889"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9" name="Retângulo 18"/>
          <p:cNvSpPr/>
          <p:nvPr/>
        </p:nvSpPr>
        <p:spPr>
          <a:xfrm>
            <a:off x="7765159" y="6093296"/>
            <a:ext cx="719236" cy="135578"/>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6418669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9512" y="286605"/>
            <a:ext cx="8187248" cy="1126172"/>
          </a:xfrm>
        </p:spPr>
        <p:txBody>
          <a:bodyPr>
            <a:normAutofit/>
          </a:bodyPr>
          <a:lstStyle/>
          <a:p>
            <a:pPr algn="ctr"/>
            <a:r>
              <a:rPr lang="pt-BR" sz="2800" b="1" dirty="0">
                <a:latin typeface="Arial" panose="020B0604020202020204" pitchFamily="34" charset="0"/>
                <a:cs typeface="Arial" panose="020B0604020202020204" pitchFamily="34" charset="0"/>
              </a:rPr>
              <a:t>Descumprimento de Condicionalidades na Saúde (Repercussões) </a:t>
            </a:r>
            <a:endParaRPr lang="pt-BR" sz="2800" dirty="0">
              <a:latin typeface="Arial" panose="020B0604020202020204" pitchFamily="34" charset="0"/>
              <a:cs typeface="Arial" panose="020B0604020202020204" pitchFamily="34" charset="0"/>
            </a:endParaRPr>
          </a:p>
        </p:txBody>
      </p:sp>
      <p:sp>
        <p:nvSpPr>
          <p:cNvPr id="3" name="Espaço Reservado para Conteúdo 2"/>
          <p:cNvSpPr>
            <a:spLocks noGrp="1"/>
          </p:cNvSpPr>
          <p:nvPr>
            <p:ph idx="1"/>
          </p:nvPr>
        </p:nvSpPr>
        <p:spPr>
          <a:xfrm>
            <a:off x="204292" y="1916832"/>
            <a:ext cx="8688188" cy="4023360"/>
          </a:xfrm>
        </p:spPr>
        <p:txBody>
          <a:bodyPr/>
          <a:lstStyle/>
          <a:p>
            <a:pPr algn="just"/>
            <a:r>
              <a:rPr lang="pt-BR" dirty="0">
                <a:latin typeface="Arial" panose="020B0604020202020204" pitchFamily="34" charset="0"/>
                <a:cs typeface="Arial" panose="020B0604020202020204" pitchFamily="34" charset="0"/>
              </a:rPr>
              <a:t>Os efeitos decorrentes do descumprimento das condicionalidades do PBF serão gradativos e aplicados de acordo com os descumprimentos identificados no histórico da </a:t>
            </a:r>
            <a:r>
              <a:rPr lang="pt-BR" dirty="0" smtClean="0">
                <a:latin typeface="Arial" panose="020B0604020202020204" pitchFamily="34" charset="0"/>
                <a:cs typeface="Arial" panose="020B0604020202020204" pitchFamily="34" charset="0"/>
              </a:rPr>
              <a:t>família.</a:t>
            </a:r>
          </a:p>
          <a:p>
            <a:pPr algn="just"/>
            <a:r>
              <a:rPr lang="pt-BR" b="1" dirty="0" smtClean="0">
                <a:latin typeface="Arial" panose="020B0604020202020204" pitchFamily="34" charset="0"/>
                <a:cs typeface="Arial" panose="020B0604020202020204" pitchFamily="34" charset="0"/>
              </a:rPr>
              <a:t>Portaria nº </a:t>
            </a:r>
            <a:r>
              <a:rPr lang="pt-BR" b="1" dirty="0">
                <a:latin typeface="Arial" panose="020B0604020202020204" pitchFamily="34" charset="0"/>
                <a:cs typeface="Arial" panose="020B0604020202020204" pitchFamily="34" charset="0"/>
              </a:rPr>
              <a:t>251 GM/MDS </a:t>
            </a:r>
            <a:r>
              <a:rPr lang="pt-BR" b="1" dirty="0" smtClean="0">
                <a:latin typeface="Arial" panose="020B0604020202020204" pitchFamily="34" charset="0"/>
                <a:cs typeface="Arial" panose="020B0604020202020204" pitchFamily="34" charset="0"/>
              </a:rPr>
              <a:t>de 12/12/2012</a:t>
            </a:r>
            <a:r>
              <a:rPr lang="pt-BR" dirty="0" smtClean="0">
                <a:latin typeface="Arial" panose="020B0604020202020204" pitchFamily="34" charset="0"/>
                <a:cs typeface="Arial" panose="020B0604020202020204" pitchFamily="34" charset="0"/>
              </a:rPr>
              <a:t>.</a:t>
            </a:r>
            <a:endParaRPr lang="pt-BR" dirty="0">
              <a:latin typeface="Arial" panose="020B0604020202020204" pitchFamily="34" charset="0"/>
              <a:cs typeface="Arial" panose="020B0604020202020204" pitchFamily="34" charset="0"/>
            </a:endParaRPr>
          </a:p>
          <a:p>
            <a:pPr algn="just"/>
            <a:endParaRPr lang="pt-BR" dirty="0">
              <a:latin typeface="Arial" panose="020B0604020202020204" pitchFamily="34" charset="0"/>
              <a:cs typeface="Arial" panose="020B0604020202020204" pitchFamily="34" charset="0"/>
            </a:endParaRPr>
          </a:p>
        </p:txBody>
      </p:sp>
      <p:graphicFrame>
        <p:nvGraphicFramePr>
          <p:cNvPr id="4" name="Tabela 3"/>
          <p:cNvGraphicFramePr>
            <a:graphicFrameLocks noGrp="1"/>
          </p:cNvGraphicFramePr>
          <p:nvPr>
            <p:extLst>
              <p:ext uri="{D42A27DB-BD31-4B8C-83A1-F6EECF244321}">
                <p14:modId xmlns:p14="http://schemas.microsoft.com/office/powerpoint/2010/main" val="2970181327"/>
              </p:ext>
            </p:extLst>
          </p:nvPr>
        </p:nvGraphicFramePr>
        <p:xfrm>
          <a:off x="323528" y="3429000"/>
          <a:ext cx="8568951" cy="2232248"/>
        </p:xfrm>
        <a:graphic>
          <a:graphicData uri="http://schemas.openxmlformats.org/drawingml/2006/table">
            <a:tbl>
              <a:tblPr firstRow="1" bandRow="1">
                <a:tableStyleId>{EB344D84-9AFB-497E-A393-DC336BA19D2E}</a:tableStyleId>
              </a:tblPr>
              <a:tblGrid>
                <a:gridCol w="5082723">
                  <a:extLst>
                    <a:ext uri="{9D8B030D-6E8A-4147-A177-3AD203B41FA5}">
                      <a16:colId xmlns="" xmlns:a16="http://schemas.microsoft.com/office/drawing/2014/main" val="20000"/>
                    </a:ext>
                  </a:extLst>
                </a:gridCol>
                <a:gridCol w="3486228">
                  <a:extLst>
                    <a:ext uri="{9D8B030D-6E8A-4147-A177-3AD203B41FA5}">
                      <a16:colId xmlns="" xmlns:a16="http://schemas.microsoft.com/office/drawing/2014/main" val="20001"/>
                    </a:ext>
                  </a:extLst>
                </a:gridCol>
              </a:tblGrid>
              <a:tr h="958166">
                <a:tc>
                  <a:txBody>
                    <a:bodyPr/>
                    <a:lstStyle/>
                    <a:p>
                      <a:pPr algn="ctr">
                        <a:lnSpc>
                          <a:spcPct val="115000"/>
                        </a:lnSpc>
                        <a:spcAft>
                          <a:spcPts val="0"/>
                        </a:spcAft>
                      </a:pPr>
                      <a:r>
                        <a:rPr lang="pt-BR" sz="1800" dirty="0">
                          <a:effectLst/>
                          <a:latin typeface="Arial" panose="020B0604020202020204" pitchFamily="34" charset="0"/>
                          <a:cs typeface="Arial" panose="020B0604020202020204" pitchFamily="34" charset="0"/>
                        </a:rPr>
                        <a:t>Repercussões da Saúde</a:t>
                      </a:r>
                      <a:endParaRPr lang="pt-BR" sz="18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15000"/>
                        </a:lnSpc>
                        <a:spcAft>
                          <a:spcPts val="0"/>
                        </a:spcAft>
                      </a:pPr>
                      <a:r>
                        <a:rPr lang="pt-BR" sz="1800" dirty="0">
                          <a:effectLst/>
                          <a:latin typeface="Arial" panose="020B0604020202020204" pitchFamily="34" charset="0"/>
                          <a:cs typeface="Arial" panose="020B0604020202020204" pitchFamily="34" charset="0"/>
                        </a:rPr>
                        <a:t>Meses para </a:t>
                      </a:r>
                      <a:r>
                        <a:rPr lang="pt-BR" sz="1800" dirty="0" smtClean="0">
                          <a:effectLst/>
                          <a:latin typeface="Arial" panose="020B0604020202020204" pitchFamily="34" charset="0"/>
                          <a:cs typeface="Arial" panose="020B0604020202020204" pitchFamily="34" charset="0"/>
                        </a:rPr>
                        <a:t>o</a:t>
                      </a:r>
                      <a:r>
                        <a:rPr lang="pt-BR" sz="1800" baseline="0" dirty="0" smtClean="0">
                          <a:effectLst/>
                          <a:latin typeface="Arial" panose="020B0604020202020204" pitchFamily="34" charset="0"/>
                          <a:cs typeface="Arial" panose="020B0604020202020204" pitchFamily="34" charset="0"/>
                        </a:rPr>
                        <a:t> </a:t>
                      </a:r>
                      <a:r>
                        <a:rPr lang="pt-BR" sz="1800" dirty="0" smtClean="0">
                          <a:effectLst/>
                          <a:latin typeface="Arial" panose="020B0604020202020204" pitchFamily="34" charset="0"/>
                          <a:cs typeface="Arial" panose="020B0604020202020204" pitchFamily="34" charset="0"/>
                        </a:rPr>
                        <a:t>Recurso </a:t>
                      </a:r>
                      <a:r>
                        <a:rPr lang="pt-BR" sz="1800" dirty="0">
                          <a:effectLst/>
                          <a:latin typeface="Arial" panose="020B0604020202020204" pitchFamily="34" charset="0"/>
                          <a:cs typeface="Arial" panose="020B0604020202020204" pitchFamily="34" charset="0"/>
                        </a:rPr>
                        <a:t>do </a:t>
                      </a:r>
                    </a:p>
                    <a:p>
                      <a:pPr algn="ctr">
                        <a:lnSpc>
                          <a:spcPct val="115000"/>
                        </a:lnSpc>
                        <a:spcAft>
                          <a:spcPts val="0"/>
                        </a:spcAft>
                      </a:pPr>
                      <a:r>
                        <a:rPr lang="pt-BR" sz="1800" dirty="0">
                          <a:effectLst/>
                          <a:latin typeface="Arial" panose="020B0604020202020204" pitchFamily="34" charset="0"/>
                          <a:cs typeface="Arial" panose="020B0604020202020204" pitchFamily="34" charset="0"/>
                        </a:rPr>
                        <a:t>Descumprimento</a:t>
                      </a:r>
                      <a:endParaRPr lang="pt-BR" sz="1800" dirty="0">
                        <a:effectLst/>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 xmlns:a16="http://schemas.microsoft.com/office/drawing/2014/main" val="10000"/>
                  </a:ext>
                </a:extLst>
              </a:tr>
              <a:tr h="631826">
                <a:tc>
                  <a:txBody>
                    <a:bodyPr/>
                    <a:lstStyle/>
                    <a:p>
                      <a:pPr algn="ctr">
                        <a:lnSpc>
                          <a:spcPct val="115000"/>
                        </a:lnSpc>
                        <a:spcAft>
                          <a:spcPts val="0"/>
                        </a:spcAft>
                      </a:pPr>
                      <a:r>
                        <a:rPr lang="pt-BR" sz="1800" dirty="0">
                          <a:effectLst/>
                          <a:latin typeface="Arial" panose="020B0604020202020204" pitchFamily="34" charset="0"/>
                          <a:cs typeface="Arial" panose="020B0604020202020204" pitchFamily="34" charset="0"/>
                        </a:rPr>
                        <a:t>Março</a:t>
                      </a:r>
                    </a:p>
                    <a:p>
                      <a:pPr algn="ctr">
                        <a:lnSpc>
                          <a:spcPct val="115000"/>
                        </a:lnSpc>
                        <a:spcAft>
                          <a:spcPts val="0"/>
                        </a:spcAft>
                      </a:pPr>
                      <a:r>
                        <a:rPr lang="pt-BR" sz="1800" dirty="0">
                          <a:effectLst/>
                          <a:latin typeface="Arial" panose="020B0604020202020204" pitchFamily="34" charset="0"/>
                          <a:cs typeface="Arial" panose="020B0604020202020204" pitchFamily="34" charset="0"/>
                        </a:rPr>
                        <a:t>(</a:t>
                      </a:r>
                      <a:r>
                        <a:rPr lang="pt-BR" sz="1800" dirty="0" smtClean="0">
                          <a:effectLst/>
                          <a:latin typeface="Arial" panose="020B0604020202020204" pitchFamily="34" charset="0"/>
                          <a:cs typeface="Arial" panose="020B0604020202020204" pitchFamily="34" charset="0"/>
                        </a:rPr>
                        <a:t>2° Vigência </a:t>
                      </a:r>
                      <a:r>
                        <a:rPr lang="pt-BR" sz="1800" dirty="0">
                          <a:effectLst/>
                          <a:latin typeface="Arial" panose="020B0604020202020204" pitchFamily="34" charset="0"/>
                          <a:cs typeface="Arial" panose="020B0604020202020204" pitchFamily="34" charset="0"/>
                        </a:rPr>
                        <a:t>do ano anterior)</a:t>
                      </a:r>
                      <a:endParaRPr lang="pt-BR" sz="18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15000"/>
                        </a:lnSpc>
                        <a:spcAft>
                          <a:spcPts val="0"/>
                        </a:spcAft>
                      </a:pPr>
                      <a:r>
                        <a:rPr lang="pt-BR" sz="1800" dirty="0" smtClean="0">
                          <a:effectLst/>
                          <a:latin typeface="Arial" panose="020B0604020202020204" pitchFamily="34" charset="0"/>
                          <a:cs typeface="Arial" panose="020B0604020202020204" pitchFamily="34" charset="0"/>
                        </a:rPr>
                        <a:t>Até o final de Abril</a:t>
                      </a:r>
                      <a:endParaRPr lang="pt-BR" sz="1800" dirty="0">
                        <a:effectLst/>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 xmlns:a16="http://schemas.microsoft.com/office/drawing/2014/main" val="10001"/>
                  </a:ext>
                </a:extLst>
              </a:tr>
              <a:tr h="642256">
                <a:tc>
                  <a:txBody>
                    <a:bodyPr/>
                    <a:lstStyle/>
                    <a:p>
                      <a:pPr algn="ctr">
                        <a:lnSpc>
                          <a:spcPct val="115000"/>
                        </a:lnSpc>
                        <a:spcAft>
                          <a:spcPts val="0"/>
                        </a:spcAft>
                      </a:pPr>
                      <a:r>
                        <a:rPr lang="pt-BR" sz="1800" dirty="0">
                          <a:effectLst/>
                          <a:latin typeface="Arial" panose="020B0604020202020204" pitchFamily="34" charset="0"/>
                          <a:cs typeface="Arial" panose="020B0604020202020204" pitchFamily="34" charset="0"/>
                        </a:rPr>
                        <a:t>Setembro </a:t>
                      </a:r>
                    </a:p>
                    <a:p>
                      <a:pPr algn="ctr">
                        <a:lnSpc>
                          <a:spcPct val="115000"/>
                        </a:lnSpc>
                        <a:spcAft>
                          <a:spcPts val="0"/>
                        </a:spcAft>
                      </a:pPr>
                      <a:r>
                        <a:rPr lang="pt-BR" sz="1800" dirty="0">
                          <a:effectLst/>
                          <a:latin typeface="Arial" panose="020B0604020202020204" pitchFamily="34" charset="0"/>
                          <a:cs typeface="Arial" panose="020B0604020202020204" pitchFamily="34" charset="0"/>
                        </a:rPr>
                        <a:t>(1</a:t>
                      </a:r>
                      <a:r>
                        <a:rPr lang="pt-BR" sz="1800" dirty="0" smtClean="0">
                          <a:effectLst/>
                          <a:latin typeface="Arial" panose="020B0604020202020204" pitchFamily="34" charset="0"/>
                          <a:cs typeface="Arial" panose="020B0604020202020204" pitchFamily="34" charset="0"/>
                        </a:rPr>
                        <a:t>° Vigência </a:t>
                      </a:r>
                      <a:r>
                        <a:rPr lang="pt-BR" sz="1800" dirty="0">
                          <a:effectLst/>
                          <a:latin typeface="Arial" panose="020B0604020202020204" pitchFamily="34" charset="0"/>
                          <a:cs typeface="Arial" panose="020B0604020202020204" pitchFamily="34" charset="0"/>
                        </a:rPr>
                        <a:t>do ano corrente)</a:t>
                      </a:r>
                      <a:endParaRPr lang="pt-BR" sz="18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15000"/>
                        </a:lnSpc>
                        <a:spcAft>
                          <a:spcPts val="0"/>
                        </a:spcAft>
                      </a:pPr>
                      <a:r>
                        <a:rPr lang="pt-BR" sz="1800" dirty="0" smtClean="0">
                          <a:effectLst/>
                          <a:latin typeface="Arial" panose="020B0604020202020204" pitchFamily="34" charset="0"/>
                          <a:cs typeface="Arial" panose="020B0604020202020204" pitchFamily="34" charset="0"/>
                        </a:rPr>
                        <a:t>Até o final de Outubro</a:t>
                      </a:r>
                      <a:endParaRPr lang="pt-BR" sz="1800" dirty="0">
                        <a:effectLst/>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 xmlns:a16="http://schemas.microsoft.com/office/drawing/2014/main" val="10002"/>
                  </a:ext>
                </a:extLst>
              </a:tr>
            </a:tbl>
          </a:graphicData>
        </a:graphic>
      </p:graphicFrame>
    </p:spTree>
    <p:extLst>
      <p:ext uri="{BB962C8B-B14F-4D97-AF65-F5344CB8AC3E}">
        <p14:creationId xmlns:p14="http://schemas.microsoft.com/office/powerpoint/2010/main" val="1712926147"/>
      </p:ext>
    </p:extLst>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59832" y="1741132"/>
            <a:ext cx="5904656" cy="3055234"/>
          </a:xfrm>
        </p:spPr>
        <p:txBody>
          <a:bodyPr>
            <a:noAutofit/>
          </a:bodyPr>
          <a:lstStyle/>
          <a:p>
            <a:pPr algn="ctr"/>
            <a:r>
              <a:rPr lang="pt-BR" sz="4800" dirty="0" smtClean="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Beneficiária mulher gestante com dados nutricionais e sem pré-natal em dia </a:t>
            </a:r>
            <a:endParaRPr lang="pt-BR" sz="4800" dirty="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4" name="Picture 3" descr="D:\Users\lucas.agustinho\Downloads\48b64f8a9c.pn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flipH="1">
            <a:off x="971600" y="2728689"/>
            <a:ext cx="1080120" cy="108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8495715"/>
      </p:ext>
    </p:extLst>
  </p:cSld>
  <p:clrMapOvr>
    <a:masterClrMapping/>
  </p:clrMapOvr>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p:cNvPicPr>
            <a:picLocks noChangeAspect="1"/>
          </p:cNvPicPr>
          <p:nvPr/>
        </p:nvPicPr>
        <p:blipFill rotWithShape="1">
          <a:blip r:embed="rId2"/>
          <a:srcRect l="2425" b="60846"/>
          <a:stretch/>
        </p:blipFill>
        <p:spPr>
          <a:xfrm>
            <a:off x="73164" y="1556792"/>
            <a:ext cx="9086724" cy="2196243"/>
          </a:xfrm>
          <a:prstGeom prst="rect">
            <a:avLst/>
          </a:prstGeom>
        </p:spPr>
      </p:pic>
      <p:sp>
        <p:nvSpPr>
          <p:cNvPr id="5" name="Retângulo Arredondado 4"/>
          <p:cNvSpPr/>
          <p:nvPr/>
        </p:nvSpPr>
        <p:spPr>
          <a:xfrm>
            <a:off x="179512" y="3140968"/>
            <a:ext cx="1440160" cy="50405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Retângulo 11"/>
          <p:cNvSpPr/>
          <p:nvPr/>
        </p:nvSpPr>
        <p:spPr>
          <a:xfrm>
            <a:off x="503548" y="4504856"/>
            <a:ext cx="1656184" cy="762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Arredondado 5"/>
          <p:cNvSpPr/>
          <p:nvPr/>
        </p:nvSpPr>
        <p:spPr>
          <a:xfrm>
            <a:off x="4644008" y="1484784"/>
            <a:ext cx="3744416" cy="144016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Título 1"/>
          <p:cNvSpPr txBox="1">
            <a:spLocks/>
          </p:cNvSpPr>
          <p:nvPr/>
        </p:nvSpPr>
        <p:spPr>
          <a:xfrm>
            <a:off x="90687" y="476672"/>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3000" b="1" dirty="0" smtClean="0"/>
              <a:t>Informe a ‘Data de Acompanhamento’ e  </a:t>
            </a:r>
            <a:r>
              <a:rPr lang="pt-BR" sz="3000" b="1" dirty="0"/>
              <a:t>beneficiária</a:t>
            </a:r>
            <a:r>
              <a:rPr lang="pt-BR" sz="3000" b="1" dirty="0" smtClean="0"/>
              <a:t>  acompanhada SIM ‘Beneficiário acompanhado’:</a:t>
            </a:r>
          </a:p>
        </p:txBody>
      </p:sp>
    </p:spTree>
    <p:extLst>
      <p:ext uri="{BB962C8B-B14F-4D97-AF65-F5344CB8AC3E}">
        <p14:creationId xmlns:p14="http://schemas.microsoft.com/office/powerpoint/2010/main" val="4289547027"/>
      </p:ext>
    </p:extLst>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p:cNvSpPr/>
          <p:nvPr/>
        </p:nvSpPr>
        <p:spPr>
          <a:xfrm>
            <a:off x="151817" y="149731"/>
            <a:ext cx="8596647" cy="830997"/>
          </a:xfrm>
          <a:prstGeom prst="rect">
            <a:avLst/>
          </a:prstGeom>
        </p:spPr>
        <p:txBody>
          <a:bodyPr wrap="square">
            <a:spAutoFit/>
          </a:bodyPr>
          <a:lstStyle/>
          <a:p>
            <a:pPr algn="just"/>
            <a:r>
              <a:rPr lang="pt-BR" sz="2400" b="1" dirty="0" smtClean="0"/>
              <a:t>Em </a:t>
            </a:r>
            <a:r>
              <a:rPr lang="pt-BR" sz="2400" b="1" dirty="0"/>
              <a:t>seguida </a:t>
            </a:r>
            <a:r>
              <a:rPr lang="pt-BR" sz="2400" b="1" dirty="0" smtClean="0"/>
              <a:t>informe CNS (OPCIONAL); selecione </a:t>
            </a:r>
            <a:r>
              <a:rPr lang="pt-BR" sz="2400" b="1" dirty="0"/>
              <a:t>o ‘EAS’, o ‘Profissional</a:t>
            </a:r>
            <a:r>
              <a:rPr lang="pt-BR" sz="2400" b="1" dirty="0" smtClean="0"/>
              <a:t>’:</a:t>
            </a:r>
            <a:endParaRPr lang="pt-BR" sz="2400" b="1" dirty="0"/>
          </a:p>
        </p:txBody>
      </p:sp>
      <p:grpSp>
        <p:nvGrpSpPr>
          <p:cNvPr id="7" name="Grupo 6"/>
          <p:cNvGrpSpPr/>
          <p:nvPr/>
        </p:nvGrpSpPr>
        <p:grpSpPr>
          <a:xfrm>
            <a:off x="96426" y="1232756"/>
            <a:ext cx="8652038" cy="5112568"/>
            <a:chOff x="151817" y="1196752"/>
            <a:chExt cx="8652038" cy="5112568"/>
          </a:xfrm>
        </p:grpSpPr>
        <p:grpSp>
          <p:nvGrpSpPr>
            <p:cNvPr id="5" name="Grupo 4"/>
            <p:cNvGrpSpPr/>
            <p:nvPr/>
          </p:nvGrpSpPr>
          <p:grpSpPr>
            <a:xfrm>
              <a:off x="151817" y="1196752"/>
              <a:ext cx="8652038" cy="5112568"/>
              <a:chOff x="151817" y="1196752"/>
              <a:chExt cx="8652038" cy="5112568"/>
            </a:xfrm>
          </p:grpSpPr>
          <p:pic>
            <p:nvPicPr>
              <p:cNvPr id="2" name="Imagem 1"/>
              <p:cNvPicPr>
                <a:picLocks noChangeAspect="1"/>
              </p:cNvPicPr>
              <p:nvPr/>
            </p:nvPicPr>
            <p:blipFill rotWithShape="1">
              <a:blip r:embed="rId2"/>
              <a:srcRect l="4641" t="21650" r="2960" b="10101"/>
              <a:stretch/>
            </p:blipFill>
            <p:spPr>
              <a:xfrm>
                <a:off x="151817" y="1196752"/>
                <a:ext cx="8652038" cy="5112568"/>
              </a:xfrm>
              <a:prstGeom prst="rect">
                <a:avLst/>
              </a:prstGeom>
            </p:spPr>
          </p:pic>
          <p:sp>
            <p:nvSpPr>
              <p:cNvPr id="4" name="Retângulo 3"/>
              <p:cNvSpPr/>
              <p:nvPr/>
            </p:nvSpPr>
            <p:spPr>
              <a:xfrm>
                <a:off x="323528" y="1628800"/>
                <a:ext cx="3672408" cy="12241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6" name="Retângulo 5"/>
            <p:cNvSpPr/>
            <p:nvPr/>
          </p:nvSpPr>
          <p:spPr>
            <a:xfrm>
              <a:off x="323528" y="3717032"/>
              <a:ext cx="936104" cy="1440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8" name="Retângulo Arredondado 5"/>
          <p:cNvSpPr/>
          <p:nvPr/>
        </p:nvSpPr>
        <p:spPr>
          <a:xfrm>
            <a:off x="151816" y="4509120"/>
            <a:ext cx="2763999" cy="108012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8"/>
          <p:cNvSpPr/>
          <p:nvPr/>
        </p:nvSpPr>
        <p:spPr>
          <a:xfrm>
            <a:off x="151816" y="3429000"/>
            <a:ext cx="2547976" cy="64807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562677386"/>
      </p:ext>
    </p:extLst>
  </p:cSld>
  <p:clrMapOvr>
    <a:masterClrMapping/>
  </p:clrMapOvr>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283769"/>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3000" b="1" dirty="0"/>
              <a:t>E</a:t>
            </a:r>
            <a:r>
              <a:rPr lang="pt-BR" sz="3000" b="1" dirty="0" smtClean="0"/>
              <a:t>m </a:t>
            </a:r>
            <a:r>
              <a:rPr lang="pt-BR" sz="3000" b="1" dirty="0"/>
              <a:t>seguida </a:t>
            </a:r>
            <a:r>
              <a:rPr lang="pt-BR" sz="3000" b="1" dirty="0" smtClean="0"/>
              <a:t>informe o ‘Peso e ‘Altura’ e informe é gestante SIM.</a:t>
            </a:r>
          </a:p>
        </p:txBody>
      </p:sp>
      <p:grpSp>
        <p:nvGrpSpPr>
          <p:cNvPr id="6" name="Grupo 5"/>
          <p:cNvGrpSpPr/>
          <p:nvPr/>
        </p:nvGrpSpPr>
        <p:grpSpPr>
          <a:xfrm>
            <a:off x="107025" y="1484784"/>
            <a:ext cx="8792177" cy="3431909"/>
            <a:chOff x="107025" y="1077211"/>
            <a:chExt cx="8792177" cy="3431909"/>
          </a:xfrm>
        </p:grpSpPr>
        <p:pic>
          <p:nvPicPr>
            <p:cNvPr id="2" name="Imagem 1"/>
            <p:cNvPicPr>
              <a:picLocks noChangeAspect="1"/>
            </p:cNvPicPr>
            <p:nvPr/>
          </p:nvPicPr>
          <p:blipFill rotWithShape="1">
            <a:blip r:embed="rId2"/>
            <a:srcRect l="4640" t="29000" r="2121" b="27091"/>
            <a:stretch/>
          </p:blipFill>
          <p:spPr>
            <a:xfrm>
              <a:off x="107025" y="1077211"/>
              <a:ext cx="8792177" cy="3312368"/>
            </a:xfrm>
            <a:prstGeom prst="rect">
              <a:avLst/>
            </a:prstGeom>
          </p:spPr>
        </p:pic>
        <p:sp>
          <p:nvSpPr>
            <p:cNvPr id="3" name="Retângulo Arredondado 7"/>
            <p:cNvSpPr/>
            <p:nvPr/>
          </p:nvSpPr>
          <p:spPr>
            <a:xfrm>
              <a:off x="179512" y="3717032"/>
              <a:ext cx="1440831"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CaixaDeTexto 4"/>
            <p:cNvSpPr txBox="1"/>
            <p:nvPr/>
          </p:nvSpPr>
          <p:spPr>
            <a:xfrm>
              <a:off x="283413" y="4005064"/>
              <a:ext cx="616179" cy="307777"/>
            </a:xfrm>
            <a:prstGeom prst="rect">
              <a:avLst/>
            </a:prstGeom>
            <a:solidFill>
              <a:schemeClr val="bg1"/>
            </a:solidFill>
          </p:spPr>
          <p:txBody>
            <a:bodyPr wrap="square" rtlCol="0">
              <a:spAutoFit/>
            </a:bodyPr>
            <a:lstStyle/>
            <a:p>
              <a:r>
                <a:rPr lang="pt-BR" sz="1400" dirty="0" smtClean="0"/>
                <a:t>SIM</a:t>
              </a:r>
              <a:endParaRPr lang="pt-BR" sz="1400" dirty="0"/>
            </a:p>
          </p:txBody>
        </p:sp>
      </p:grpSp>
    </p:spTree>
    <p:extLst>
      <p:ext uri="{BB962C8B-B14F-4D97-AF65-F5344CB8AC3E}">
        <p14:creationId xmlns:p14="http://schemas.microsoft.com/office/powerpoint/2010/main" val="350247183"/>
      </p:ext>
    </p:extLst>
  </p:cSld>
  <p:clrMapOvr>
    <a:masterClrMapping/>
  </p:clrMapOvr>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a:stretch>
            <a:fillRect/>
          </a:stretch>
        </p:blipFill>
        <p:spPr>
          <a:xfrm>
            <a:off x="0" y="1340768"/>
            <a:ext cx="9144000" cy="5517232"/>
          </a:xfrm>
          <a:prstGeom prst="rect">
            <a:avLst/>
          </a:prstGeom>
        </p:spPr>
      </p:pic>
      <p:sp>
        <p:nvSpPr>
          <p:cNvPr id="4" name="Título 1"/>
          <p:cNvSpPr txBox="1">
            <a:spLocks/>
          </p:cNvSpPr>
          <p:nvPr/>
        </p:nvSpPr>
        <p:spPr>
          <a:xfrm>
            <a:off x="-13130" y="-13583"/>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3000" b="1" dirty="0" smtClean="0"/>
              <a:t>Ao informar SIM em ‘É gestante’, </a:t>
            </a:r>
            <a:r>
              <a:rPr lang="pt-BR" sz="3200" b="1" dirty="0"/>
              <a:t>aparecerá </a:t>
            </a:r>
            <a:r>
              <a:rPr lang="pt-BR" sz="3200" b="1" dirty="0" smtClean="0"/>
              <a:t>um dos </a:t>
            </a:r>
            <a:r>
              <a:rPr lang="pt-BR" sz="3200" b="1" dirty="0"/>
              <a:t>questionamento a </a:t>
            </a:r>
            <a:r>
              <a:rPr lang="pt-BR" sz="3200" b="1" dirty="0" smtClean="0"/>
              <a:t>seguir, de acordo com a idade da gestante. </a:t>
            </a:r>
            <a:r>
              <a:rPr lang="pt-BR" sz="3200" b="1" dirty="0"/>
              <a:t>Para </a:t>
            </a:r>
            <a:r>
              <a:rPr lang="pt-BR" sz="3200" b="1" dirty="0" smtClean="0"/>
              <a:t>confirmar a gestação, </a:t>
            </a:r>
            <a:r>
              <a:rPr lang="pt-BR" sz="3200" b="1" dirty="0"/>
              <a:t>clique em </a:t>
            </a:r>
            <a:r>
              <a:rPr lang="pt-BR" sz="3200" b="1" dirty="0" smtClean="0"/>
              <a:t>‘OK’:</a:t>
            </a:r>
            <a:endParaRPr lang="pt-BR" sz="3000" b="1" dirty="0" smtClean="0"/>
          </a:p>
        </p:txBody>
      </p:sp>
      <p:sp>
        <p:nvSpPr>
          <p:cNvPr id="8" name="Retângulo Arredondado 7"/>
          <p:cNvSpPr/>
          <p:nvPr/>
        </p:nvSpPr>
        <p:spPr>
          <a:xfrm>
            <a:off x="2843808" y="1340768"/>
            <a:ext cx="3456384" cy="25922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 name="Retângulo 2"/>
          <p:cNvSpPr/>
          <p:nvPr/>
        </p:nvSpPr>
        <p:spPr>
          <a:xfrm>
            <a:off x="395536" y="2924944"/>
            <a:ext cx="1656184" cy="144016"/>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6" name="Imagem 5"/>
          <p:cNvPicPr>
            <a:picLocks noChangeAspect="1"/>
          </p:cNvPicPr>
          <p:nvPr/>
        </p:nvPicPr>
        <p:blipFill>
          <a:blip r:embed="rId3"/>
          <a:stretch>
            <a:fillRect/>
          </a:stretch>
        </p:blipFill>
        <p:spPr>
          <a:xfrm>
            <a:off x="2915816" y="2234143"/>
            <a:ext cx="3312368" cy="690801"/>
          </a:xfrm>
          <a:prstGeom prst="rect">
            <a:avLst/>
          </a:prstGeom>
        </p:spPr>
      </p:pic>
      <p:pic>
        <p:nvPicPr>
          <p:cNvPr id="7" name="Imagem 6"/>
          <p:cNvPicPr>
            <a:picLocks noChangeAspect="1"/>
          </p:cNvPicPr>
          <p:nvPr/>
        </p:nvPicPr>
        <p:blipFill>
          <a:blip r:embed="rId4"/>
          <a:stretch>
            <a:fillRect/>
          </a:stretch>
        </p:blipFill>
        <p:spPr>
          <a:xfrm>
            <a:off x="2929310" y="3068960"/>
            <a:ext cx="3298874" cy="648072"/>
          </a:xfrm>
          <a:prstGeom prst="rect">
            <a:avLst/>
          </a:prstGeom>
        </p:spPr>
      </p:pic>
      <p:sp>
        <p:nvSpPr>
          <p:cNvPr id="9" name="Retângulo 8"/>
          <p:cNvSpPr/>
          <p:nvPr/>
        </p:nvSpPr>
        <p:spPr>
          <a:xfrm>
            <a:off x="6353944" y="1507388"/>
            <a:ext cx="2736304" cy="50378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1400" dirty="0" smtClean="0">
                <a:solidFill>
                  <a:schemeClr val="tx1"/>
                </a:solidFill>
              </a:rPr>
              <a:t>Questionamento para gestantes de 14 a 44 anos.</a:t>
            </a:r>
          </a:p>
        </p:txBody>
      </p:sp>
      <p:sp>
        <p:nvSpPr>
          <p:cNvPr id="10" name="Retângulo 9"/>
          <p:cNvSpPr/>
          <p:nvPr/>
        </p:nvSpPr>
        <p:spPr>
          <a:xfrm>
            <a:off x="6373870" y="2330728"/>
            <a:ext cx="2716378" cy="50378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1400" dirty="0" smtClean="0">
                <a:solidFill>
                  <a:schemeClr val="tx1"/>
                </a:solidFill>
              </a:rPr>
              <a:t>Questionamento para gestantes menores de 14 anos.</a:t>
            </a:r>
          </a:p>
        </p:txBody>
      </p:sp>
      <p:sp>
        <p:nvSpPr>
          <p:cNvPr id="11" name="Retângulo 10"/>
          <p:cNvSpPr/>
          <p:nvPr/>
        </p:nvSpPr>
        <p:spPr>
          <a:xfrm>
            <a:off x="6395020" y="3141104"/>
            <a:ext cx="2695228" cy="50378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1400" dirty="0" smtClean="0">
                <a:solidFill>
                  <a:schemeClr val="tx1"/>
                </a:solidFill>
              </a:rPr>
              <a:t>Questionamento para gestantes maiores de 44 anos.</a:t>
            </a:r>
          </a:p>
        </p:txBody>
      </p:sp>
    </p:spTree>
    <p:extLst>
      <p:ext uri="{BB962C8B-B14F-4D97-AF65-F5344CB8AC3E}">
        <p14:creationId xmlns:p14="http://schemas.microsoft.com/office/powerpoint/2010/main" val="971065914"/>
      </p:ext>
    </p:extLst>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92189"/>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3000" b="1" dirty="0" smtClean="0"/>
              <a:t>Em seguida, selecione a ‘DUM’, informe  acesso ao pré-natal em NÃO</a:t>
            </a:r>
          </a:p>
        </p:txBody>
      </p:sp>
      <p:sp>
        <p:nvSpPr>
          <p:cNvPr id="3" name="Retângulo 2"/>
          <p:cNvSpPr/>
          <p:nvPr/>
        </p:nvSpPr>
        <p:spPr>
          <a:xfrm>
            <a:off x="539552" y="2924944"/>
            <a:ext cx="1656184" cy="1440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7" name="Grupo 6"/>
          <p:cNvGrpSpPr/>
          <p:nvPr/>
        </p:nvGrpSpPr>
        <p:grpSpPr>
          <a:xfrm>
            <a:off x="50733" y="1718113"/>
            <a:ext cx="9058982" cy="2612929"/>
            <a:chOff x="85018" y="1767587"/>
            <a:chExt cx="9058982" cy="2612929"/>
          </a:xfrm>
        </p:grpSpPr>
        <p:pic>
          <p:nvPicPr>
            <p:cNvPr id="2" name="Imagem 1"/>
            <p:cNvPicPr>
              <a:picLocks noChangeAspect="1"/>
            </p:cNvPicPr>
            <p:nvPr/>
          </p:nvPicPr>
          <p:blipFill rotWithShape="1">
            <a:blip r:embed="rId2"/>
            <a:srcRect l="2780" t="52896"/>
            <a:stretch/>
          </p:blipFill>
          <p:spPr>
            <a:xfrm>
              <a:off x="85018" y="1767587"/>
              <a:ext cx="9058982" cy="2612929"/>
            </a:xfrm>
            <a:prstGeom prst="rect">
              <a:avLst/>
            </a:prstGeom>
          </p:spPr>
        </p:pic>
        <p:sp>
          <p:nvSpPr>
            <p:cNvPr id="5" name="Retângulo 4"/>
            <p:cNvSpPr/>
            <p:nvPr/>
          </p:nvSpPr>
          <p:spPr>
            <a:xfrm>
              <a:off x="8532440" y="1916832"/>
              <a:ext cx="576064"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10" name="Retângulo 9"/>
          <p:cNvSpPr/>
          <p:nvPr/>
        </p:nvSpPr>
        <p:spPr>
          <a:xfrm>
            <a:off x="4355976" y="1867358"/>
            <a:ext cx="2520280" cy="93125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1400" dirty="0" smtClean="0">
                <a:solidFill>
                  <a:schemeClr val="tx1"/>
                </a:solidFill>
              </a:rPr>
              <a:t>A DUM selecionada possui um limite máximo de 42 semanas anteriores a Data do Acompanhamento.</a:t>
            </a:r>
          </a:p>
        </p:txBody>
      </p:sp>
      <p:sp>
        <p:nvSpPr>
          <p:cNvPr id="6" name="Retângulo Arredondado 5"/>
          <p:cNvSpPr/>
          <p:nvPr/>
        </p:nvSpPr>
        <p:spPr>
          <a:xfrm>
            <a:off x="50732" y="3518038"/>
            <a:ext cx="1928980" cy="88016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Arredondado 7"/>
          <p:cNvSpPr/>
          <p:nvPr/>
        </p:nvSpPr>
        <p:spPr>
          <a:xfrm>
            <a:off x="169679" y="1785270"/>
            <a:ext cx="3600400" cy="166561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CaixaDeTexto 10"/>
          <p:cNvSpPr txBox="1"/>
          <p:nvPr/>
        </p:nvSpPr>
        <p:spPr>
          <a:xfrm>
            <a:off x="118294" y="3697287"/>
            <a:ext cx="520912" cy="307777"/>
          </a:xfrm>
          <a:prstGeom prst="rect">
            <a:avLst/>
          </a:prstGeom>
          <a:solidFill>
            <a:schemeClr val="bg1"/>
          </a:solidFill>
        </p:spPr>
        <p:txBody>
          <a:bodyPr wrap="none" rtlCol="0">
            <a:spAutoFit/>
          </a:bodyPr>
          <a:lstStyle/>
          <a:p>
            <a:r>
              <a:rPr lang="pt-BR" sz="1400" dirty="0" smtClean="0"/>
              <a:t>NÃO</a:t>
            </a:r>
            <a:endParaRPr lang="pt-BR" sz="1400" dirty="0"/>
          </a:p>
        </p:txBody>
      </p:sp>
    </p:spTree>
    <p:extLst>
      <p:ext uri="{BB962C8B-B14F-4D97-AF65-F5344CB8AC3E}">
        <p14:creationId xmlns:p14="http://schemas.microsoft.com/office/powerpoint/2010/main" val="310573126"/>
      </p:ext>
    </p:extLst>
  </p:cSld>
  <p:clrMapOvr>
    <a:masterClrMapping/>
  </p:clrMapOvr>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rotWithShape="1">
          <a:blip r:embed="rId2"/>
          <a:srcRect l="1963" t="41227"/>
          <a:stretch/>
        </p:blipFill>
        <p:spPr>
          <a:xfrm>
            <a:off x="113950" y="1844824"/>
            <a:ext cx="8964488" cy="3284984"/>
          </a:xfrm>
          <a:prstGeom prst="rect">
            <a:avLst/>
          </a:prstGeom>
        </p:spPr>
      </p:pic>
      <p:sp>
        <p:nvSpPr>
          <p:cNvPr id="4" name="Título 1"/>
          <p:cNvSpPr txBox="1">
            <a:spLocks/>
          </p:cNvSpPr>
          <p:nvPr/>
        </p:nvSpPr>
        <p:spPr>
          <a:xfrm>
            <a:off x="1" y="139753"/>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3000" b="1" dirty="0" smtClean="0"/>
              <a:t>Ao informar NÃO em ‘Teve acesso ao Pré-natal’, É OBRIGATÓRIO selecionar um dos motivos de descumprimento. </a:t>
            </a:r>
          </a:p>
          <a:p>
            <a:pPr algn="just"/>
            <a:r>
              <a:rPr lang="pt-BR" sz="3000" b="1" dirty="0" smtClean="0"/>
              <a:t>A seguir clique em ‘Salvar Acompanhamento’:</a:t>
            </a:r>
          </a:p>
        </p:txBody>
      </p:sp>
      <p:sp>
        <p:nvSpPr>
          <p:cNvPr id="8" name="Retângulo Arredondado 7"/>
          <p:cNvSpPr/>
          <p:nvPr/>
        </p:nvSpPr>
        <p:spPr>
          <a:xfrm>
            <a:off x="1152637" y="2887774"/>
            <a:ext cx="7776356" cy="150922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tângulo Arredondado 5"/>
          <p:cNvSpPr/>
          <p:nvPr/>
        </p:nvSpPr>
        <p:spPr>
          <a:xfrm>
            <a:off x="89880" y="3717032"/>
            <a:ext cx="954868" cy="360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Arredondado 8"/>
          <p:cNvSpPr/>
          <p:nvPr/>
        </p:nvSpPr>
        <p:spPr>
          <a:xfrm>
            <a:off x="3635896" y="4697760"/>
            <a:ext cx="1920022" cy="5314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781808014"/>
      </p:ext>
    </p:extLst>
  </p:cSld>
  <p:clrMapOvr>
    <a:masterClrMapping/>
  </p:clrMapOvr>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stretch>
            <a:fillRect/>
          </a:stretch>
        </p:blipFill>
        <p:spPr>
          <a:xfrm>
            <a:off x="0" y="1484784"/>
            <a:ext cx="9144000" cy="5472608"/>
          </a:xfrm>
          <a:prstGeom prst="rect">
            <a:avLst/>
          </a:prstGeom>
        </p:spPr>
      </p:pic>
      <p:sp>
        <p:nvSpPr>
          <p:cNvPr id="6"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3400" b="1" dirty="0" smtClean="0"/>
              <a:t>Ao clicar em ‘Salvar Acompanhamento’, aparecerá o questionamento a seguir. Para confirmar o acompanhamento, clique em ‘Sim’:</a:t>
            </a:r>
            <a:endParaRPr lang="pt-BR" sz="3400" b="1" dirty="0"/>
          </a:p>
        </p:txBody>
      </p:sp>
      <p:sp>
        <p:nvSpPr>
          <p:cNvPr id="7" name="Retângulo 6"/>
          <p:cNvSpPr/>
          <p:nvPr/>
        </p:nvSpPr>
        <p:spPr>
          <a:xfrm>
            <a:off x="755576" y="3284984"/>
            <a:ext cx="792088"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7"/>
          <p:cNvSpPr/>
          <p:nvPr/>
        </p:nvSpPr>
        <p:spPr>
          <a:xfrm>
            <a:off x="899592" y="3501008"/>
            <a:ext cx="1584176"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8"/>
          <p:cNvSpPr/>
          <p:nvPr/>
        </p:nvSpPr>
        <p:spPr>
          <a:xfrm>
            <a:off x="1547664" y="4036805"/>
            <a:ext cx="576064"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Retângulo 9"/>
          <p:cNvSpPr/>
          <p:nvPr/>
        </p:nvSpPr>
        <p:spPr>
          <a:xfrm>
            <a:off x="8388424" y="2276872"/>
            <a:ext cx="648072"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Arredondado 10"/>
          <p:cNvSpPr/>
          <p:nvPr/>
        </p:nvSpPr>
        <p:spPr>
          <a:xfrm>
            <a:off x="6084168" y="2024844"/>
            <a:ext cx="432048" cy="360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931547255"/>
      </p:ext>
    </p:extLst>
  </p:cSld>
  <p:clrMapOvr>
    <a:masterClrMapping/>
  </p:clrMapOvr>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a:stretch>
            <a:fillRect/>
          </a:stretch>
        </p:blipFill>
        <p:spPr>
          <a:xfrm>
            <a:off x="0" y="1124745"/>
            <a:ext cx="9144000" cy="5733256"/>
          </a:xfrm>
          <a:prstGeom prst="rect">
            <a:avLst/>
          </a:prstGeom>
        </p:spPr>
      </p:pic>
      <p:sp>
        <p:nvSpPr>
          <p:cNvPr id="7" name="Retângulo 6"/>
          <p:cNvSpPr/>
          <p:nvPr/>
        </p:nvSpPr>
        <p:spPr>
          <a:xfrm>
            <a:off x="5652120" y="4152720"/>
            <a:ext cx="792088" cy="233609"/>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7"/>
          <p:cNvSpPr/>
          <p:nvPr/>
        </p:nvSpPr>
        <p:spPr>
          <a:xfrm>
            <a:off x="755576" y="3765774"/>
            <a:ext cx="1800200"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8"/>
          <p:cNvSpPr/>
          <p:nvPr/>
        </p:nvSpPr>
        <p:spPr>
          <a:xfrm>
            <a:off x="1403648" y="3970446"/>
            <a:ext cx="720080"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Retângulo 9"/>
          <p:cNvSpPr/>
          <p:nvPr/>
        </p:nvSpPr>
        <p:spPr>
          <a:xfrm>
            <a:off x="8495928" y="1988840"/>
            <a:ext cx="648072"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Título 1"/>
          <p:cNvSpPr txBox="1">
            <a:spLocks/>
          </p:cNvSpPr>
          <p:nvPr/>
        </p:nvSpPr>
        <p:spPr>
          <a:xfrm>
            <a:off x="-13021" y="120751"/>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3400" b="1" dirty="0" smtClean="0"/>
              <a:t>Em seguida, aparecerá a seguinte mensagem de confirmação </a:t>
            </a:r>
            <a:r>
              <a:rPr lang="pt-BR" sz="3400" b="1" dirty="0"/>
              <a:t>do acompanhamento :</a:t>
            </a:r>
          </a:p>
        </p:txBody>
      </p:sp>
      <p:sp>
        <p:nvSpPr>
          <p:cNvPr id="13" name="Retângulo 12"/>
          <p:cNvSpPr/>
          <p:nvPr/>
        </p:nvSpPr>
        <p:spPr>
          <a:xfrm>
            <a:off x="2814971" y="3702216"/>
            <a:ext cx="1800200" cy="374855"/>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4" name="Retângulo 13"/>
          <p:cNvSpPr/>
          <p:nvPr/>
        </p:nvSpPr>
        <p:spPr>
          <a:xfrm>
            <a:off x="5025988" y="3702150"/>
            <a:ext cx="1800200"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Retângulo 14"/>
          <p:cNvSpPr/>
          <p:nvPr/>
        </p:nvSpPr>
        <p:spPr>
          <a:xfrm>
            <a:off x="7115770" y="3745932"/>
            <a:ext cx="1800200"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6" name="Retângulo 15"/>
          <p:cNvSpPr/>
          <p:nvPr/>
        </p:nvSpPr>
        <p:spPr>
          <a:xfrm>
            <a:off x="7019763" y="5589240"/>
            <a:ext cx="1896207"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7" name="Retângulo 16"/>
          <p:cNvSpPr/>
          <p:nvPr/>
        </p:nvSpPr>
        <p:spPr>
          <a:xfrm>
            <a:off x="7765159" y="3960677"/>
            <a:ext cx="720080"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8" name="Retângulo 17"/>
          <p:cNvSpPr/>
          <p:nvPr/>
        </p:nvSpPr>
        <p:spPr>
          <a:xfrm>
            <a:off x="3563888" y="4278317"/>
            <a:ext cx="729889"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9" name="Retângulo 18"/>
          <p:cNvSpPr/>
          <p:nvPr/>
        </p:nvSpPr>
        <p:spPr>
          <a:xfrm>
            <a:off x="7765159" y="6093296"/>
            <a:ext cx="719236" cy="135578"/>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236445159"/>
      </p:ext>
    </p:extLst>
  </p:cSld>
  <p:clrMapOvr>
    <a:masterClrMapping/>
  </p:clrMapOvr>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31840" y="1484784"/>
            <a:ext cx="5904656" cy="3055234"/>
          </a:xfrm>
        </p:spPr>
        <p:txBody>
          <a:bodyPr>
            <a:noAutofit/>
          </a:bodyPr>
          <a:lstStyle/>
          <a:p>
            <a:pPr algn="ctr"/>
            <a:r>
              <a:rPr lang="pt-BR" sz="4800" dirty="0" smtClean="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Beneficiária mulher gestante sem dados nutricionais e sem pré-natal em dia </a:t>
            </a:r>
            <a:endParaRPr lang="pt-BR" sz="4800" dirty="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4" name="Picture 3" descr="D:\Users\lucas.agustinho\Downloads\48b64f8a9c.pn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flipH="1">
            <a:off x="971600" y="2728689"/>
            <a:ext cx="1080120" cy="108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2811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Espaço Reservado para Conteúdo 3"/>
          <p:cNvPicPr>
            <a:picLocks noGrp="1" noChangeAspect="1"/>
          </p:cNvPicPr>
          <p:nvPr>
            <p:ph idx="1"/>
          </p:nvPr>
        </p:nvPicPr>
        <p:blipFill>
          <a:blip r:embed="rId2">
            <a:extLst>
              <a:ext uri="{BEBA8EAE-BF5A-486C-A8C5-ECC9F3942E4B}">
                <a14:imgProps xmlns:a14="http://schemas.microsoft.com/office/drawing/2010/main">
                  <a14:imgLayer r:embed="rId3">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0" y="44624"/>
            <a:ext cx="9144000" cy="62646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479984244"/>
      </p:ext>
    </p:extLst>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p:cNvPicPr>
            <a:picLocks noChangeAspect="1"/>
          </p:cNvPicPr>
          <p:nvPr/>
        </p:nvPicPr>
        <p:blipFill rotWithShape="1">
          <a:blip r:embed="rId2"/>
          <a:srcRect l="2425" b="60846"/>
          <a:stretch/>
        </p:blipFill>
        <p:spPr>
          <a:xfrm>
            <a:off x="73164" y="1556792"/>
            <a:ext cx="9086724" cy="2196243"/>
          </a:xfrm>
          <a:prstGeom prst="rect">
            <a:avLst/>
          </a:prstGeom>
        </p:spPr>
      </p:pic>
      <p:sp>
        <p:nvSpPr>
          <p:cNvPr id="5" name="Retângulo Arredondado 4"/>
          <p:cNvSpPr/>
          <p:nvPr/>
        </p:nvSpPr>
        <p:spPr>
          <a:xfrm>
            <a:off x="179512" y="3140968"/>
            <a:ext cx="1440160" cy="50405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Retângulo 11"/>
          <p:cNvSpPr/>
          <p:nvPr/>
        </p:nvSpPr>
        <p:spPr>
          <a:xfrm>
            <a:off x="503548" y="4504856"/>
            <a:ext cx="1656184" cy="762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Arredondado 5"/>
          <p:cNvSpPr/>
          <p:nvPr/>
        </p:nvSpPr>
        <p:spPr>
          <a:xfrm>
            <a:off x="4644008" y="1484784"/>
            <a:ext cx="3744416" cy="144016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Título 1"/>
          <p:cNvSpPr txBox="1">
            <a:spLocks/>
          </p:cNvSpPr>
          <p:nvPr/>
        </p:nvSpPr>
        <p:spPr>
          <a:xfrm>
            <a:off x="90687" y="476672"/>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3000" b="1" dirty="0" smtClean="0"/>
              <a:t>Informe a ‘Data de Acompanhamento’ e  </a:t>
            </a:r>
            <a:r>
              <a:rPr lang="pt-BR" sz="3000" b="1" dirty="0"/>
              <a:t>beneficiária</a:t>
            </a:r>
            <a:r>
              <a:rPr lang="pt-BR" sz="3000" b="1" dirty="0" smtClean="0"/>
              <a:t>  acompanhada SIM ‘Beneficiário acompanhado’:</a:t>
            </a:r>
          </a:p>
        </p:txBody>
      </p:sp>
    </p:spTree>
    <p:extLst>
      <p:ext uri="{BB962C8B-B14F-4D97-AF65-F5344CB8AC3E}">
        <p14:creationId xmlns:p14="http://schemas.microsoft.com/office/powerpoint/2010/main" val="2458767158"/>
      </p:ext>
    </p:extLst>
  </p:cSld>
  <p:clrMapOvr>
    <a:masterClrMapping/>
  </p:clrMapOvr>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p:cNvSpPr/>
          <p:nvPr/>
        </p:nvSpPr>
        <p:spPr>
          <a:xfrm>
            <a:off x="151817" y="149731"/>
            <a:ext cx="8596647" cy="830997"/>
          </a:xfrm>
          <a:prstGeom prst="rect">
            <a:avLst/>
          </a:prstGeom>
        </p:spPr>
        <p:txBody>
          <a:bodyPr wrap="square">
            <a:spAutoFit/>
          </a:bodyPr>
          <a:lstStyle/>
          <a:p>
            <a:pPr algn="just"/>
            <a:r>
              <a:rPr lang="pt-BR" sz="2400" b="1" dirty="0" smtClean="0"/>
              <a:t>Em </a:t>
            </a:r>
            <a:r>
              <a:rPr lang="pt-BR" sz="2400" b="1" dirty="0"/>
              <a:t>seguida </a:t>
            </a:r>
            <a:r>
              <a:rPr lang="pt-BR" sz="2400" b="1" dirty="0" smtClean="0"/>
              <a:t>informe CNS (OPCIONAL); selecione </a:t>
            </a:r>
            <a:r>
              <a:rPr lang="pt-BR" sz="2400" b="1" dirty="0"/>
              <a:t>o ‘EAS’, o ‘Profissional</a:t>
            </a:r>
            <a:r>
              <a:rPr lang="pt-BR" sz="2400" b="1" dirty="0" smtClean="0"/>
              <a:t>’:</a:t>
            </a:r>
            <a:endParaRPr lang="pt-BR" sz="2400" b="1" dirty="0"/>
          </a:p>
        </p:txBody>
      </p:sp>
      <p:grpSp>
        <p:nvGrpSpPr>
          <p:cNvPr id="7" name="Grupo 6"/>
          <p:cNvGrpSpPr/>
          <p:nvPr/>
        </p:nvGrpSpPr>
        <p:grpSpPr>
          <a:xfrm>
            <a:off x="96426" y="1232756"/>
            <a:ext cx="8868062" cy="5112568"/>
            <a:chOff x="151817" y="1196752"/>
            <a:chExt cx="8652038" cy="5112568"/>
          </a:xfrm>
        </p:grpSpPr>
        <p:grpSp>
          <p:nvGrpSpPr>
            <p:cNvPr id="5" name="Grupo 4"/>
            <p:cNvGrpSpPr/>
            <p:nvPr/>
          </p:nvGrpSpPr>
          <p:grpSpPr>
            <a:xfrm>
              <a:off x="151817" y="1196752"/>
              <a:ext cx="8652038" cy="5112568"/>
              <a:chOff x="151817" y="1196752"/>
              <a:chExt cx="8652038" cy="5112568"/>
            </a:xfrm>
          </p:grpSpPr>
          <p:pic>
            <p:nvPicPr>
              <p:cNvPr id="2" name="Imagem 1"/>
              <p:cNvPicPr>
                <a:picLocks noChangeAspect="1"/>
              </p:cNvPicPr>
              <p:nvPr/>
            </p:nvPicPr>
            <p:blipFill rotWithShape="1">
              <a:blip r:embed="rId2"/>
              <a:srcRect l="4641" t="21650" r="2960" b="10101"/>
              <a:stretch/>
            </p:blipFill>
            <p:spPr>
              <a:xfrm>
                <a:off x="151817" y="1196752"/>
                <a:ext cx="8652038" cy="5112568"/>
              </a:xfrm>
              <a:prstGeom prst="rect">
                <a:avLst/>
              </a:prstGeom>
            </p:spPr>
          </p:pic>
          <p:sp>
            <p:nvSpPr>
              <p:cNvPr id="4" name="Retângulo 3"/>
              <p:cNvSpPr/>
              <p:nvPr/>
            </p:nvSpPr>
            <p:spPr>
              <a:xfrm>
                <a:off x="323528" y="1628800"/>
                <a:ext cx="3672408" cy="12241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6" name="Retângulo 5"/>
            <p:cNvSpPr/>
            <p:nvPr/>
          </p:nvSpPr>
          <p:spPr>
            <a:xfrm>
              <a:off x="323528" y="3717032"/>
              <a:ext cx="936104" cy="1440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8" name="Retângulo Arredondado 5"/>
          <p:cNvSpPr/>
          <p:nvPr/>
        </p:nvSpPr>
        <p:spPr>
          <a:xfrm>
            <a:off x="151816" y="4509120"/>
            <a:ext cx="2763999" cy="108012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8"/>
          <p:cNvSpPr/>
          <p:nvPr/>
        </p:nvSpPr>
        <p:spPr>
          <a:xfrm>
            <a:off x="151816" y="3429000"/>
            <a:ext cx="2547976" cy="64807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580268695"/>
      </p:ext>
    </p:extLst>
  </p:cSld>
  <p:clrMapOvr>
    <a:masterClrMapping/>
  </p:clrMapOvr>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o 4"/>
          <p:cNvGrpSpPr/>
          <p:nvPr/>
        </p:nvGrpSpPr>
        <p:grpSpPr>
          <a:xfrm>
            <a:off x="179512" y="1196752"/>
            <a:ext cx="8864207" cy="5058889"/>
            <a:chOff x="-528966" y="990978"/>
            <a:chExt cx="8719937" cy="4914873"/>
          </a:xfrm>
        </p:grpSpPr>
        <p:pic>
          <p:nvPicPr>
            <p:cNvPr id="2" name="Imagem 1"/>
            <p:cNvPicPr>
              <a:picLocks noChangeAspect="1"/>
            </p:cNvPicPr>
            <p:nvPr/>
          </p:nvPicPr>
          <p:blipFill rotWithShape="1">
            <a:blip r:embed="rId2"/>
            <a:srcRect l="5482" t="26901" r="2120" b="8001"/>
            <a:stretch/>
          </p:blipFill>
          <p:spPr>
            <a:xfrm>
              <a:off x="-528966" y="990978"/>
              <a:ext cx="8719937" cy="4914873"/>
            </a:xfrm>
            <a:prstGeom prst="rect">
              <a:avLst/>
            </a:prstGeom>
          </p:spPr>
        </p:pic>
        <p:sp>
          <p:nvSpPr>
            <p:cNvPr id="4" name="Retângulo 3"/>
            <p:cNvSpPr/>
            <p:nvPr/>
          </p:nvSpPr>
          <p:spPr>
            <a:xfrm>
              <a:off x="251520" y="1988840"/>
              <a:ext cx="864096" cy="1440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7" name="Título 1"/>
          <p:cNvSpPr txBox="1">
            <a:spLocks/>
          </p:cNvSpPr>
          <p:nvPr/>
        </p:nvSpPr>
        <p:spPr>
          <a:xfrm>
            <a:off x="0" y="244229"/>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3000" b="1" dirty="0"/>
              <a:t>E</a:t>
            </a:r>
            <a:r>
              <a:rPr lang="pt-BR" sz="3000" b="1" dirty="0" smtClean="0"/>
              <a:t>m seguida clique em NÃO DESEJO INFORMAR PESO E ALTURA’  e informe é gestante SIM.</a:t>
            </a:r>
          </a:p>
        </p:txBody>
      </p:sp>
      <p:sp>
        <p:nvSpPr>
          <p:cNvPr id="10" name="CaixaDeTexto 9"/>
          <p:cNvSpPr txBox="1"/>
          <p:nvPr/>
        </p:nvSpPr>
        <p:spPr>
          <a:xfrm>
            <a:off x="218772" y="5229200"/>
            <a:ext cx="1008112" cy="338554"/>
          </a:xfrm>
          <a:prstGeom prst="rect">
            <a:avLst/>
          </a:prstGeom>
          <a:solidFill>
            <a:schemeClr val="bg1"/>
          </a:solidFill>
          <a:ln>
            <a:noFill/>
          </a:ln>
        </p:spPr>
        <p:txBody>
          <a:bodyPr wrap="square" rtlCol="0">
            <a:spAutoFit/>
          </a:bodyPr>
          <a:lstStyle/>
          <a:p>
            <a:r>
              <a:rPr lang="pt-BR" sz="1600" dirty="0" smtClean="0"/>
              <a:t>SIM</a:t>
            </a:r>
            <a:endParaRPr lang="pt-BR" sz="1600" dirty="0"/>
          </a:p>
        </p:txBody>
      </p:sp>
      <p:sp>
        <p:nvSpPr>
          <p:cNvPr id="11" name="Retângulo 10"/>
          <p:cNvSpPr/>
          <p:nvPr/>
        </p:nvSpPr>
        <p:spPr>
          <a:xfrm>
            <a:off x="2142238" y="3861048"/>
            <a:ext cx="4644516" cy="935832"/>
          </a:xfrm>
          <a:prstGeom prst="rect">
            <a:avLst/>
          </a:prstGeom>
          <a:solidFill>
            <a:srgbClr val="FFFF00"/>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1400" dirty="0" smtClean="0">
                <a:solidFill>
                  <a:schemeClr val="tx1"/>
                </a:solidFill>
              </a:rPr>
              <a:t>Ressaltamos que os dados de ‘Peso’ e ‘Altura’ são migrados para o SISVAN e são importantes para a Vigilância Alimentar e Nutricional do município. Além disso, para as gestantes, há essa anotação na Caderneta da Gestante.</a:t>
            </a:r>
          </a:p>
        </p:txBody>
      </p:sp>
    </p:spTree>
    <p:extLst>
      <p:ext uri="{BB962C8B-B14F-4D97-AF65-F5344CB8AC3E}">
        <p14:creationId xmlns:p14="http://schemas.microsoft.com/office/powerpoint/2010/main" val="2892374873"/>
      </p:ext>
    </p:extLst>
  </p:cSld>
  <p:clrMapOvr>
    <a:masterClrMapping/>
  </p:clrMapOvr>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a:stretch>
            <a:fillRect/>
          </a:stretch>
        </p:blipFill>
        <p:spPr>
          <a:xfrm>
            <a:off x="0" y="1340768"/>
            <a:ext cx="9144000" cy="5517232"/>
          </a:xfrm>
          <a:prstGeom prst="rect">
            <a:avLst/>
          </a:prstGeom>
        </p:spPr>
      </p:pic>
      <p:sp>
        <p:nvSpPr>
          <p:cNvPr id="4" name="Título 1"/>
          <p:cNvSpPr txBox="1">
            <a:spLocks/>
          </p:cNvSpPr>
          <p:nvPr/>
        </p:nvSpPr>
        <p:spPr>
          <a:xfrm>
            <a:off x="-13130" y="-13583"/>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3000" b="1" dirty="0" smtClean="0"/>
              <a:t>Ao informar SIM em ‘É gestante’, </a:t>
            </a:r>
            <a:r>
              <a:rPr lang="pt-BR" sz="3200" b="1" dirty="0"/>
              <a:t>aparecerá </a:t>
            </a:r>
            <a:r>
              <a:rPr lang="pt-BR" sz="3200" b="1" dirty="0" smtClean="0"/>
              <a:t>um dos </a:t>
            </a:r>
            <a:r>
              <a:rPr lang="pt-BR" sz="3200" b="1" dirty="0"/>
              <a:t>questionamento a </a:t>
            </a:r>
            <a:r>
              <a:rPr lang="pt-BR" sz="3200" b="1" dirty="0" smtClean="0"/>
              <a:t>seguir, de acordo com a idade da gestante. </a:t>
            </a:r>
            <a:r>
              <a:rPr lang="pt-BR" sz="3200" b="1" dirty="0"/>
              <a:t>Para </a:t>
            </a:r>
            <a:r>
              <a:rPr lang="pt-BR" sz="3200" b="1" dirty="0" smtClean="0"/>
              <a:t>confirmar a gestação, </a:t>
            </a:r>
            <a:r>
              <a:rPr lang="pt-BR" sz="3200" b="1" dirty="0"/>
              <a:t>clique em </a:t>
            </a:r>
            <a:r>
              <a:rPr lang="pt-BR" sz="3200" b="1" dirty="0" smtClean="0"/>
              <a:t>‘OK’:</a:t>
            </a:r>
            <a:endParaRPr lang="pt-BR" sz="3000" b="1" dirty="0" smtClean="0"/>
          </a:p>
        </p:txBody>
      </p:sp>
      <p:sp>
        <p:nvSpPr>
          <p:cNvPr id="8" name="Retângulo Arredondado 7"/>
          <p:cNvSpPr/>
          <p:nvPr/>
        </p:nvSpPr>
        <p:spPr>
          <a:xfrm>
            <a:off x="2843808" y="1340768"/>
            <a:ext cx="3456384" cy="25922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 name="Retângulo 2"/>
          <p:cNvSpPr/>
          <p:nvPr/>
        </p:nvSpPr>
        <p:spPr>
          <a:xfrm>
            <a:off x="395536" y="2924944"/>
            <a:ext cx="1656184" cy="144016"/>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6" name="Imagem 5"/>
          <p:cNvPicPr>
            <a:picLocks noChangeAspect="1"/>
          </p:cNvPicPr>
          <p:nvPr/>
        </p:nvPicPr>
        <p:blipFill>
          <a:blip r:embed="rId3"/>
          <a:stretch>
            <a:fillRect/>
          </a:stretch>
        </p:blipFill>
        <p:spPr>
          <a:xfrm>
            <a:off x="2915816" y="2234143"/>
            <a:ext cx="3312368" cy="690801"/>
          </a:xfrm>
          <a:prstGeom prst="rect">
            <a:avLst/>
          </a:prstGeom>
        </p:spPr>
      </p:pic>
      <p:pic>
        <p:nvPicPr>
          <p:cNvPr id="7" name="Imagem 6"/>
          <p:cNvPicPr>
            <a:picLocks noChangeAspect="1"/>
          </p:cNvPicPr>
          <p:nvPr/>
        </p:nvPicPr>
        <p:blipFill>
          <a:blip r:embed="rId4"/>
          <a:stretch>
            <a:fillRect/>
          </a:stretch>
        </p:blipFill>
        <p:spPr>
          <a:xfrm>
            <a:off x="2929310" y="3068960"/>
            <a:ext cx="3298874" cy="648072"/>
          </a:xfrm>
          <a:prstGeom prst="rect">
            <a:avLst/>
          </a:prstGeom>
        </p:spPr>
      </p:pic>
      <p:sp>
        <p:nvSpPr>
          <p:cNvPr id="9" name="Retângulo 8"/>
          <p:cNvSpPr/>
          <p:nvPr/>
        </p:nvSpPr>
        <p:spPr>
          <a:xfrm>
            <a:off x="6353944" y="1507388"/>
            <a:ext cx="2736304" cy="50378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1400" dirty="0" smtClean="0">
                <a:solidFill>
                  <a:schemeClr val="tx1"/>
                </a:solidFill>
              </a:rPr>
              <a:t>Questionamento para gestantes de 14 a 44 anos.</a:t>
            </a:r>
          </a:p>
        </p:txBody>
      </p:sp>
      <p:sp>
        <p:nvSpPr>
          <p:cNvPr id="10" name="Retângulo 9"/>
          <p:cNvSpPr/>
          <p:nvPr/>
        </p:nvSpPr>
        <p:spPr>
          <a:xfrm>
            <a:off x="6373870" y="2330728"/>
            <a:ext cx="2716378" cy="50378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1400" dirty="0" smtClean="0">
                <a:solidFill>
                  <a:schemeClr val="tx1"/>
                </a:solidFill>
              </a:rPr>
              <a:t>Questionamento para gestantes menores de 14 anos.</a:t>
            </a:r>
          </a:p>
        </p:txBody>
      </p:sp>
      <p:sp>
        <p:nvSpPr>
          <p:cNvPr id="11" name="Retângulo 10"/>
          <p:cNvSpPr/>
          <p:nvPr/>
        </p:nvSpPr>
        <p:spPr>
          <a:xfrm>
            <a:off x="6395020" y="3141104"/>
            <a:ext cx="2695228" cy="50378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1400" dirty="0" smtClean="0">
                <a:solidFill>
                  <a:schemeClr val="tx1"/>
                </a:solidFill>
              </a:rPr>
              <a:t>Questionamento para gestantes maiores de 44 anos.</a:t>
            </a:r>
          </a:p>
        </p:txBody>
      </p:sp>
    </p:spTree>
    <p:extLst>
      <p:ext uri="{BB962C8B-B14F-4D97-AF65-F5344CB8AC3E}">
        <p14:creationId xmlns:p14="http://schemas.microsoft.com/office/powerpoint/2010/main" val="199411517"/>
      </p:ext>
    </p:extLst>
  </p:cSld>
  <p:clrMapOvr>
    <a:masterClrMapping/>
  </p:clrMapOvr>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92189"/>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3000" b="1" dirty="0" smtClean="0"/>
              <a:t>Em seguida, selecione a ‘DUM’, informe  acesso ao pré-natal em NÃO</a:t>
            </a:r>
          </a:p>
        </p:txBody>
      </p:sp>
      <p:sp>
        <p:nvSpPr>
          <p:cNvPr id="3" name="Retângulo 2"/>
          <p:cNvSpPr/>
          <p:nvPr/>
        </p:nvSpPr>
        <p:spPr>
          <a:xfrm>
            <a:off x="539552" y="2924944"/>
            <a:ext cx="1656184" cy="1440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7" name="Grupo 6"/>
          <p:cNvGrpSpPr/>
          <p:nvPr/>
        </p:nvGrpSpPr>
        <p:grpSpPr>
          <a:xfrm>
            <a:off x="50733" y="1718113"/>
            <a:ext cx="9058982" cy="2612929"/>
            <a:chOff x="85018" y="1767587"/>
            <a:chExt cx="9058982" cy="2612929"/>
          </a:xfrm>
        </p:grpSpPr>
        <p:pic>
          <p:nvPicPr>
            <p:cNvPr id="2" name="Imagem 1"/>
            <p:cNvPicPr>
              <a:picLocks noChangeAspect="1"/>
            </p:cNvPicPr>
            <p:nvPr/>
          </p:nvPicPr>
          <p:blipFill rotWithShape="1">
            <a:blip r:embed="rId2"/>
            <a:srcRect l="2780" t="52896"/>
            <a:stretch/>
          </p:blipFill>
          <p:spPr>
            <a:xfrm>
              <a:off x="85018" y="1767587"/>
              <a:ext cx="9058982" cy="2612929"/>
            </a:xfrm>
            <a:prstGeom prst="rect">
              <a:avLst/>
            </a:prstGeom>
          </p:spPr>
        </p:pic>
        <p:sp>
          <p:nvSpPr>
            <p:cNvPr id="5" name="Retângulo 4"/>
            <p:cNvSpPr/>
            <p:nvPr/>
          </p:nvSpPr>
          <p:spPr>
            <a:xfrm>
              <a:off x="8532440" y="1916832"/>
              <a:ext cx="576064"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10" name="Retângulo 9"/>
          <p:cNvSpPr/>
          <p:nvPr/>
        </p:nvSpPr>
        <p:spPr>
          <a:xfrm>
            <a:off x="4355976" y="1867358"/>
            <a:ext cx="2520280" cy="93125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1400" dirty="0" smtClean="0">
                <a:solidFill>
                  <a:schemeClr val="tx1"/>
                </a:solidFill>
              </a:rPr>
              <a:t>A DUM selecionada possui um limite máximo de 42 semanas anteriores a Data do Acompanhamento.</a:t>
            </a:r>
          </a:p>
        </p:txBody>
      </p:sp>
      <p:sp>
        <p:nvSpPr>
          <p:cNvPr id="6" name="Retângulo Arredondado 5"/>
          <p:cNvSpPr/>
          <p:nvPr/>
        </p:nvSpPr>
        <p:spPr>
          <a:xfrm>
            <a:off x="50732" y="3518038"/>
            <a:ext cx="1928980" cy="88016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Arredondado 7"/>
          <p:cNvSpPr/>
          <p:nvPr/>
        </p:nvSpPr>
        <p:spPr>
          <a:xfrm>
            <a:off x="169679" y="1785270"/>
            <a:ext cx="3600400" cy="166561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CaixaDeTexto 10"/>
          <p:cNvSpPr txBox="1"/>
          <p:nvPr/>
        </p:nvSpPr>
        <p:spPr>
          <a:xfrm>
            <a:off x="118294" y="3697287"/>
            <a:ext cx="520912" cy="307777"/>
          </a:xfrm>
          <a:prstGeom prst="rect">
            <a:avLst/>
          </a:prstGeom>
          <a:solidFill>
            <a:schemeClr val="bg1"/>
          </a:solidFill>
        </p:spPr>
        <p:txBody>
          <a:bodyPr wrap="none" rtlCol="0">
            <a:spAutoFit/>
          </a:bodyPr>
          <a:lstStyle/>
          <a:p>
            <a:r>
              <a:rPr lang="pt-BR" sz="1400" dirty="0" smtClean="0"/>
              <a:t>NÃO</a:t>
            </a:r>
            <a:endParaRPr lang="pt-BR" sz="1400" dirty="0"/>
          </a:p>
        </p:txBody>
      </p:sp>
    </p:spTree>
    <p:extLst>
      <p:ext uri="{BB962C8B-B14F-4D97-AF65-F5344CB8AC3E}">
        <p14:creationId xmlns:p14="http://schemas.microsoft.com/office/powerpoint/2010/main" val="1904952151"/>
      </p:ext>
    </p:extLst>
  </p:cSld>
  <p:clrMapOvr>
    <a:masterClrMapping/>
  </p:clrMapOvr>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rotWithShape="1">
          <a:blip r:embed="rId2"/>
          <a:srcRect l="1963" t="41227"/>
          <a:stretch/>
        </p:blipFill>
        <p:spPr>
          <a:xfrm>
            <a:off x="113950" y="1844824"/>
            <a:ext cx="8964488" cy="3284984"/>
          </a:xfrm>
          <a:prstGeom prst="rect">
            <a:avLst/>
          </a:prstGeom>
        </p:spPr>
      </p:pic>
      <p:sp>
        <p:nvSpPr>
          <p:cNvPr id="4" name="Título 1"/>
          <p:cNvSpPr txBox="1">
            <a:spLocks/>
          </p:cNvSpPr>
          <p:nvPr/>
        </p:nvSpPr>
        <p:spPr>
          <a:xfrm>
            <a:off x="1" y="139753"/>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3000" b="1" dirty="0" smtClean="0"/>
              <a:t>Ao informar NÃO em ‘Teve acesso ao Pré-natal’, É OBRIGATÓRIO selecionar um dos motivos de descumprimento. </a:t>
            </a:r>
          </a:p>
          <a:p>
            <a:pPr algn="just"/>
            <a:r>
              <a:rPr lang="pt-BR" sz="3000" b="1" dirty="0" smtClean="0"/>
              <a:t>A seguir clique em ‘Salvar Acompanhamento’:</a:t>
            </a:r>
          </a:p>
        </p:txBody>
      </p:sp>
      <p:sp>
        <p:nvSpPr>
          <p:cNvPr id="8" name="Retângulo Arredondado 7"/>
          <p:cNvSpPr/>
          <p:nvPr/>
        </p:nvSpPr>
        <p:spPr>
          <a:xfrm>
            <a:off x="1152637" y="2887774"/>
            <a:ext cx="7776356" cy="150922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tângulo Arredondado 5"/>
          <p:cNvSpPr/>
          <p:nvPr/>
        </p:nvSpPr>
        <p:spPr>
          <a:xfrm>
            <a:off x="89880" y="3717032"/>
            <a:ext cx="954868" cy="360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Arredondado 8"/>
          <p:cNvSpPr/>
          <p:nvPr/>
        </p:nvSpPr>
        <p:spPr>
          <a:xfrm>
            <a:off x="3635896" y="4697760"/>
            <a:ext cx="1920022" cy="5314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102693434"/>
      </p:ext>
    </p:extLst>
  </p:cSld>
  <p:clrMapOvr>
    <a:masterClrMapping/>
  </p:clrMapOvr>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stretch>
            <a:fillRect/>
          </a:stretch>
        </p:blipFill>
        <p:spPr>
          <a:xfrm>
            <a:off x="0" y="1484784"/>
            <a:ext cx="9144000" cy="5472608"/>
          </a:xfrm>
          <a:prstGeom prst="rect">
            <a:avLst/>
          </a:prstGeom>
        </p:spPr>
      </p:pic>
      <p:sp>
        <p:nvSpPr>
          <p:cNvPr id="6"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3400" b="1" dirty="0" smtClean="0"/>
              <a:t>Ao clicar em ‘Salvar Acompanhamento’, aparecerá o questionamento a seguir. Para confirmar o acompanhamento, clique em ‘Sim’:</a:t>
            </a:r>
            <a:endParaRPr lang="pt-BR" sz="3400" b="1" dirty="0"/>
          </a:p>
        </p:txBody>
      </p:sp>
      <p:sp>
        <p:nvSpPr>
          <p:cNvPr id="7" name="Retângulo 6"/>
          <p:cNvSpPr/>
          <p:nvPr/>
        </p:nvSpPr>
        <p:spPr>
          <a:xfrm>
            <a:off x="755576" y="3284984"/>
            <a:ext cx="792088"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7"/>
          <p:cNvSpPr/>
          <p:nvPr/>
        </p:nvSpPr>
        <p:spPr>
          <a:xfrm>
            <a:off x="899592" y="3501008"/>
            <a:ext cx="1584176"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8"/>
          <p:cNvSpPr/>
          <p:nvPr/>
        </p:nvSpPr>
        <p:spPr>
          <a:xfrm>
            <a:off x="1547664" y="4036805"/>
            <a:ext cx="576064"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Retângulo 9"/>
          <p:cNvSpPr/>
          <p:nvPr/>
        </p:nvSpPr>
        <p:spPr>
          <a:xfrm>
            <a:off x="8388424" y="2276872"/>
            <a:ext cx="648072"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Arredondado 10"/>
          <p:cNvSpPr/>
          <p:nvPr/>
        </p:nvSpPr>
        <p:spPr>
          <a:xfrm>
            <a:off x="6084168" y="2024844"/>
            <a:ext cx="432048" cy="360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805467694"/>
      </p:ext>
    </p:extLst>
  </p:cSld>
  <p:clrMapOvr>
    <a:masterClrMapping/>
  </p:clrMapOvr>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a:stretch>
            <a:fillRect/>
          </a:stretch>
        </p:blipFill>
        <p:spPr>
          <a:xfrm>
            <a:off x="0" y="1124745"/>
            <a:ext cx="9144000" cy="5733256"/>
          </a:xfrm>
          <a:prstGeom prst="rect">
            <a:avLst/>
          </a:prstGeom>
        </p:spPr>
      </p:pic>
      <p:sp>
        <p:nvSpPr>
          <p:cNvPr id="7" name="Retângulo 6"/>
          <p:cNvSpPr/>
          <p:nvPr/>
        </p:nvSpPr>
        <p:spPr>
          <a:xfrm>
            <a:off x="5652120" y="4152720"/>
            <a:ext cx="792088" cy="233609"/>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7"/>
          <p:cNvSpPr/>
          <p:nvPr/>
        </p:nvSpPr>
        <p:spPr>
          <a:xfrm>
            <a:off x="755576" y="3765774"/>
            <a:ext cx="1800200"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8"/>
          <p:cNvSpPr/>
          <p:nvPr/>
        </p:nvSpPr>
        <p:spPr>
          <a:xfrm>
            <a:off x="1403648" y="3970446"/>
            <a:ext cx="720080"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Retângulo 9"/>
          <p:cNvSpPr/>
          <p:nvPr/>
        </p:nvSpPr>
        <p:spPr>
          <a:xfrm>
            <a:off x="8495928" y="1988840"/>
            <a:ext cx="648072"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Título 1"/>
          <p:cNvSpPr txBox="1">
            <a:spLocks/>
          </p:cNvSpPr>
          <p:nvPr/>
        </p:nvSpPr>
        <p:spPr>
          <a:xfrm>
            <a:off x="-13021" y="120751"/>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3400" b="1" dirty="0" smtClean="0"/>
              <a:t>Em seguida, aparecerá a seguinte mensagem de confirmação </a:t>
            </a:r>
            <a:r>
              <a:rPr lang="pt-BR" sz="3400" b="1" dirty="0"/>
              <a:t>do acompanhamento :</a:t>
            </a:r>
          </a:p>
        </p:txBody>
      </p:sp>
      <p:sp>
        <p:nvSpPr>
          <p:cNvPr id="13" name="Retângulo 12"/>
          <p:cNvSpPr/>
          <p:nvPr/>
        </p:nvSpPr>
        <p:spPr>
          <a:xfrm>
            <a:off x="2814971" y="3702216"/>
            <a:ext cx="1800200" cy="374855"/>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4" name="Retângulo 13"/>
          <p:cNvSpPr/>
          <p:nvPr/>
        </p:nvSpPr>
        <p:spPr>
          <a:xfrm>
            <a:off x="5025988" y="3702150"/>
            <a:ext cx="1800200"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Retângulo 14"/>
          <p:cNvSpPr/>
          <p:nvPr/>
        </p:nvSpPr>
        <p:spPr>
          <a:xfrm>
            <a:off x="7115770" y="3745932"/>
            <a:ext cx="1800200"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6" name="Retângulo 15"/>
          <p:cNvSpPr/>
          <p:nvPr/>
        </p:nvSpPr>
        <p:spPr>
          <a:xfrm>
            <a:off x="7019763" y="5589240"/>
            <a:ext cx="1896207"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7" name="Retângulo 16"/>
          <p:cNvSpPr/>
          <p:nvPr/>
        </p:nvSpPr>
        <p:spPr>
          <a:xfrm>
            <a:off x="7765159" y="3960677"/>
            <a:ext cx="720080"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8" name="Retângulo 17"/>
          <p:cNvSpPr/>
          <p:nvPr/>
        </p:nvSpPr>
        <p:spPr>
          <a:xfrm>
            <a:off x="3563888" y="4278317"/>
            <a:ext cx="729889"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9" name="Retângulo 18"/>
          <p:cNvSpPr/>
          <p:nvPr/>
        </p:nvSpPr>
        <p:spPr>
          <a:xfrm>
            <a:off x="7765159" y="6093296"/>
            <a:ext cx="719236" cy="135578"/>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248847748"/>
      </p:ext>
    </p:extLst>
  </p:cSld>
  <p:clrMapOvr>
    <a:masterClrMapping/>
  </p:clrMapOvr>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59832" y="2081010"/>
            <a:ext cx="5904656" cy="2375478"/>
          </a:xfrm>
        </p:spPr>
        <p:txBody>
          <a:bodyPr>
            <a:noAutofit/>
          </a:bodyPr>
          <a:lstStyle/>
          <a:p>
            <a:pPr algn="ctr"/>
            <a:r>
              <a:rPr lang="pt-BR" sz="4800" dirty="0" smtClean="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Crianças com dados nutricionais e com vacinação em dia </a:t>
            </a:r>
            <a:endParaRPr lang="pt-BR" sz="4800" dirty="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4" name="Picture 3" descr="D:\Users\lucas.agustinho\Downloads\48b64f8a9c.pn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flipH="1">
            <a:off x="971600" y="2728689"/>
            <a:ext cx="1080120" cy="108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7419736"/>
      </p:ext>
    </p:extLst>
  </p:cSld>
  <p:clrMapOvr>
    <a:masterClrMapping/>
  </p:clrMapOvr>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111396" y="116632"/>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3000" b="1" dirty="0" smtClean="0"/>
              <a:t>Após clicar na Ação ‘Acompanhar’ através da ‘Pesquisa por Mapa’ ou da ‘Pesquisa por Beneficiário’, aparecerá a seguinte tela de acompanhamento:</a:t>
            </a:r>
          </a:p>
        </p:txBody>
      </p:sp>
      <p:grpSp>
        <p:nvGrpSpPr>
          <p:cNvPr id="12" name="Grupo 11"/>
          <p:cNvGrpSpPr/>
          <p:nvPr/>
        </p:nvGrpSpPr>
        <p:grpSpPr>
          <a:xfrm>
            <a:off x="111396" y="1736812"/>
            <a:ext cx="8928992" cy="3996444"/>
            <a:chOff x="111396" y="1736812"/>
            <a:chExt cx="8928992" cy="3996444"/>
          </a:xfrm>
        </p:grpSpPr>
        <p:grpSp>
          <p:nvGrpSpPr>
            <p:cNvPr id="7" name="Grupo 6"/>
            <p:cNvGrpSpPr/>
            <p:nvPr/>
          </p:nvGrpSpPr>
          <p:grpSpPr>
            <a:xfrm>
              <a:off x="111396" y="1736812"/>
              <a:ext cx="8928992" cy="3996444"/>
              <a:chOff x="111396" y="1736812"/>
              <a:chExt cx="8928992" cy="3996444"/>
            </a:xfrm>
          </p:grpSpPr>
          <p:pic>
            <p:nvPicPr>
              <p:cNvPr id="5" name="Imagem 4"/>
              <p:cNvPicPr>
                <a:picLocks noChangeAspect="1"/>
              </p:cNvPicPr>
              <p:nvPr/>
            </p:nvPicPr>
            <p:blipFill rotWithShape="1">
              <a:blip r:embed="rId2"/>
              <a:srcRect l="4430" t="24801" r="1176" b="39500"/>
              <a:stretch/>
            </p:blipFill>
            <p:spPr>
              <a:xfrm>
                <a:off x="111396" y="1736812"/>
                <a:ext cx="8928992" cy="3996444"/>
              </a:xfrm>
              <a:prstGeom prst="rect">
                <a:avLst/>
              </a:prstGeom>
            </p:spPr>
          </p:pic>
          <p:sp>
            <p:nvSpPr>
              <p:cNvPr id="6" name="Retângulo Arredondado 5"/>
              <p:cNvSpPr/>
              <p:nvPr/>
            </p:nvSpPr>
            <p:spPr>
              <a:xfrm>
                <a:off x="4553087" y="2276872"/>
                <a:ext cx="4483042" cy="244827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8" name="CaixaDeTexto 7"/>
            <p:cNvSpPr txBox="1"/>
            <p:nvPr/>
          </p:nvSpPr>
          <p:spPr>
            <a:xfrm>
              <a:off x="611560" y="2951366"/>
              <a:ext cx="1080120" cy="261610"/>
            </a:xfrm>
            <a:prstGeom prst="rect">
              <a:avLst/>
            </a:prstGeom>
            <a:solidFill>
              <a:schemeClr val="bg1"/>
            </a:solidFill>
          </p:spPr>
          <p:txBody>
            <a:bodyPr wrap="square" rtlCol="0">
              <a:spAutoFit/>
            </a:bodyPr>
            <a:lstStyle/>
            <a:p>
              <a:r>
                <a:rPr lang="pt-BR" sz="1100" dirty="0" smtClean="0">
                  <a:latin typeface="Arial" panose="020B0604020202020204" pitchFamily="34" charset="0"/>
                  <a:cs typeface="Arial" panose="020B0604020202020204" pitchFamily="34" charset="0"/>
                </a:rPr>
                <a:t>1111111111</a:t>
              </a:r>
              <a:endParaRPr lang="pt-BR" sz="1100" dirty="0">
                <a:latin typeface="Arial" panose="020B0604020202020204" pitchFamily="34" charset="0"/>
                <a:cs typeface="Arial" panose="020B0604020202020204" pitchFamily="34" charset="0"/>
              </a:endParaRPr>
            </a:p>
          </p:txBody>
        </p:sp>
        <p:sp>
          <p:nvSpPr>
            <p:cNvPr id="9" name="CaixaDeTexto 8"/>
            <p:cNvSpPr txBox="1"/>
            <p:nvPr/>
          </p:nvSpPr>
          <p:spPr>
            <a:xfrm>
              <a:off x="723764" y="3284984"/>
              <a:ext cx="1935832" cy="261610"/>
            </a:xfrm>
            <a:prstGeom prst="rect">
              <a:avLst/>
            </a:prstGeom>
            <a:solidFill>
              <a:schemeClr val="bg1"/>
            </a:solidFill>
          </p:spPr>
          <p:txBody>
            <a:bodyPr wrap="square" rtlCol="0">
              <a:spAutoFit/>
            </a:bodyPr>
            <a:lstStyle/>
            <a:p>
              <a:r>
                <a:rPr lang="pt-BR" sz="1100" dirty="0" smtClean="0">
                  <a:latin typeface="Arial" panose="020B0604020202020204" pitchFamily="34" charset="0"/>
                  <a:cs typeface="Arial" panose="020B0604020202020204" pitchFamily="34" charset="0"/>
                </a:rPr>
                <a:t>AAA AAAAA </a:t>
              </a:r>
              <a:r>
                <a:rPr lang="pt-BR" sz="1100" dirty="0" err="1" smtClean="0">
                  <a:latin typeface="Arial" panose="020B0604020202020204" pitchFamily="34" charset="0"/>
                  <a:cs typeface="Arial" panose="020B0604020202020204" pitchFamily="34" charset="0"/>
                </a:rPr>
                <a:t>AAAAA</a:t>
              </a:r>
              <a:endParaRPr lang="pt-BR" sz="1100" dirty="0">
                <a:latin typeface="Arial" panose="020B0604020202020204" pitchFamily="34" charset="0"/>
                <a:cs typeface="Arial" panose="020B0604020202020204" pitchFamily="34" charset="0"/>
              </a:endParaRPr>
            </a:p>
          </p:txBody>
        </p:sp>
        <p:sp>
          <p:nvSpPr>
            <p:cNvPr id="10" name="CaixaDeTexto 9"/>
            <p:cNvSpPr txBox="1"/>
            <p:nvPr/>
          </p:nvSpPr>
          <p:spPr>
            <a:xfrm>
              <a:off x="899592" y="4229634"/>
              <a:ext cx="3384376" cy="261610"/>
            </a:xfrm>
            <a:prstGeom prst="rect">
              <a:avLst/>
            </a:prstGeom>
            <a:solidFill>
              <a:schemeClr val="bg1"/>
            </a:solidFill>
          </p:spPr>
          <p:txBody>
            <a:bodyPr wrap="square" rtlCol="0">
              <a:spAutoFit/>
            </a:bodyPr>
            <a:lstStyle/>
            <a:p>
              <a:pPr algn="ctr"/>
              <a:r>
                <a:rPr lang="pt-BR" sz="1100" dirty="0" smtClean="0">
                  <a:latin typeface="Arial" panose="020B0604020202020204" pitchFamily="34" charset="0"/>
                  <a:cs typeface="Arial" panose="020B0604020202020204" pitchFamily="34" charset="0"/>
                </a:rPr>
                <a:t>ZZZ ZZZZ ZZZZZZ </a:t>
              </a:r>
              <a:r>
                <a:rPr lang="pt-BR" sz="1100" dirty="0" err="1" smtClean="0">
                  <a:latin typeface="Arial" panose="020B0604020202020204" pitchFamily="34" charset="0"/>
                  <a:cs typeface="Arial" panose="020B0604020202020204" pitchFamily="34" charset="0"/>
                </a:rPr>
                <a:t>ZZZZZZ</a:t>
              </a:r>
              <a:endParaRPr lang="pt-BR" sz="1100" dirty="0">
                <a:latin typeface="Arial" panose="020B0604020202020204" pitchFamily="34" charset="0"/>
                <a:cs typeface="Arial" panose="020B0604020202020204" pitchFamily="34" charset="0"/>
              </a:endParaRPr>
            </a:p>
          </p:txBody>
        </p:sp>
        <p:sp>
          <p:nvSpPr>
            <p:cNvPr id="11" name="CaixaDeTexto 10"/>
            <p:cNvSpPr txBox="1"/>
            <p:nvPr/>
          </p:nvSpPr>
          <p:spPr>
            <a:xfrm>
              <a:off x="934683" y="4437112"/>
              <a:ext cx="1935832" cy="261610"/>
            </a:xfrm>
            <a:prstGeom prst="rect">
              <a:avLst/>
            </a:prstGeom>
            <a:solidFill>
              <a:schemeClr val="bg1"/>
            </a:solidFill>
          </p:spPr>
          <p:txBody>
            <a:bodyPr wrap="square" rtlCol="0">
              <a:spAutoFit/>
            </a:bodyPr>
            <a:lstStyle/>
            <a:p>
              <a:r>
                <a:rPr lang="pt-BR" sz="1100" dirty="0" smtClean="0">
                  <a:latin typeface="Arial" panose="020B0604020202020204" pitchFamily="34" charset="0"/>
                  <a:cs typeface="Arial" panose="020B0604020202020204" pitchFamily="34" charset="0"/>
                </a:rPr>
                <a:t>0000-000000</a:t>
              </a:r>
              <a:endParaRPr lang="pt-BR" sz="11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100960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899592" y="980728"/>
            <a:ext cx="7528331" cy="2736304"/>
          </a:xfrm>
        </p:spPr>
        <p:txBody>
          <a:bodyPr>
            <a:noAutofit/>
          </a:bodyPr>
          <a:lstStyle/>
          <a:p>
            <a:pPr algn="ctr"/>
            <a:r>
              <a:rPr lang="pt-BR" sz="7000" cap="none"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Gestão do Programa Bolsa Família na Saúde</a:t>
            </a:r>
            <a:endParaRPr lang="pt-BR" sz="7000" cap="none"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4" name="CaixaDeTexto 3"/>
          <p:cNvSpPr txBox="1"/>
          <p:nvPr/>
        </p:nvSpPr>
        <p:spPr>
          <a:xfrm>
            <a:off x="1004106" y="4941168"/>
            <a:ext cx="7423817" cy="923330"/>
          </a:xfrm>
          <a:prstGeom prst="rect">
            <a:avLst/>
          </a:prstGeom>
          <a:noFill/>
          <a:ln>
            <a:noFill/>
          </a:ln>
        </p:spPr>
        <p:txBody>
          <a:bodyPr wrap="square" rtlCol="0">
            <a:spAutoFit/>
          </a:bodyPr>
          <a:lstStyle/>
          <a:p>
            <a:pPr algn="ctr"/>
            <a:r>
              <a:rPr lang="pt-BR" dirty="0" smtClean="0">
                <a:solidFill>
                  <a:schemeClr val="accent2"/>
                </a:solidFill>
                <a:latin typeface="Arial" panose="020B0604020202020204" pitchFamily="34" charset="0"/>
                <a:cs typeface="Arial" panose="020B0604020202020204" pitchFamily="34" charset="0"/>
              </a:rPr>
              <a:t>Coordenação Geral de Alimentação e Nutrição/Departamento de Promoção da Saúde/Secretaria de Atenção Primária à Saúde/Ministério da Saúde</a:t>
            </a:r>
          </a:p>
        </p:txBody>
      </p:sp>
    </p:spTree>
    <p:extLst>
      <p:ext uri="{BB962C8B-B14F-4D97-AF65-F5344CB8AC3E}">
        <p14:creationId xmlns:p14="http://schemas.microsoft.com/office/powerpoint/2010/main" val="25445880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b="1" dirty="0" smtClean="0">
                <a:latin typeface="Arial" panose="020B0604020202020204" pitchFamily="34" charset="0"/>
                <a:cs typeface="Arial" panose="020B0604020202020204" pitchFamily="34" charset="0"/>
              </a:rPr>
              <a:t>Concessão do BVG</a:t>
            </a:r>
            <a:endParaRPr lang="pt-BR" b="1" dirty="0">
              <a:latin typeface="Arial" panose="020B0604020202020204" pitchFamily="34" charset="0"/>
              <a:cs typeface="Arial" panose="020B0604020202020204" pitchFamily="34" charset="0"/>
            </a:endParaRPr>
          </a:p>
        </p:txBody>
      </p:sp>
      <p:sp>
        <p:nvSpPr>
          <p:cNvPr id="4" name="CaixaDeTexto 3"/>
          <p:cNvSpPr txBox="1"/>
          <p:nvPr/>
        </p:nvSpPr>
        <p:spPr>
          <a:xfrm>
            <a:off x="2771800" y="5427657"/>
            <a:ext cx="5016896" cy="707886"/>
          </a:xfrm>
          <a:prstGeom prst="rect">
            <a:avLst/>
          </a:prstGeom>
          <a:noFill/>
        </p:spPr>
        <p:txBody>
          <a:bodyPr wrap="square" rtlCol="0">
            <a:spAutoFit/>
          </a:bodyPr>
          <a:lstStyle/>
          <a:p>
            <a:r>
              <a:rPr lang="pt-BR" sz="2000" b="1" dirty="0">
                <a:solidFill>
                  <a:schemeClr val="bg1"/>
                </a:solidFill>
                <a:latin typeface="Arial" panose="020B0604020202020204" pitchFamily="34" charset="0"/>
                <a:cs typeface="Arial" panose="020B0604020202020204" pitchFamily="34" charset="0"/>
              </a:rPr>
              <a:t>Instrução Operacional Conjunta (IO</a:t>
            </a:r>
            <a:r>
              <a:rPr lang="pt-BR" sz="2000" b="1" dirty="0" smtClean="0">
                <a:solidFill>
                  <a:schemeClr val="bg1"/>
                </a:solidFill>
                <a:latin typeface="Arial" panose="020B0604020202020204" pitchFamily="34" charset="0"/>
                <a:cs typeface="Arial" panose="020B0604020202020204" pitchFamily="34" charset="0"/>
              </a:rPr>
              <a:t>) </a:t>
            </a:r>
          </a:p>
          <a:p>
            <a:r>
              <a:rPr lang="pt-BR" sz="2000" b="1" dirty="0" smtClean="0">
                <a:solidFill>
                  <a:schemeClr val="bg1"/>
                </a:solidFill>
                <a:latin typeface="Arial" panose="020B0604020202020204" pitchFamily="34" charset="0"/>
                <a:cs typeface="Arial" panose="020B0604020202020204" pitchFamily="34" charset="0"/>
              </a:rPr>
              <a:t>nº </a:t>
            </a:r>
            <a:r>
              <a:rPr lang="pt-BR" sz="2000" b="1" dirty="0">
                <a:solidFill>
                  <a:schemeClr val="bg1"/>
                </a:solidFill>
                <a:latin typeface="Arial" panose="020B0604020202020204" pitchFamily="34" charset="0"/>
                <a:cs typeface="Arial" panose="020B0604020202020204" pitchFamily="34" charset="0"/>
              </a:rPr>
              <a:t>20 </a:t>
            </a:r>
            <a:r>
              <a:rPr lang="pt-BR" sz="2000" b="1" dirty="0" smtClean="0">
                <a:solidFill>
                  <a:schemeClr val="bg1"/>
                </a:solidFill>
                <a:latin typeface="Arial" panose="020B0604020202020204" pitchFamily="34" charset="0"/>
                <a:cs typeface="Arial" panose="020B0604020202020204" pitchFamily="34" charset="0"/>
              </a:rPr>
              <a:t>SENARC/MDS </a:t>
            </a:r>
            <a:r>
              <a:rPr lang="pt-BR" sz="2000" b="1" dirty="0">
                <a:solidFill>
                  <a:schemeClr val="bg1"/>
                </a:solidFill>
                <a:latin typeface="Arial" panose="020B0604020202020204" pitchFamily="34" charset="0"/>
                <a:cs typeface="Arial" panose="020B0604020202020204" pitchFamily="34" charset="0"/>
              </a:rPr>
              <a:t>– SAS/MS.</a:t>
            </a:r>
          </a:p>
        </p:txBody>
      </p:sp>
      <p:graphicFrame>
        <p:nvGraphicFramePr>
          <p:cNvPr id="5" name="Diagrama 4"/>
          <p:cNvGraphicFramePr/>
          <p:nvPr>
            <p:extLst>
              <p:ext uri="{D42A27DB-BD31-4B8C-83A1-F6EECF244321}">
                <p14:modId xmlns:p14="http://schemas.microsoft.com/office/powerpoint/2010/main" val="2850016495"/>
              </p:ext>
            </p:extLst>
          </p:nvPr>
        </p:nvGraphicFramePr>
        <p:xfrm>
          <a:off x="179512" y="1916832"/>
          <a:ext cx="8605424"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00143071"/>
      </p:ext>
    </p:extLst>
  </p:cSld>
  <p:clrMapOvr>
    <a:masterClrMapping/>
  </p:clrMapOvr>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tângulo 11"/>
          <p:cNvSpPr/>
          <p:nvPr/>
        </p:nvSpPr>
        <p:spPr>
          <a:xfrm>
            <a:off x="503548" y="4504856"/>
            <a:ext cx="1656184" cy="762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Título 1"/>
          <p:cNvSpPr txBox="1">
            <a:spLocks/>
          </p:cNvSpPr>
          <p:nvPr/>
        </p:nvSpPr>
        <p:spPr>
          <a:xfrm>
            <a:off x="66640" y="87217"/>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3000" b="1" dirty="0" smtClean="0">
                <a:latin typeface="Arial" panose="020B0604020202020204" pitchFamily="34" charset="0"/>
                <a:cs typeface="Arial" panose="020B0604020202020204" pitchFamily="34" charset="0"/>
              </a:rPr>
              <a:t>Informe a Data de Acompanhamento e  beneficiário  acompanhado SIM em ‘Beneficiário acompanhado’:</a:t>
            </a:r>
          </a:p>
        </p:txBody>
      </p:sp>
      <p:grpSp>
        <p:nvGrpSpPr>
          <p:cNvPr id="6" name="Grupo 5"/>
          <p:cNvGrpSpPr/>
          <p:nvPr/>
        </p:nvGrpSpPr>
        <p:grpSpPr>
          <a:xfrm>
            <a:off x="42594" y="1412776"/>
            <a:ext cx="8977085" cy="4824536"/>
            <a:chOff x="42594" y="1412776"/>
            <a:chExt cx="8977085" cy="4824536"/>
          </a:xfrm>
        </p:grpSpPr>
        <p:pic>
          <p:nvPicPr>
            <p:cNvPr id="2" name="Imagem 1"/>
            <p:cNvPicPr>
              <a:picLocks noChangeAspect="1"/>
            </p:cNvPicPr>
            <p:nvPr/>
          </p:nvPicPr>
          <p:blipFill rotWithShape="1">
            <a:blip r:embed="rId3"/>
            <a:srcRect l="4430" t="24801" r="1176" b="20600"/>
            <a:stretch/>
          </p:blipFill>
          <p:spPr>
            <a:xfrm>
              <a:off x="42594" y="1412776"/>
              <a:ext cx="8977085" cy="4824536"/>
            </a:xfrm>
            <a:prstGeom prst="rect">
              <a:avLst/>
            </a:prstGeom>
          </p:spPr>
        </p:pic>
        <p:sp>
          <p:nvSpPr>
            <p:cNvPr id="5" name="Retângulo Arredondado 4"/>
            <p:cNvSpPr/>
            <p:nvPr/>
          </p:nvSpPr>
          <p:spPr>
            <a:xfrm>
              <a:off x="179512" y="5085184"/>
              <a:ext cx="1440160" cy="5886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Arredondado 5"/>
            <p:cNvSpPr/>
            <p:nvPr/>
          </p:nvSpPr>
          <p:spPr>
            <a:xfrm>
              <a:off x="4644008" y="1916831"/>
              <a:ext cx="4176463" cy="179593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19" name="Imagem 18"/>
            <p:cNvPicPr>
              <a:picLocks noChangeAspect="1"/>
            </p:cNvPicPr>
            <p:nvPr/>
          </p:nvPicPr>
          <p:blipFill rotWithShape="1">
            <a:blip r:embed="rId4"/>
            <a:srcRect l="21519" t="42650" r="43490" b="32150"/>
            <a:stretch/>
          </p:blipFill>
          <p:spPr>
            <a:xfrm>
              <a:off x="180526" y="1955772"/>
              <a:ext cx="4103442" cy="1833267"/>
            </a:xfrm>
            <a:prstGeom prst="rect">
              <a:avLst/>
            </a:prstGeom>
          </p:spPr>
        </p:pic>
      </p:grpSp>
    </p:spTree>
    <p:extLst>
      <p:ext uri="{BB962C8B-B14F-4D97-AF65-F5344CB8AC3E}">
        <p14:creationId xmlns:p14="http://schemas.microsoft.com/office/powerpoint/2010/main" val="1004658265"/>
      </p:ext>
    </p:extLst>
  </p:cSld>
  <p:clrMapOvr>
    <a:masterClrMapping/>
  </p:clrMapOvr>
  <p:timing>
    <p:tnLst>
      <p:par>
        <p:cTn id="1" dur="indefinite" restart="never" nodeType="tmRoot"/>
      </p:par>
    </p:tn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p:cNvSpPr/>
          <p:nvPr/>
        </p:nvSpPr>
        <p:spPr>
          <a:xfrm>
            <a:off x="151817" y="149731"/>
            <a:ext cx="8884679" cy="830997"/>
          </a:xfrm>
          <a:prstGeom prst="rect">
            <a:avLst/>
          </a:prstGeom>
        </p:spPr>
        <p:txBody>
          <a:bodyPr wrap="square">
            <a:spAutoFit/>
          </a:bodyPr>
          <a:lstStyle/>
          <a:p>
            <a:pPr algn="just"/>
            <a:r>
              <a:rPr lang="pt-BR" sz="2400" b="1" dirty="0" smtClean="0">
                <a:latin typeface="Arial" panose="020B0604020202020204" pitchFamily="34" charset="0"/>
                <a:cs typeface="Arial" panose="020B0604020202020204" pitchFamily="34" charset="0"/>
              </a:rPr>
              <a:t>Informe o CNS (OPCIONAL); selecione </a:t>
            </a:r>
            <a:r>
              <a:rPr lang="pt-BR" sz="2400" b="1" dirty="0">
                <a:latin typeface="Arial" panose="020B0604020202020204" pitchFamily="34" charset="0"/>
                <a:cs typeface="Arial" panose="020B0604020202020204" pitchFamily="34" charset="0"/>
              </a:rPr>
              <a:t>o ‘</a:t>
            </a:r>
            <a:r>
              <a:rPr lang="pt-BR" sz="2400" b="1" dirty="0" smtClean="0">
                <a:latin typeface="Arial" panose="020B0604020202020204" pitchFamily="34" charset="0"/>
                <a:cs typeface="Arial" panose="020B0604020202020204" pitchFamily="34" charset="0"/>
              </a:rPr>
              <a:t>EAS’ e </a:t>
            </a:r>
            <a:r>
              <a:rPr lang="pt-BR" sz="2400" b="1" dirty="0">
                <a:latin typeface="Arial" panose="020B0604020202020204" pitchFamily="34" charset="0"/>
                <a:cs typeface="Arial" panose="020B0604020202020204" pitchFamily="34" charset="0"/>
              </a:rPr>
              <a:t>o ‘Profissional</a:t>
            </a:r>
            <a:r>
              <a:rPr lang="pt-BR" sz="2400" b="1" dirty="0" smtClean="0">
                <a:latin typeface="Arial" panose="020B0604020202020204" pitchFamily="34" charset="0"/>
                <a:cs typeface="Arial" panose="020B0604020202020204" pitchFamily="34" charset="0"/>
              </a:rPr>
              <a:t>’ responsável pelo acompanhamento:</a:t>
            </a:r>
            <a:endParaRPr lang="pt-BR" sz="2400" b="1" dirty="0">
              <a:latin typeface="Arial" panose="020B0604020202020204" pitchFamily="34" charset="0"/>
              <a:cs typeface="Arial" panose="020B0604020202020204" pitchFamily="34" charset="0"/>
            </a:endParaRPr>
          </a:p>
        </p:txBody>
      </p:sp>
      <p:sp>
        <p:nvSpPr>
          <p:cNvPr id="8" name="Retângulo Arredondado 5"/>
          <p:cNvSpPr/>
          <p:nvPr/>
        </p:nvSpPr>
        <p:spPr>
          <a:xfrm>
            <a:off x="151816" y="4509120"/>
            <a:ext cx="2763999" cy="108012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5" name="Grupo 14"/>
          <p:cNvGrpSpPr/>
          <p:nvPr/>
        </p:nvGrpSpPr>
        <p:grpSpPr>
          <a:xfrm>
            <a:off x="34888" y="980728"/>
            <a:ext cx="9109112" cy="5256584"/>
            <a:chOff x="34888" y="980728"/>
            <a:chExt cx="9109112" cy="5256584"/>
          </a:xfrm>
        </p:grpSpPr>
        <p:pic>
          <p:nvPicPr>
            <p:cNvPr id="10" name="Imagem 9"/>
            <p:cNvPicPr>
              <a:picLocks noChangeAspect="1"/>
            </p:cNvPicPr>
            <p:nvPr/>
          </p:nvPicPr>
          <p:blipFill rotWithShape="1">
            <a:blip r:embed="rId2"/>
            <a:srcRect l="4430" t="9051" r="1990" b="23750"/>
            <a:stretch/>
          </p:blipFill>
          <p:spPr>
            <a:xfrm>
              <a:off x="34888" y="980728"/>
              <a:ext cx="9109112" cy="5256584"/>
            </a:xfrm>
            <a:prstGeom prst="rect">
              <a:avLst/>
            </a:prstGeom>
          </p:spPr>
        </p:pic>
        <p:sp>
          <p:nvSpPr>
            <p:cNvPr id="9" name="Retângulo 8"/>
            <p:cNvSpPr/>
            <p:nvPr/>
          </p:nvSpPr>
          <p:spPr>
            <a:xfrm>
              <a:off x="151816" y="3356992"/>
              <a:ext cx="2547976" cy="9361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11" name="Imagem 10"/>
            <p:cNvPicPr>
              <a:picLocks noChangeAspect="1"/>
            </p:cNvPicPr>
            <p:nvPr/>
          </p:nvPicPr>
          <p:blipFill rotWithShape="1">
            <a:blip r:embed="rId3"/>
            <a:srcRect l="21519" t="42650" r="43490" b="32150"/>
            <a:stretch/>
          </p:blipFill>
          <p:spPr>
            <a:xfrm>
              <a:off x="151816" y="1396954"/>
              <a:ext cx="4276168" cy="1672006"/>
            </a:xfrm>
            <a:prstGeom prst="rect">
              <a:avLst/>
            </a:prstGeom>
          </p:spPr>
        </p:pic>
        <p:sp>
          <p:nvSpPr>
            <p:cNvPr id="12" name="Retângulo de cantos arredondados 11"/>
            <p:cNvSpPr/>
            <p:nvPr/>
          </p:nvSpPr>
          <p:spPr>
            <a:xfrm>
              <a:off x="151816" y="4797152"/>
              <a:ext cx="2836008" cy="129614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3" name="CaixaDeTexto 12"/>
            <p:cNvSpPr txBox="1"/>
            <p:nvPr/>
          </p:nvSpPr>
          <p:spPr>
            <a:xfrm>
              <a:off x="4561249" y="4892967"/>
              <a:ext cx="4464497" cy="1200329"/>
            </a:xfrm>
            <a:prstGeom prst="rect">
              <a:avLst/>
            </a:prstGeom>
            <a:solidFill>
              <a:schemeClr val="accent1">
                <a:lumMod val="40000"/>
                <a:lumOff val="60000"/>
              </a:schemeClr>
            </a:solidFill>
          </p:spPr>
          <p:txBody>
            <a:bodyPr wrap="square" rtlCol="0">
              <a:spAutoFit/>
            </a:bodyPr>
            <a:lstStyle/>
            <a:p>
              <a:pPr algn="ctr"/>
              <a:r>
                <a:rPr lang="pt-BR" dirty="0" smtClean="0">
                  <a:latin typeface="Arial" panose="020B0604020202020204" pitchFamily="34" charset="0"/>
                  <a:cs typeface="Arial" panose="020B0604020202020204" pitchFamily="34" charset="0"/>
                </a:rPr>
                <a:t>Esses campos já virão preenchidos caso a família tenha sido </a:t>
              </a:r>
              <a:r>
                <a:rPr lang="pt-BR" b="1" dirty="0" smtClean="0">
                  <a:latin typeface="Arial" panose="020B0604020202020204" pitchFamily="34" charset="0"/>
                  <a:cs typeface="Arial" panose="020B0604020202020204" pitchFamily="34" charset="0"/>
                </a:rPr>
                <a:t>vinculada a um EAS</a:t>
              </a:r>
              <a:r>
                <a:rPr lang="pt-BR" dirty="0" smtClean="0">
                  <a:latin typeface="Arial" panose="020B0604020202020204" pitchFamily="34" charset="0"/>
                  <a:cs typeface="Arial" panose="020B0604020202020204" pitchFamily="34" charset="0"/>
                </a:rPr>
                <a:t> ou tenha sido </a:t>
              </a:r>
              <a:r>
                <a:rPr lang="pt-BR" b="1" dirty="0" smtClean="0">
                  <a:latin typeface="Arial" panose="020B0604020202020204" pitchFamily="34" charset="0"/>
                  <a:cs typeface="Arial" panose="020B0604020202020204" pitchFamily="34" charset="0"/>
                </a:rPr>
                <a:t>acompanhada na vigência anterior</a:t>
              </a:r>
              <a:r>
                <a:rPr lang="pt-BR" dirty="0" smtClean="0">
                  <a:latin typeface="Arial" panose="020B0604020202020204" pitchFamily="34" charset="0"/>
                  <a:cs typeface="Arial" panose="020B0604020202020204" pitchFamily="34" charset="0"/>
                </a:rPr>
                <a:t>.</a:t>
              </a:r>
              <a:endParaRPr lang="pt-BR" dirty="0">
                <a:latin typeface="Arial" panose="020B0604020202020204" pitchFamily="34" charset="0"/>
                <a:cs typeface="Arial" panose="020B0604020202020204" pitchFamily="34" charset="0"/>
              </a:endParaRPr>
            </a:p>
          </p:txBody>
        </p:sp>
        <p:sp>
          <p:nvSpPr>
            <p:cNvPr id="14" name="Seta para baixo 13"/>
            <p:cNvSpPr/>
            <p:nvPr/>
          </p:nvSpPr>
          <p:spPr>
            <a:xfrm rot="5400000">
              <a:off x="3689374" y="5049653"/>
              <a:ext cx="238884" cy="886956"/>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4159884367"/>
      </p:ext>
    </p:extLst>
  </p:cSld>
  <p:clrMapOvr>
    <a:masterClrMapping/>
  </p:clrMapOvr>
  <p:timing>
    <p:tnLst>
      <p:par>
        <p:cTn id="1" dur="indefinite" restart="never" nodeType="tmRoot"/>
      </p:par>
    </p:tnLst>
  </p:timing>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31643" y="116632"/>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pt-BR" sz="3000" b="1" dirty="0" smtClean="0">
                <a:latin typeface="Arial" panose="020B0604020202020204" pitchFamily="34" charset="0"/>
                <a:cs typeface="Arial" panose="020B0604020202020204" pitchFamily="34" charset="0"/>
              </a:rPr>
              <a:t>Informe o ‘Peso e a ‘Altura’ das crianças.</a:t>
            </a:r>
          </a:p>
        </p:txBody>
      </p:sp>
      <p:grpSp>
        <p:nvGrpSpPr>
          <p:cNvPr id="16" name="Grupo 15"/>
          <p:cNvGrpSpPr/>
          <p:nvPr/>
        </p:nvGrpSpPr>
        <p:grpSpPr>
          <a:xfrm>
            <a:off x="157039" y="764704"/>
            <a:ext cx="8928992" cy="5791809"/>
            <a:chOff x="157039" y="1079004"/>
            <a:chExt cx="8928992" cy="5477509"/>
          </a:xfrm>
        </p:grpSpPr>
        <p:pic>
          <p:nvPicPr>
            <p:cNvPr id="8" name="Imagem 7"/>
            <p:cNvPicPr>
              <a:picLocks noChangeAspect="1"/>
            </p:cNvPicPr>
            <p:nvPr/>
          </p:nvPicPr>
          <p:blipFill rotWithShape="1">
            <a:blip r:embed="rId3"/>
            <a:srcRect l="4430" t="25855" r="1990" b="38649"/>
            <a:stretch/>
          </p:blipFill>
          <p:spPr>
            <a:xfrm>
              <a:off x="157039" y="1079004"/>
              <a:ext cx="8928992" cy="5184576"/>
            </a:xfrm>
            <a:prstGeom prst="rect">
              <a:avLst/>
            </a:prstGeom>
          </p:spPr>
        </p:pic>
        <p:sp>
          <p:nvSpPr>
            <p:cNvPr id="9" name="Retângulo de cantos arredondados 8"/>
            <p:cNvSpPr/>
            <p:nvPr/>
          </p:nvSpPr>
          <p:spPr>
            <a:xfrm>
              <a:off x="179512" y="2113217"/>
              <a:ext cx="8781123" cy="106048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CaixaDeTexto 9"/>
            <p:cNvSpPr txBox="1"/>
            <p:nvPr/>
          </p:nvSpPr>
          <p:spPr>
            <a:xfrm>
              <a:off x="4211960" y="3915523"/>
              <a:ext cx="3744416" cy="584775"/>
            </a:xfrm>
            <a:prstGeom prst="rect">
              <a:avLst/>
            </a:prstGeom>
            <a:solidFill>
              <a:schemeClr val="accent1">
                <a:lumMod val="40000"/>
                <a:lumOff val="60000"/>
              </a:schemeClr>
            </a:solidFill>
          </p:spPr>
          <p:txBody>
            <a:bodyPr wrap="square" rtlCol="0" anchor="ctr">
              <a:spAutoFit/>
            </a:bodyPr>
            <a:lstStyle/>
            <a:p>
              <a:pPr algn="ctr"/>
              <a:r>
                <a:rPr lang="pt-BR" sz="1600" dirty="0" smtClean="0">
                  <a:latin typeface="Arial" panose="020B0604020202020204" pitchFamily="34" charset="0"/>
                  <a:cs typeface="Arial" panose="020B0604020202020204" pitchFamily="34" charset="0"/>
                </a:rPr>
                <a:t>Digite aqui o </a:t>
              </a:r>
              <a:r>
                <a:rPr lang="pt-BR" sz="1600" b="1" dirty="0" smtClean="0">
                  <a:latin typeface="Arial" panose="020B0604020202020204" pitchFamily="34" charset="0"/>
                  <a:cs typeface="Arial" panose="020B0604020202020204" pitchFamily="34" charset="0"/>
                </a:rPr>
                <a:t>Peso</a:t>
              </a:r>
              <a:r>
                <a:rPr lang="pt-BR" sz="1600" dirty="0" smtClean="0">
                  <a:latin typeface="Arial" panose="020B0604020202020204" pitchFamily="34" charset="0"/>
                  <a:cs typeface="Arial" panose="020B0604020202020204" pitchFamily="34" charset="0"/>
                </a:rPr>
                <a:t> (Kg) e a </a:t>
              </a:r>
              <a:r>
                <a:rPr lang="pt-BR" sz="1600" b="1" dirty="0" smtClean="0">
                  <a:latin typeface="Arial" panose="020B0604020202020204" pitchFamily="34" charset="0"/>
                  <a:cs typeface="Arial" panose="020B0604020202020204" pitchFamily="34" charset="0"/>
                </a:rPr>
                <a:t>Altura ou comprimento</a:t>
              </a:r>
              <a:r>
                <a:rPr lang="pt-BR" sz="1600" dirty="0" smtClean="0">
                  <a:latin typeface="Arial" panose="020B0604020202020204" pitchFamily="34" charset="0"/>
                  <a:cs typeface="Arial" panose="020B0604020202020204" pitchFamily="34" charset="0"/>
                </a:rPr>
                <a:t> (cm) da criança.</a:t>
              </a:r>
              <a:endParaRPr lang="pt-BR" sz="1600" dirty="0">
                <a:latin typeface="Arial" panose="020B0604020202020204" pitchFamily="34" charset="0"/>
                <a:cs typeface="Arial" panose="020B0604020202020204" pitchFamily="34" charset="0"/>
              </a:endParaRPr>
            </a:p>
          </p:txBody>
        </p:sp>
        <p:sp>
          <p:nvSpPr>
            <p:cNvPr id="15" name="Retângulo 14"/>
            <p:cNvSpPr/>
            <p:nvPr/>
          </p:nvSpPr>
          <p:spPr>
            <a:xfrm>
              <a:off x="3723423" y="5157192"/>
              <a:ext cx="5220580" cy="1399321"/>
            </a:xfrm>
            <a:prstGeom prst="rect">
              <a:avLst/>
            </a:prstGeom>
            <a:solidFill>
              <a:srgbClr val="FFFF00"/>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400" dirty="0" smtClean="0">
                  <a:solidFill>
                    <a:schemeClr val="tx1"/>
                  </a:solidFill>
                  <a:latin typeface="Arial" panose="020B0604020202020204" pitchFamily="34" charset="0"/>
                  <a:cs typeface="Arial" panose="020B0604020202020204" pitchFamily="34" charset="0"/>
                </a:rPr>
                <a:t>Ressaltamos que os dados de ‘Peso’ e ‘Altura’ são migrados para o SISVAN e são importantes para a Vigilância Alimentar e Nutricional do município. Além disso, para as crianças, este dado é obrigatório para o cumprimento da condicionalidade de saúde.</a:t>
              </a:r>
            </a:p>
          </p:txBody>
        </p:sp>
      </p:grpSp>
    </p:spTree>
    <p:extLst>
      <p:ext uri="{BB962C8B-B14F-4D97-AF65-F5344CB8AC3E}">
        <p14:creationId xmlns:p14="http://schemas.microsoft.com/office/powerpoint/2010/main" val="328916"/>
      </p:ext>
    </p:extLst>
  </p:cSld>
  <p:clrMapOvr>
    <a:masterClrMapping/>
  </p:clrMapOvr>
  <p:timing>
    <p:tnLst>
      <p:par>
        <p:cTn id="1" dur="indefinite" restart="never" nodeType="tmRoot"/>
      </p:par>
    </p:tnLst>
  </p:timing>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o 4"/>
          <p:cNvGrpSpPr/>
          <p:nvPr/>
        </p:nvGrpSpPr>
        <p:grpSpPr>
          <a:xfrm>
            <a:off x="147484" y="1340768"/>
            <a:ext cx="8889012" cy="4968552"/>
            <a:chOff x="147484" y="1340768"/>
            <a:chExt cx="8889012" cy="4968552"/>
          </a:xfrm>
        </p:grpSpPr>
        <p:pic>
          <p:nvPicPr>
            <p:cNvPr id="2" name="Imagem 1"/>
            <p:cNvPicPr>
              <a:picLocks noChangeAspect="1"/>
            </p:cNvPicPr>
            <p:nvPr/>
          </p:nvPicPr>
          <p:blipFill rotWithShape="1">
            <a:blip r:embed="rId2"/>
            <a:srcRect l="4431" t="7975" r="12568" b="44178"/>
            <a:stretch/>
          </p:blipFill>
          <p:spPr>
            <a:xfrm>
              <a:off x="147484" y="1340768"/>
              <a:ext cx="8889012" cy="4536504"/>
            </a:xfrm>
            <a:prstGeom prst="rect">
              <a:avLst/>
            </a:prstGeom>
          </p:spPr>
        </p:pic>
        <p:pic>
          <p:nvPicPr>
            <p:cNvPr id="3" name="Imagem 2"/>
            <p:cNvPicPr>
              <a:picLocks noChangeAspect="1"/>
            </p:cNvPicPr>
            <p:nvPr/>
          </p:nvPicPr>
          <p:blipFill rotWithShape="1">
            <a:blip r:embed="rId3"/>
            <a:srcRect l="4430" t="9898" r="11845" b="58123"/>
            <a:stretch/>
          </p:blipFill>
          <p:spPr>
            <a:xfrm>
              <a:off x="147484" y="3501008"/>
              <a:ext cx="8889012" cy="2808312"/>
            </a:xfrm>
            <a:prstGeom prst="rect">
              <a:avLst/>
            </a:prstGeom>
          </p:spPr>
        </p:pic>
      </p:grpSp>
      <p:sp>
        <p:nvSpPr>
          <p:cNvPr id="4" name="Título 1"/>
          <p:cNvSpPr txBox="1">
            <a:spLocks/>
          </p:cNvSpPr>
          <p:nvPr/>
        </p:nvSpPr>
        <p:spPr>
          <a:xfrm>
            <a:off x="31643" y="116632"/>
            <a:ext cx="8928992" cy="1368152"/>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Caso os dados de peso e da altura estiverem fora dos limites preconizados pela OMS para a idade da criança, aparecerão as seguintes mensagens:</a:t>
            </a:r>
          </a:p>
        </p:txBody>
      </p:sp>
    </p:spTree>
    <p:extLst>
      <p:ext uri="{BB962C8B-B14F-4D97-AF65-F5344CB8AC3E}">
        <p14:creationId xmlns:p14="http://schemas.microsoft.com/office/powerpoint/2010/main" val="1027202033"/>
      </p:ext>
    </p:extLst>
  </p:cSld>
  <p:clrMapOvr>
    <a:masterClrMapping/>
  </p:clrMapOvr>
  <p:timing>
    <p:tnLst>
      <p:par>
        <p:cTn id="1" dur="indefinite" restart="never" nodeType="tmRoot"/>
      </p:par>
    </p:tnLst>
  </p:timing>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ítulo 1"/>
          <p:cNvSpPr txBox="1">
            <a:spLocks/>
          </p:cNvSpPr>
          <p:nvPr/>
        </p:nvSpPr>
        <p:spPr>
          <a:xfrm>
            <a:off x="31643" y="116632"/>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pt-BR" sz="3000" b="1" dirty="0" smtClean="0">
                <a:latin typeface="Arial" panose="020B0604020202020204" pitchFamily="34" charset="0"/>
                <a:cs typeface="Arial" panose="020B0604020202020204" pitchFamily="34" charset="0"/>
              </a:rPr>
              <a:t>Em seguida, informe a situação vacinal das crianças e salve o acompanhamento: </a:t>
            </a:r>
          </a:p>
        </p:txBody>
      </p:sp>
      <p:grpSp>
        <p:nvGrpSpPr>
          <p:cNvPr id="14" name="Grupo 13"/>
          <p:cNvGrpSpPr/>
          <p:nvPr/>
        </p:nvGrpSpPr>
        <p:grpSpPr>
          <a:xfrm>
            <a:off x="107504" y="1052736"/>
            <a:ext cx="8928992" cy="5256584"/>
            <a:chOff x="107504" y="1052736"/>
            <a:chExt cx="8928992" cy="5256584"/>
          </a:xfrm>
        </p:grpSpPr>
        <p:pic>
          <p:nvPicPr>
            <p:cNvPr id="12" name="Imagem 11"/>
            <p:cNvPicPr>
              <a:picLocks noChangeAspect="1"/>
            </p:cNvPicPr>
            <p:nvPr/>
          </p:nvPicPr>
          <p:blipFill rotWithShape="1">
            <a:blip r:embed="rId2"/>
            <a:srcRect l="4430" t="26900" r="1990" b="15351"/>
            <a:stretch/>
          </p:blipFill>
          <p:spPr>
            <a:xfrm>
              <a:off x="107504" y="1052736"/>
              <a:ext cx="8928992" cy="5256584"/>
            </a:xfrm>
            <a:prstGeom prst="rect">
              <a:avLst/>
            </a:prstGeom>
          </p:spPr>
        </p:pic>
        <p:sp>
          <p:nvSpPr>
            <p:cNvPr id="4" name="Elipse 3"/>
            <p:cNvSpPr/>
            <p:nvPr/>
          </p:nvSpPr>
          <p:spPr>
            <a:xfrm>
              <a:off x="3419872" y="5517232"/>
              <a:ext cx="2448272" cy="69695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3" name="Retângulo de cantos arredondados 12"/>
            <p:cNvSpPr/>
            <p:nvPr/>
          </p:nvSpPr>
          <p:spPr>
            <a:xfrm>
              <a:off x="179512" y="4797152"/>
              <a:ext cx="1584176" cy="5760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3256658907"/>
      </p:ext>
    </p:extLst>
  </p:cSld>
  <p:clrMapOvr>
    <a:masterClrMapping/>
  </p:clrMapOvr>
  <p:timing>
    <p:tnLst>
      <p:par>
        <p:cTn id="1" dur="indefinite" restart="never" nodeType="tmRoot"/>
      </p:par>
    </p:tnLst>
  </p:timing>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Ao clicar em ‘Salvar Acompanhamento’, aparecerá o questionamento a seguir. Para confirmar o acompanhamento, clique em ‘Sim’:</a:t>
            </a:r>
            <a:endParaRPr lang="pt-BR" sz="2800" b="1" dirty="0">
              <a:latin typeface="Arial" panose="020B0604020202020204" pitchFamily="34" charset="0"/>
              <a:cs typeface="Arial" panose="020B0604020202020204" pitchFamily="34" charset="0"/>
            </a:endParaRPr>
          </a:p>
        </p:txBody>
      </p:sp>
      <p:grpSp>
        <p:nvGrpSpPr>
          <p:cNvPr id="3" name="Grupo 2"/>
          <p:cNvGrpSpPr/>
          <p:nvPr/>
        </p:nvGrpSpPr>
        <p:grpSpPr>
          <a:xfrm>
            <a:off x="107504" y="1196752"/>
            <a:ext cx="8928992" cy="5112568"/>
            <a:chOff x="107504" y="1196752"/>
            <a:chExt cx="8928992" cy="5112568"/>
          </a:xfrm>
        </p:grpSpPr>
        <p:pic>
          <p:nvPicPr>
            <p:cNvPr id="2" name="Imagem 1"/>
            <p:cNvPicPr>
              <a:picLocks noChangeAspect="1"/>
            </p:cNvPicPr>
            <p:nvPr/>
          </p:nvPicPr>
          <p:blipFill rotWithShape="1">
            <a:blip r:embed="rId2"/>
            <a:srcRect l="4430" t="9051" r="1990" b="16400"/>
            <a:stretch/>
          </p:blipFill>
          <p:spPr>
            <a:xfrm>
              <a:off x="107504" y="1196752"/>
              <a:ext cx="8928992" cy="5112568"/>
            </a:xfrm>
            <a:prstGeom prst="rect">
              <a:avLst/>
            </a:prstGeom>
          </p:spPr>
        </p:pic>
        <p:sp>
          <p:nvSpPr>
            <p:cNvPr id="11" name="Retângulo Arredondado 10"/>
            <p:cNvSpPr/>
            <p:nvPr/>
          </p:nvSpPr>
          <p:spPr>
            <a:xfrm>
              <a:off x="6084168" y="1700808"/>
              <a:ext cx="504056" cy="360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2879065474"/>
      </p:ext>
    </p:extLst>
  </p:cSld>
  <p:clrMapOvr>
    <a:masterClrMapping/>
  </p:clrMapOvr>
  <p:timing>
    <p:tnLst>
      <p:par>
        <p:cTn id="1" dur="indefinite" restart="never" nodeType="tmRoot"/>
      </p:par>
    </p:tnLst>
  </p:timing>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ítulo 1"/>
          <p:cNvSpPr txBox="1">
            <a:spLocks/>
          </p:cNvSpPr>
          <p:nvPr/>
        </p:nvSpPr>
        <p:spPr>
          <a:xfrm>
            <a:off x="107503" y="120751"/>
            <a:ext cx="8808467"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Em seguida, aparecerá a seguinte mensagem de confirmação </a:t>
            </a:r>
            <a:r>
              <a:rPr lang="pt-BR" sz="2800" b="1" dirty="0">
                <a:latin typeface="Arial" panose="020B0604020202020204" pitchFamily="34" charset="0"/>
                <a:cs typeface="Arial" panose="020B0604020202020204" pitchFamily="34" charset="0"/>
              </a:rPr>
              <a:t>do acompanhamento :</a:t>
            </a:r>
          </a:p>
        </p:txBody>
      </p:sp>
      <p:grpSp>
        <p:nvGrpSpPr>
          <p:cNvPr id="20" name="Grupo 19"/>
          <p:cNvGrpSpPr/>
          <p:nvPr/>
        </p:nvGrpSpPr>
        <p:grpSpPr>
          <a:xfrm>
            <a:off x="107502" y="961726"/>
            <a:ext cx="8928993" cy="5419602"/>
            <a:chOff x="107502" y="961726"/>
            <a:chExt cx="8928993" cy="5419602"/>
          </a:xfrm>
        </p:grpSpPr>
        <p:pic>
          <p:nvPicPr>
            <p:cNvPr id="21" name="Imagem 20"/>
            <p:cNvPicPr>
              <a:picLocks noChangeAspect="1"/>
            </p:cNvPicPr>
            <p:nvPr/>
          </p:nvPicPr>
          <p:blipFill rotWithShape="1">
            <a:blip r:embed="rId2">
              <a:duotone>
                <a:prstClr val="black"/>
                <a:schemeClr val="tx2">
                  <a:tint val="45000"/>
                  <a:satMod val="400000"/>
                </a:schemeClr>
              </a:duotone>
            </a:blip>
            <a:srcRect l="6058" t="8000" r="3617" b="1701"/>
            <a:stretch/>
          </p:blipFill>
          <p:spPr>
            <a:xfrm>
              <a:off x="107502" y="961726"/>
              <a:ext cx="8928993" cy="5419602"/>
            </a:xfrm>
            <a:prstGeom prst="rect">
              <a:avLst/>
            </a:prstGeom>
            <a:solidFill>
              <a:schemeClr val="bg1">
                <a:lumMod val="85000"/>
              </a:schemeClr>
            </a:solidFill>
          </p:spPr>
        </p:pic>
        <p:pic>
          <p:nvPicPr>
            <p:cNvPr id="22" name="Imagem 21"/>
            <p:cNvPicPr>
              <a:picLocks noChangeAspect="1"/>
            </p:cNvPicPr>
            <p:nvPr/>
          </p:nvPicPr>
          <p:blipFill rotWithShape="1">
            <a:blip r:embed="rId3"/>
            <a:srcRect l="28571" t="3754" r="27551" b="84986"/>
            <a:stretch/>
          </p:blipFill>
          <p:spPr>
            <a:xfrm>
              <a:off x="2411760" y="1340768"/>
              <a:ext cx="4608512" cy="720079"/>
            </a:xfrm>
            <a:prstGeom prst="rect">
              <a:avLst/>
            </a:prstGeom>
          </p:spPr>
        </p:pic>
        <p:pic>
          <p:nvPicPr>
            <p:cNvPr id="23" name="Imagem 22"/>
            <p:cNvPicPr>
              <a:picLocks noChangeAspect="1"/>
            </p:cNvPicPr>
            <p:nvPr/>
          </p:nvPicPr>
          <p:blipFill rotWithShape="1">
            <a:blip r:embed="rId2">
              <a:duotone>
                <a:prstClr val="black"/>
                <a:schemeClr val="tx2">
                  <a:tint val="45000"/>
                  <a:satMod val="400000"/>
                </a:schemeClr>
              </a:duotone>
            </a:blip>
            <a:srcRect l="80357" t="87501" r="3617" b="7700"/>
            <a:stretch/>
          </p:blipFill>
          <p:spPr>
            <a:xfrm>
              <a:off x="7308306" y="2136487"/>
              <a:ext cx="1584175" cy="144016"/>
            </a:xfrm>
            <a:prstGeom prst="rect">
              <a:avLst/>
            </a:prstGeom>
            <a:solidFill>
              <a:schemeClr val="bg1">
                <a:lumMod val="85000"/>
              </a:schemeClr>
            </a:solidFill>
          </p:spPr>
        </p:pic>
        <p:pic>
          <p:nvPicPr>
            <p:cNvPr id="24" name="Imagem 23"/>
            <p:cNvPicPr>
              <a:picLocks noChangeAspect="1"/>
            </p:cNvPicPr>
            <p:nvPr/>
          </p:nvPicPr>
          <p:blipFill rotWithShape="1">
            <a:blip r:embed="rId2">
              <a:duotone>
                <a:prstClr val="black"/>
                <a:schemeClr val="tx2">
                  <a:tint val="45000"/>
                  <a:satMod val="400000"/>
                </a:schemeClr>
              </a:duotone>
            </a:blip>
            <a:srcRect l="80357" t="87501" r="3617" b="7700"/>
            <a:stretch/>
          </p:blipFill>
          <p:spPr>
            <a:xfrm>
              <a:off x="323528" y="1697581"/>
              <a:ext cx="2088231" cy="219252"/>
            </a:xfrm>
            <a:prstGeom prst="rect">
              <a:avLst/>
            </a:prstGeom>
            <a:solidFill>
              <a:schemeClr val="bg1">
                <a:lumMod val="85000"/>
              </a:schemeClr>
            </a:solidFill>
          </p:spPr>
        </p:pic>
        <p:pic>
          <p:nvPicPr>
            <p:cNvPr id="25" name="Imagem 24"/>
            <p:cNvPicPr>
              <a:picLocks noChangeAspect="1"/>
            </p:cNvPicPr>
            <p:nvPr/>
          </p:nvPicPr>
          <p:blipFill rotWithShape="1">
            <a:blip r:embed="rId2">
              <a:duotone>
                <a:prstClr val="black"/>
                <a:schemeClr val="tx2">
                  <a:tint val="45000"/>
                  <a:satMod val="400000"/>
                </a:schemeClr>
              </a:duotone>
            </a:blip>
            <a:srcRect l="80357" t="87501" r="3617" b="7700"/>
            <a:stretch/>
          </p:blipFill>
          <p:spPr>
            <a:xfrm>
              <a:off x="7020273" y="1720261"/>
              <a:ext cx="1872208" cy="196571"/>
            </a:xfrm>
            <a:prstGeom prst="rect">
              <a:avLst/>
            </a:prstGeom>
            <a:solidFill>
              <a:schemeClr val="bg1">
                <a:lumMod val="85000"/>
              </a:schemeClr>
            </a:solidFill>
          </p:spPr>
        </p:pic>
        <p:pic>
          <p:nvPicPr>
            <p:cNvPr id="26" name="Imagem 25"/>
            <p:cNvPicPr>
              <a:picLocks noChangeAspect="1"/>
            </p:cNvPicPr>
            <p:nvPr/>
          </p:nvPicPr>
          <p:blipFill rotWithShape="1">
            <a:blip r:embed="rId2">
              <a:duotone>
                <a:prstClr val="black"/>
                <a:schemeClr val="tx2">
                  <a:tint val="45000"/>
                  <a:satMod val="400000"/>
                </a:schemeClr>
              </a:duotone>
            </a:blip>
            <a:srcRect l="80357" t="87501" r="3617" b="7700"/>
            <a:stretch/>
          </p:blipFill>
          <p:spPr>
            <a:xfrm>
              <a:off x="1363587" y="2152309"/>
              <a:ext cx="1584175" cy="144016"/>
            </a:xfrm>
            <a:prstGeom prst="rect">
              <a:avLst/>
            </a:prstGeom>
            <a:solidFill>
              <a:schemeClr val="bg1">
                <a:lumMod val="85000"/>
              </a:schemeClr>
            </a:solidFill>
          </p:spPr>
        </p:pic>
        <p:pic>
          <p:nvPicPr>
            <p:cNvPr id="27" name="Imagem 26"/>
            <p:cNvPicPr>
              <a:picLocks noChangeAspect="1"/>
            </p:cNvPicPr>
            <p:nvPr/>
          </p:nvPicPr>
          <p:blipFill rotWithShape="1">
            <a:blip r:embed="rId2">
              <a:duotone>
                <a:prstClr val="black"/>
                <a:schemeClr val="tx2">
                  <a:tint val="45000"/>
                  <a:satMod val="400000"/>
                </a:schemeClr>
              </a:duotone>
            </a:blip>
            <a:srcRect l="80357" t="87501" r="3617" b="7700"/>
            <a:stretch/>
          </p:blipFill>
          <p:spPr>
            <a:xfrm>
              <a:off x="1395838" y="4907902"/>
              <a:ext cx="1584175" cy="177282"/>
            </a:xfrm>
            <a:prstGeom prst="rect">
              <a:avLst/>
            </a:prstGeom>
            <a:solidFill>
              <a:schemeClr val="bg1">
                <a:lumMod val="85000"/>
              </a:schemeClr>
            </a:solidFill>
          </p:spPr>
        </p:pic>
        <p:pic>
          <p:nvPicPr>
            <p:cNvPr id="28" name="Imagem 27"/>
            <p:cNvPicPr>
              <a:picLocks noChangeAspect="1"/>
            </p:cNvPicPr>
            <p:nvPr/>
          </p:nvPicPr>
          <p:blipFill rotWithShape="1">
            <a:blip r:embed="rId2">
              <a:duotone>
                <a:prstClr val="black"/>
                <a:schemeClr val="tx2">
                  <a:tint val="45000"/>
                  <a:satMod val="400000"/>
                </a:schemeClr>
              </a:duotone>
            </a:blip>
            <a:srcRect l="80357" t="87501" r="3617" b="7700"/>
            <a:stretch/>
          </p:blipFill>
          <p:spPr>
            <a:xfrm>
              <a:off x="467544" y="4654262"/>
              <a:ext cx="2415754" cy="253640"/>
            </a:xfrm>
            <a:prstGeom prst="rect">
              <a:avLst/>
            </a:prstGeom>
            <a:solidFill>
              <a:schemeClr val="bg1">
                <a:lumMod val="85000"/>
              </a:schemeClr>
            </a:solidFill>
          </p:spPr>
        </p:pic>
      </p:grpSp>
    </p:spTree>
    <p:extLst>
      <p:ext uri="{BB962C8B-B14F-4D97-AF65-F5344CB8AC3E}">
        <p14:creationId xmlns:p14="http://schemas.microsoft.com/office/powerpoint/2010/main" val="2604533146"/>
      </p:ext>
    </p:extLst>
  </p:cSld>
  <p:clrMapOvr>
    <a:masterClrMapping/>
  </p:clrMapOvr>
  <p:timing>
    <p:tnLst>
      <p:par>
        <p:cTn id="1" dur="indefinite" restart="never" nodeType="tmRoot"/>
      </p:par>
    </p:tnLst>
  </p:timing>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59832" y="1844824"/>
            <a:ext cx="5904656" cy="2375478"/>
          </a:xfrm>
        </p:spPr>
        <p:txBody>
          <a:bodyPr>
            <a:noAutofit/>
          </a:bodyPr>
          <a:lstStyle/>
          <a:p>
            <a:pPr algn="ctr"/>
            <a:r>
              <a:rPr lang="pt-BR" sz="4800" dirty="0" smtClean="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Crianças sem dados nutricionais e com vacinação em dia </a:t>
            </a:r>
            <a:endParaRPr lang="pt-BR" sz="4800" dirty="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4" name="Picture 3" descr="D:\Users\lucas.agustinho\Downloads\48b64f8a9c.pn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flipH="1">
            <a:off x="971600" y="2728689"/>
            <a:ext cx="1080120" cy="108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6424121"/>
      </p:ext>
    </p:extLst>
  </p:cSld>
  <p:clrMapOvr>
    <a:masterClrMapping/>
  </p:clrMapOvr>
  <p:timing>
    <p:tnLst>
      <p:par>
        <p:cTn id="1" dur="indefinite" restart="never" nodeType="tmRoot"/>
      </p:par>
    </p:tn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111396" y="116632"/>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Após clicar na Ação ‘Acompanhar’ através da ‘Pesquisa por Mapa’ ou da ‘Pesquisa por Beneficiário’, aparecerá a seguinte tela de acompanhamento:</a:t>
            </a:r>
          </a:p>
        </p:txBody>
      </p:sp>
      <p:grpSp>
        <p:nvGrpSpPr>
          <p:cNvPr id="8" name="Grupo 7"/>
          <p:cNvGrpSpPr/>
          <p:nvPr/>
        </p:nvGrpSpPr>
        <p:grpSpPr>
          <a:xfrm>
            <a:off x="104575" y="1844824"/>
            <a:ext cx="8935813" cy="4392488"/>
            <a:chOff x="327344" y="1556792"/>
            <a:chExt cx="8816656" cy="4464496"/>
          </a:xfrm>
        </p:grpSpPr>
        <p:grpSp>
          <p:nvGrpSpPr>
            <p:cNvPr id="3" name="Grupo 2"/>
            <p:cNvGrpSpPr/>
            <p:nvPr/>
          </p:nvGrpSpPr>
          <p:grpSpPr>
            <a:xfrm>
              <a:off x="327344" y="1556792"/>
              <a:ext cx="8816656" cy="4464496"/>
              <a:chOff x="327344" y="1556792"/>
              <a:chExt cx="8816656" cy="4464496"/>
            </a:xfrm>
          </p:grpSpPr>
          <p:pic>
            <p:nvPicPr>
              <p:cNvPr id="2" name="Imagem 1"/>
              <p:cNvPicPr>
                <a:picLocks noChangeAspect="1"/>
              </p:cNvPicPr>
              <p:nvPr/>
            </p:nvPicPr>
            <p:blipFill rotWithShape="1">
              <a:blip r:embed="rId2"/>
              <a:srcRect l="3579" b="15784"/>
              <a:stretch/>
            </p:blipFill>
            <p:spPr>
              <a:xfrm>
                <a:off x="327344" y="1556792"/>
                <a:ext cx="8816656" cy="4464496"/>
              </a:xfrm>
              <a:prstGeom prst="rect">
                <a:avLst/>
              </a:prstGeom>
            </p:spPr>
          </p:pic>
          <p:pic>
            <p:nvPicPr>
              <p:cNvPr id="5" name="Imagem 4"/>
              <p:cNvPicPr>
                <a:picLocks noChangeAspect="1"/>
              </p:cNvPicPr>
              <p:nvPr/>
            </p:nvPicPr>
            <p:blipFill rotWithShape="1">
              <a:blip r:embed="rId3"/>
              <a:srcRect l="21519" t="42650" r="43490" b="32150"/>
              <a:stretch/>
            </p:blipFill>
            <p:spPr>
              <a:xfrm>
                <a:off x="395536" y="2096852"/>
                <a:ext cx="4176464" cy="1728192"/>
              </a:xfrm>
              <a:prstGeom prst="rect">
                <a:avLst/>
              </a:prstGeom>
            </p:spPr>
          </p:pic>
        </p:grpSp>
        <p:sp>
          <p:nvSpPr>
            <p:cNvPr id="7" name="Retângulo de cantos arredondados 6"/>
            <p:cNvSpPr/>
            <p:nvPr/>
          </p:nvSpPr>
          <p:spPr>
            <a:xfrm>
              <a:off x="395536" y="1916832"/>
              <a:ext cx="4339026" cy="20882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994509554"/>
      </p:ext>
    </p:extLst>
  </p:cSld>
  <p:clrMapOvr>
    <a:masterClrMapping/>
  </p:clrMapOvr>
  <p:timing>
    <p:tnLst>
      <p:par>
        <p:cTn id="1" dur="indefinite" restart="never" nodeType="tmRoot"/>
      </p:par>
    </p:tnLst>
  </p:timing>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45632" y="24746"/>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Informe a ‘Data de Acompanhamento’ e se o beneficiário foi acompanhado SIM ou NÃO em ‘Beneficiário acompanhado’:</a:t>
            </a:r>
          </a:p>
        </p:txBody>
      </p:sp>
      <p:grpSp>
        <p:nvGrpSpPr>
          <p:cNvPr id="2" name="Grupo 1"/>
          <p:cNvGrpSpPr/>
          <p:nvPr/>
        </p:nvGrpSpPr>
        <p:grpSpPr>
          <a:xfrm>
            <a:off x="107504" y="1340768"/>
            <a:ext cx="8867120" cy="4824537"/>
            <a:chOff x="323528" y="1556793"/>
            <a:chExt cx="8820472" cy="4608512"/>
          </a:xfrm>
        </p:grpSpPr>
        <p:pic>
          <p:nvPicPr>
            <p:cNvPr id="7" name="Imagem 6"/>
            <p:cNvPicPr>
              <a:picLocks noChangeAspect="1"/>
            </p:cNvPicPr>
            <p:nvPr/>
          </p:nvPicPr>
          <p:blipFill rotWithShape="1">
            <a:blip r:embed="rId2"/>
            <a:srcRect l="3538" b="13066"/>
            <a:stretch/>
          </p:blipFill>
          <p:spPr>
            <a:xfrm>
              <a:off x="323528" y="1556793"/>
              <a:ext cx="8820472" cy="4608512"/>
            </a:xfrm>
            <a:prstGeom prst="rect">
              <a:avLst/>
            </a:prstGeom>
          </p:spPr>
        </p:pic>
        <p:sp>
          <p:nvSpPr>
            <p:cNvPr id="6" name="Retângulo Arredondado 5"/>
            <p:cNvSpPr/>
            <p:nvPr/>
          </p:nvSpPr>
          <p:spPr>
            <a:xfrm>
              <a:off x="4716016" y="2564904"/>
              <a:ext cx="3600400" cy="288032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etângulo Arredondado 4"/>
            <p:cNvSpPr/>
            <p:nvPr/>
          </p:nvSpPr>
          <p:spPr>
            <a:xfrm>
              <a:off x="395536" y="4581128"/>
              <a:ext cx="1584176" cy="122413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8" name="Imagem 7"/>
            <p:cNvPicPr>
              <a:picLocks noChangeAspect="1"/>
            </p:cNvPicPr>
            <p:nvPr/>
          </p:nvPicPr>
          <p:blipFill rotWithShape="1">
            <a:blip r:embed="rId3"/>
            <a:srcRect l="21519" t="42650" r="43490" b="32150"/>
            <a:stretch/>
          </p:blipFill>
          <p:spPr>
            <a:xfrm>
              <a:off x="395536" y="2132856"/>
              <a:ext cx="4176464" cy="1728192"/>
            </a:xfrm>
            <a:prstGeom prst="rect">
              <a:avLst/>
            </a:prstGeom>
          </p:spPr>
        </p:pic>
      </p:grpSp>
    </p:spTree>
    <p:extLst>
      <p:ext uri="{BB962C8B-B14F-4D97-AF65-F5344CB8AC3E}">
        <p14:creationId xmlns:p14="http://schemas.microsoft.com/office/powerpoint/2010/main" val="40943455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2771800" y="5427657"/>
            <a:ext cx="5016896" cy="707886"/>
          </a:xfrm>
          <a:prstGeom prst="rect">
            <a:avLst/>
          </a:prstGeom>
          <a:noFill/>
        </p:spPr>
        <p:txBody>
          <a:bodyPr wrap="square" rtlCol="0">
            <a:spAutoFit/>
          </a:bodyPr>
          <a:lstStyle/>
          <a:p>
            <a:r>
              <a:rPr lang="pt-BR" sz="2000" b="1" dirty="0">
                <a:solidFill>
                  <a:schemeClr val="bg1"/>
                </a:solidFill>
                <a:latin typeface="Arial" panose="020B0604020202020204" pitchFamily="34" charset="0"/>
                <a:cs typeface="Arial" panose="020B0604020202020204" pitchFamily="34" charset="0"/>
              </a:rPr>
              <a:t>Instrução Operacional Conjunta (IO</a:t>
            </a:r>
            <a:r>
              <a:rPr lang="pt-BR" sz="2000" b="1" dirty="0" smtClean="0">
                <a:solidFill>
                  <a:schemeClr val="bg1"/>
                </a:solidFill>
                <a:latin typeface="Arial" panose="020B0604020202020204" pitchFamily="34" charset="0"/>
                <a:cs typeface="Arial" panose="020B0604020202020204" pitchFamily="34" charset="0"/>
              </a:rPr>
              <a:t>) </a:t>
            </a:r>
          </a:p>
          <a:p>
            <a:r>
              <a:rPr lang="pt-BR" sz="2000" b="1" dirty="0" smtClean="0">
                <a:solidFill>
                  <a:schemeClr val="bg1"/>
                </a:solidFill>
                <a:latin typeface="Arial" panose="020B0604020202020204" pitchFamily="34" charset="0"/>
                <a:cs typeface="Arial" panose="020B0604020202020204" pitchFamily="34" charset="0"/>
              </a:rPr>
              <a:t>nº </a:t>
            </a:r>
            <a:r>
              <a:rPr lang="pt-BR" sz="2000" b="1" dirty="0">
                <a:solidFill>
                  <a:schemeClr val="bg1"/>
                </a:solidFill>
                <a:latin typeface="Arial" panose="020B0604020202020204" pitchFamily="34" charset="0"/>
                <a:cs typeface="Arial" panose="020B0604020202020204" pitchFamily="34" charset="0"/>
              </a:rPr>
              <a:t>20 </a:t>
            </a:r>
            <a:r>
              <a:rPr lang="pt-BR" sz="2000" b="1" dirty="0" smtClean="0">
                <a:solidFill>
                  <a:schemeClr val="bg1"/>
                </a:solidFill>
                <a:latin typeface="Arial" panose="020B0604020202020204" pitchFamily="34" charset="0"/>
                <a:cs typeface="Arial" panose="020B0604020202020204" pitchFamily="34" charset="0"/>
              </a:rPr>
              <a:t>SENARC/MDS </a:t>
            </a:r>
            <a:r>
              <a:rPr lang="pt-BR" sz="2000" b="1" dirty="0">
                <a:solidFill>
                  <a:schemeClr val="bg1"/>
                </a:solidFill>
                <a:latin typeface="Arial" panose="020B0604020202020204" pitchFamily="34" charset="0"/>
                <a:cs typeface="Arial" panose="020B0604020202020204" pitchFamily="34" charset="0"/>
              </a:rPr>
              <a:t>– SAS/MS.</a:t>
            </a:r>
          </a:p>
        </p:txBody>
      </p:sp>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507" t="9696" r="14758" b="8304"/>
          <a:stretch/>
        </p:blipFill>
        <p:spPr bwMode="auto">
          <a:xfrm>
            <a:off x="0" y="0"/>
            <a:ext cx="9144000" cy="6309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8208240"/>
      </p:ext>
    </p:extLst>
  </p:cSld>
  <p:clrMapOvr>
    <a:masterClrMapping/>
  </p:clrMapOvr>
  <p:timing>
    <p:tnLst>
      <p:par>
        <p:cTn id="1" dur="indefinite" restart="never" nodeType="tmRoot"/>
      </p:par>
    </p:tn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p:cNvSpPr/>
          <p:nvPr/>
        </p:nvSpPr>
        <p:spPr>
          <a:xfrm>
            <a:off x="151817" y="149731"/>
            <a:ext cx="8884679" cy="830997"/>
          </a:xfrm>
          <a:prstGeom prst="rect">
            <a:avLst/>
          </a:prstGeom>
        </p:spPr>
        <p:txBody>
          <a:bodyPr wrap="square">
            <a:spAutoFit/>
          </a:bodyPr>
          <a:lstStyle/>
          <a:p>
            <a:pPr algn="just"/>
            <a:r>
              <a:rPr lang="pt-BR" sz="2400" b="1" dirty="0" smtClean="0">
                <a:latin typeface="Arial" panose="020B0604020202020204" pitchFamily="34" charset="0"/>
                <a:cs typeface="Arial" panose="020B0604020202020204" pitchFamily="34" charset="0"/>
              </a:rPr>
              <a:t>Informe o CNS (OPCIONAL); selecione </a:t>
            </a:r>
            <a:r>
              <a:rPr lang="pt-BR" sz="2400" b="1" dirty="0">
                <a:latin typeface="Arial" panose="020B0604020202020204" pitchFamily="34" charset="0"/>
                <a:cs typeface="Arial" panose="020B0604020202020204" pitchFamily="34" charset="0"/>
              </a:rPr>
              <a:t>o ‘</a:t>
            </a:r>
            <a:r>
              <a:rPr lang="pt-BR" sz="2400" b="1" dirty="0" smtClean="0">
                <a:latin typeface="Arial" panose="020B0604020202020204" pitchFamily="34" charset="0"/>
                <a:cs typeface="Arial" panose="020B0604020202020204" pitchFamily="34" charset="0"/>
              </a:rPr>
              <a:t>EAS’ e </a:t>
            </a:r>
            <a:r>
              <a:rPr lang="pt-BR" sz="2400" b="1" dirty="0">
                <a:latin typeface="Arial" panose="020B0604020202020204" pitchFamily="34" charset="0"/>
                <a:cs typeface="Arial" panose="020B0604020202020204" pitchFamily="34" charset="0"/>
              </a:rPr>
              <a:t>o ‘Profissional</a:t>
            </a:r>
            <a:r>
              <a:rPr lang="pt-BR" sz="2400" b="1" dirty="0" smtClean="0">
                <a:latin typeface="Arial" panose="020B0604020202020204" pitchFamily="34" charset="0"/>
                <a:cs typeface="Arial" panose="020B0604020202020204" pitchFamily="34" charset="0"/>
              </a:rPr>
              <a:t>’ responsável pelo acompanhamento:</a:t>
            </a:r>
            <a:endParaRPr lang="pt-BR" sz="2400" b="1" dirty="0">
              <a:latin typeface="Arial" panose="020B0604020202020204" pitchFamily="34" charset="0"/>
              <a:cs typeface="Arial" panose="020B0604020202020204" pitchFamily="34" charset="0"/>
            </a:endParaRPr>
          </a:p>
        </p:txBody>
      </p:sp>
      <p:sp>
        <p:nvSpPr>
          <p:cNvPr id="8" name="Retângulo Arredondado 5"/>
          <p:cNvSpPr/>
          <p:nvPr/>
        </p:nvSpPr>
        <p:spPr>
          <a:xfrm>
            <a:off x="151816" y="4509120"/>
            <a:ext cx="2763999" cy="108012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5" name="Grupo 14"/>
          <p:cNvGrpSpPr/>
          <p:nvPr/>
        </p:nvGrpSpPr>
        <p:grpSpPr>
          <a:xfrm>
            <a:off x="34888" y="980728"/>
            <a:ext cx="9109112" cy="5256584"/>
            <a:chOff x="34888" y="980728"/>
            <a:chExt cx="9109112" cy="5256584"/>
          </a:xfrm>
        </p:grpSpPr>
        <p:pic>
          <p:nvPicPr>
            <p:cNvPr id="10" name="Imagem 9"/>
            <p:cNvPicPr>
              <a:picLocks noChangeAspect="1"/>
            </p:cNvPicPr>
            <p:nvPr/>
          </p:nvPicPr>
          <p:blipFill rotWithShape="1">
            <a:blip r:embed="rId2"/>
            <a:srcRect l="4430" t="9051" r="1990" b="23750"/>
            <a:stretch/>
          </p:blipFill>
          <p:spPr>
            <a:xfrm>
              <a:off x="34888" y="980728"/>
              <a:ext cx="9109112" cy="5256584"/>
            </a:xfrm>
            <a:prstGeom prst="rect">
              <a:avLst/>
            </a:prstGeom>
          </p:spPr>
        </p:pic>
        <p:sp>
          <p:nvSpPr>
            <p:cNvPr id="9" name="Retângulo 8"/>
            <p:cNvSpPr/>
            <p:nvPr/>
          </p:nvSpPr>
          <p:spPr>
            <a:xfrm>
              <a:off x="151816" y="3356992"/>
              <a:ext cx="2547976" cy="9361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11" name="Imagem 10"/>
            <p:cNvPicPr>
              <a:picLocks noChangeAspect="1"/>
            </p:cNvPicPr>
            <p:nvPr/>
          </p:nvPicPr>
          <p:blipFill rotWithShape="1">
            <a:blip r:embed="rId3"/>
            <a:srcRect l="21519" t="42650" r="43490" b="32150"/>
            <a:stretch/>
          </p:blipFill>
          <p:spPr>
            <a:xfrm>
              <a:off x="151816" y="1396954"/>
              <a:ext cx="4276168" cy="1672006"/>
            </a:xfrm>
            <a:prstGeom prst="rect">
              <a:avLst/>
            </a:prstGeom>
          </p:spPr>
        </p:pic>
        <p:sp>
          <p:nvSpPr>
            <p:cNvPr id="12" name="Retângulo de cantos arredondados 11"/>
            <p:cNvSpPr/>
            <p:nvPr/>
          </p:nvSpPr>
          <p:spPr>
            <a:xfrm>
              <a:off x="151816" y="4797152"/>
              <a:ext cx="2836008" cy="129614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3" name="CaixaDeTexto 12"/>
            <p:cNvSpPr txBox="1"/>
            <p:nvPr/>
          </p:nvSpPr>
          <p:spPr>
            <a:xfrm>
              <a:off x="4561249" y="4892967"/>
              <a:ext cx="4464497" cy="1200329"/>
            </a:xfrm>
            <a:prstGeom prst="rect">
              <a:avLst/>
            </a:prstGeom>
            <a:solidFill>
              <a:schemeClr val="accent1">
                <a:lumMod val="40000"/>
                <a:lumOff val="60000"/>
              </a:schemeClr>
            </a:solidFill>
          </p:spPr>
          <p:txBody>
            <a:bodyPr wrap="square" rtlCol="0">
              <a:spAutoFit/>
            </a:bodyPr>
            <a:lstStyle/>
            <a:p>
              <a:pPr algn="ctr"/>
              <a:r>
                <a:rPr lang="pt-BR" dirty="0" smtClean="0">
                  <a:latin typeface="Arial" panose="020B0604020202020204" pitchFamily="34" charset="0"/>
                  <a:cs typeface="Arial" panose="020B0604020202020204" pitchFamily="34" charset="0"/>
                </a:rPr>
                <a:t>Esses campos já virão preenchidos caso a família tenha sido </a:t>
              </a:r>
              <a:r>
                <a:rPr lang="pt-BR" b="1" dirty="0" smtClean="0">
                  <a:latin typeface="Arial" panose="020B0604020202020204" pitchFamily="34" charset="0"/>
                  <a:cs typeface="Arial" panose="020B0604020202020204" pitchFamily="34" charset="0"/>
                </a:rPr>
                <a:t>vinculada a um EAS</a:t>
              </a:r>
              <a:r>
                <a:rPr lang="pt-BR" dirty="0" smtClean="0">
                  <a:latin typeface="Arial" panose="020B0604020202020204" pitchFamily="34" charset="0"/>
                  <a:cs typeface="Arial" panose="020B0604020202020204" pitchFamily="34" charset="0"/>
                </a:rPr>
                <a:t> ou tenha sido </a:t>
              </a:r>
              <a:r>
                <a:rPr lang="pt-BR" b="1" dirty="0" smtClean="0">
                  <a:latin typeface="Arial" panose="020B0604020202020204" pitchFamily="34" charset="0"/>
                  <a:cs typeface="Arial" panose="020B0604020202020204" pitchFamily="34" charset="0"/>
                </a:rPr>
                <a:t>acompanhada na vigência anterior</a:t>
              </a:r>
              <a:r>
                <a:rPr lang="pt-BR" dirty="0" smtClean="0">
                  <a:latin typeface="Arial" panose="020B0604020202020204" pitchFamily="34" charset="0"/>
                  <a:cs typeface="Arial" panose="020B0604020202020204" pitchFamily="34" charset="0"/>
                </a:rPr>
                <a:t>.</a:t>
              </a:r>
              <a:endParaRPr lang="pt-BR" dirty="0">
                <a:latin typeface="Arial" panose="020B0604020202020204" pitchFamily="34" charset="0"/>
                <a:cs typeface="Arial" panose="020B0604020202020204" pitchFamily="34" charset="0"/>
              </a:endParaRPr>
            </a:p>
          </p:txBody>
        </p:sp>
        <p:sp>
          <p:nvSpPr>
            <p:cNvPr id="14" name="Seta para baixo 13"/>
            <p:cNvSpPr/>
            <p:nvPr/>
          </p:nvSpPr>
          <p:spPr>
            <a:xfrm rot="5400000">
              <a:off x="3689374" y="5049653"/>
              <a:ext cx="238884" cy="886956"/>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1178161275"/>
      </p:ext>
    </p:extLst>
  </p:cSld>
  <p:clrMapOvr>
    <a:masterClrMapping/>
  </p:clrMapOvr>
  <p:timing>
    <p:tnLst>
      <p:par>
        <p:cTn id="1" dur="indefinite" restart="never" nodeType="tmRoot"/>
      </p:par>
    </p:tnLst>
  </p:timing>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154914"/>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Ao selecionar NÃO em </a:t>
            </a:r>
            <a:r>
              <a:rPr lang="pt-BR" sz="2800" b="1" dirty="0">
                <a:latin typeface="Arial" panose="020B0604020202020204" pitchFamily="34" charset="0"/>
                <a:cs typeface="Arial" panose="020B0604020202020204" pitchFamily="34" charset="0"/>
              </a:rPr>
              <a:t>‘Dados nutricionais </a:t>
            </a:r>
            <a:r>
              <a:rPr lang="pt-BR" sz="2800" b="1" dirty="0" smtClean="0">
                <a:latin typeface="Arial" panose="020B0604020202020204" pitchFamily="34" charset="0"/>
                <a:cs typeface="Arial" panose="020B0604020202020204" pitchFamily="34" charset="0"/>
              </a:rPr>
              <a:t>coletados’, informe o motivo de descumprimento da condicionalidade:</a:t>
            </a:r>
          </a:p>
        </p:txBody>
      </p:sp>
      <p:sp>
        <p:nvSpPr>
          <p:cNvPr id="10" name="Retângulo 9"/>
          <p:cNvSpPr/>
          <p:nvPr/>
        </p:nvSpPr>
        <p:spPr>
          <a:xfrm>
            <a:off x="503548" y="4504856"/>
            <a:ext cx="1656184" cy="762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etângulo 4"/>
          <p:cNvSpPr/>
          <p:nvPr/>
        </p:nvSpPr>
        <p:spPr>
          <a:xfrm>
            <a:off x="755576" y="1772816"/>
            <a:ext cx="1512168" cy="7200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10"/>
          <p:cNvSpPr/>
          <p:nvPr/>
        </p:nvSpPr>
        <p:spPr>
          <a:xfrm>
            <a:off x="661583" y="1607957"/>
            <a:ext cx="1512168" cy="7200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9" name="Grupo 8"/>
          <p:cNvGrpSpPr/>
          <p:nvPr/>
        </p:nvGrpSpPr>
        <p:grpSpPr>
          <a:xfrm>
            <a:off x="107504" y="1412776"/>
            <a:ext cx="9001000" cy="4752529"/>
            <a:chOff x="107504" y="1412776"/>
            <a:chExt cx="9001000" cy="4752529"/>
          </a:xfrm>
        </p:grpSpPr>
        <p:grpSp>
          <p:nvGrpSpPr>
            <p:cNvPr id="6" name="Grupo 5"/>
            <p:cNvGrpSpPr/>
            <p:nvPr/>
          </p:nvGrpSpPr>
          <p:grpSpPr>
            <a:xfrm>
              <a:off x="107504" y="1412776"/>
              <a:ext cx="9001000" cy="4752529"/>
              <a:chOff x="107504" y="1412776"/>
              <a:chExt cx="9001000" cy="4752529"/>
            </a:xfrm>
          </p:grpSpPr>
          <p:pic>
            <p:nvPicPr>
              <p:cNvPr id="2" name="Imagem 1"/>
              <p:cNvPicPr>
                <a:picLocks noChangeAspect="1"/>
              </p:cNvPicPr>
              <p:nvPr/>
            </p:nvPicPr>
            <p:blipFill rotWithShape="1">
              <a:blip r:embed="rId2"/>
              <a:srcRect l="4430" t="37627" r="1990" b="14078"/>
              <a:stretch/>
            </p:blipFill>
            <p:spPr>
              <a:xfrm>
                <a:off x="107504" y="1412776"/>
                <a:ext cx="9001000" cy="4752529"/>
              </a:xfrm>
              <a:prstGeom prst="rect">
                <a:avLst/>
              </a:prstGeom>
            </p:spPr>
          </p:pic>
          <p:sp>
            <p:nvSpPr>
              <p:cNvPr id="8" name="Retângulo Arredondado 7"/>
              <p:cNvSpPr/>
              <p:nvPr/>
            </p:nvSpPr>
            <p:spPr>
              <a:xfrm>
                <a:off x="179512" y="3231636"/>
                <a:ext cx="8352928" cy="271764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7" name="Retângulo de cantos arredondados 6"/>
            <p:cNvSpPr/>
            <p:nvPr/>
          </p:nvSpPr>
          <p:spPr>
            <a:xfrm>
              <a:off x="179512" y="2204864"/>
              <a:ext cx="2592288" cy="64807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2884857789"/>
      </p:ext>
    </p:extLst>
  </p:cSld>
  <p:clrMapOvr>
    <a:masterClrMapping/>
  </p:clrMapOvr>
  <p:timing>
    <p:tnLst>
      <p:par>
        <p:cTn id="1" dur="indefinite" restart="never" nodeType="tmRoot"/>
      </p:par>
    </p:tnLst>
  </p:timing>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47074"/>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Em seguida, informe a situação vacinal em ‘Vacinação em Dia’ e clique em ‘Salvar Acompanhamento’:</a:t>
            </a:r>
          </a:p>
        </p:txBody>
      </p:sp>
      <p:sp>
        <p:nvSpPr>
          <p:cNvPr id="9" name="Retângulo 8"/>
          <p:cNvSpPr/>
          <p:nvPr/>
        </p:nvSpPr>
        <p:spPr>
          <a:xfrm>
            <a:off x="777561" y="1793659"/>
            <a:ext cx="1512168" cy="7200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Retângulo 9"/>
          <p:cNvSpPr/>
          <p:nvPr/>
        </p:nvSpPr>
        <p:spPr>
          <a:xfrm>
            <a:off x="683568" y="1628800"/>
            <a:ext cx="1512168" cy="7200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5" name="Grupo 4"/>
          <p:cNvGrpSpPr/>
          <p:nvPr/>
        </p:nvGrpSpPr>
        <p:grpSpPr>
          <a:xfrm>
            <a:off x="107504" y="1340768"/>
            <a:ext cx="8928992" cy="4896544"/>
            <a:chOff x="107504" y="898384"/>
            <a:chExt cx="9036496" cy="5338928"/>
          </a:xfrm>
        </p:grpSpPr>
        <p:pic>
          <p:nvPicPr>
            <p:cNvPr id="3" name="Imagem 2"/>
            <p:cNvPicPr>
              <a:picLocks noChangeAspect="1"/>
            </p:cNvPicPr>
            <p:nvPr/>
          </p:nvPicPr>
          <p:blipFill rotWithShape="1">
            <a:blip r:embed="rId2"/>
            <a:srcRect l="4430" t="37028" r="1990" b="16689"/>
            <a:stretch/>
          </p:blipFill>
          <p:spPr>
            <a:xfrm>
              <a:off x="107504" y="898384"/>
              <a:ext cx="9036496" cy="5338928"/>
            </a:xfrm>
            <a:prstGeom prst="rect">
              <a:avLst/>
            </a:prstGeom>
          </p:spPr>
        </p:pic>
        <p:sp>
          <p:nvSpPr>
            <p:cNvPr id="7" name="Retângulo Arredondado 6"/>
            <p:cNvSpPr/>
            <p:nvPr/>
          </p:nvSpPr>
          <p:spPr>
            <a:xfrm>
              <a:off x="3563888" y="5445224"/>
              <a:ext cx="2160240" cy="72008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Arredondado 7"/>
            <p:cNvSpPr/>
            <p:nvPr/>
          </p:nvSpPr>
          <p:spPr>
            <a:xfrm>
              <a:off x="200826" y="4437112"/>
              <a:ext cx="2088903" cy="81267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1287044789"/>
      </p:ext>
    </p:extLst>
  </p:cSld>
  <p:clrMapOvr>
    <a:masterClrMapping/>
  </p:clrMapOvr>
  <p:timing>
    <p:tnLst>
      <p:par>
        <p:cTn id="1" dur="indefinite" restart="never" nodeType="tmRoot"/>
      </p:par>
    </p:tnLst>
  </p:timing>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Ao clicar em ‘Salvar Acompanhamento’, aparecerá o questionamento a seguir. Para confirmar o acompanhamento, clique em ‘Sim’:</a:t>
            </a:r>
            <a:endParaRPr lang="pt-BR" sz="2800" b="1" dirty="0">
              <a:latin typeface="Arial" panose="020B0604020202020204" pitchFamily="34" charset="0"/>
              <a:cs typeface="Arial" panose="020B0604020202020204" pitchFamily="34" charset="0"/>
            </a:endParaRPr>
          </a:p>
        </p:txBody>
      </p:sp>
      <p:grpSp>
        <p:nvGrpSpPr>
          <p:cNvPr id="14" name="Grupo 13"/>
          <p:cNvGrpSpPr/>
          <p:nvPr/>
        </p:nvGrpSpPr>
        <p:grpSpPr>
          <a:xfrm>
            <a:off x="107504" y="1196752"/>
            <a:ext cx="8928992" cy="5256584"/>
            <a:chOff x="107504" y="1196752"/>
            <a:chExt cx="8928992" cy="5256584"/>
          </a:xfrm>
        </p:grpSpPr>
        <p:pic>
          <p:nvPicPr>
            <p:cNvPr id="12" name="Imagem 11"/>
            <p:cNvPicPr>
              <a:picLocks noChangeAspect="1"/>
            </p:cNvPicPr>
            <p:nvPr/>
          </p:nvPicPr>
          <p:blipFill rotWithShape="1">
            <a:blip r:embed="rId2"/>
            <a:srcRect l="4430" t="6951" r="1990" b="16400"/>
            <a:stretch/>
          </p:blipFill>
          <p:spPr>
            <a:xfrm>
              <a:off x="107504" y="1196752"/>
              <a:ext cx="8928992" cy="5256584"/>
            </a:xfrm>
            <a:prstGeom prst="rect">
              <a:avLst/>
            </a:prstGeom>
          </p:spPr>
        </p:pic>
        <p:sp>
          <p:nvSpPr>
            <p:cNvPr id="13" name="Retângulo de cantos arredondados 12"/>
            <p:cNvSpPr/>
            <p:nvPr/>
          </p:nvSpPr>
          <p:spPr>
            <a:xfrm>
              <a:off x="6084168" y="1844824"/>
              <a:ext cx="504056" cy="360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2968353354"/>
      </p:ext>
    </p:extLst>
  </p:cSld>
  <p:clrMapOvr>
    <a:masterClrMapping/>
  </p:clrMapOvr>
  <p:timing>
    <p:tnLst>
      <p:par>
        <p:cTn id="1" dur="indefinite" restart="never" nodeType="tmRoot"/>
      </p:par>
    </p:tnLst>
  </p:timing>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ítulo 1"/>
          <p:cNvSpPr txBox="1">
            <a:spLocks/>
          </p:cNvSpPr>
          <p:nvPr/>
        </p:nvSpPr>
        <p:spPr>
          <a:xfrm>
            <a:off x="107503" y="120751"/>
            <a:ext cx="8928993"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Em seguida, aparecerá a seguinte mensagem de confirmação </a:t>
            </a:r>
            <a:r>
              <a:rPr lang="pt-BR" sz="2800" b="1" dirty="0">
                <a:latin typeface="Arial" panose="020B0604020202020204" pitchFamily="34" charset="0"/>
                <a:cs typeface="Arial" panose="020B0604020202020204" pitchFamily="34" charset="0"/>
              </a:rPr>
              <a:t>do acompanhamento :</a:t>
            </a:r>
          </a:p>
        </p:txBody>
      </p:sp>
      <p:grpSp>
        <p:nvGrpSpPr>
          <p:cNvPr id="6" name="Grupo 5"/>
          <p:cNvGrpSpPr/>
          <p:nvPr/>
        </p:nvGrpSpPr>
        <p:grpSpPr>
          <a:xfrm>
            <a:off x="107502" y="961726"/>
            <a:ext cx="8928993" cy="5419602"/>
            <a:chOff x="107502" y="961726"/>
            <a:chExt cx="8928993" cy="5419602"/>
          </a:xfrm>
        </p:grpSpPr>
        <p:pic>
          <p:nvPicPr>
            <p:cNvPr id="4" name="Imagem 3"/>
            <p:cNvPicPr>
              <a:picLocks noChangeAspect="1"/>
            </p:cNvPicPr>
            <p:nvPr/>
          </p:nvPicPr>
          <p:blipFill rotWithShape="1">
            <a:blip r:embed="rId2">
              <a:duotone>
                <a:prstClr val="black"/>
                <a:schemeClr val="tx2">
                  <a:tint val="45000"/>
                  <a:satMod val="400000"/>
                </a:schemeClr>
              </a:duotone>
            </a:blip>
            <a:srcRect l="6058" t="8000" r="3617" b="1701"/>
            <a:stretch/>
          </p:blipFill>
          <p:spPr>
            <a:xfrm>
              <a:off x="107502" y="961726"/>
              <a:ext cx="8928993" cy="5419602"/>
            </a:xfrm>
            <a:prstGeom prst="rect">
              <a:avLst/>
            </a:prstGeom>
            <a:solidFill>
              <a:schemeClr val="bg1">
                <a:lumMod val="85000"/>
              </a:schemeClr>
            </a:solidFill>
          </p:spPr>
        </p:pic>
        <p:pic>
          <p:nvPicPr>
            <p:cNvPr id="2" name="Imagem 1"/>
            <p:cNvPicPr>
              <a:picLocks noChangeAspect="1"/>
            </p:cNvPicPr>
            <p:nvPr/>
          </p:nvPicPr>
          <p:blipFill rotWithShape="1">
            <a:blip r:embed="rId3"/>
            <a:srcRect l="28571" t="3754" r="27551" b="84986"/>
            <a:stretch/>
          </p:blipFill>
          <p:spPr>
            <a:xfrm>
              <a:off x="2411760" y="1340768"/>
              <a:ext cx="4608512" cy="720079"/>
            </a:xfrm>
            <a:prstGeom prst="rect">
              <a:avLst/>
            </a:prstGeom>
          </p:spPr>
        </p:pic>
        <p:pic>
          <p:nvPicPr>
            <p:cNvPr id="20" name="Imagem 19"/>
            <p:cNvPicPr>
              <a:picLocks noChangeAspect="1"/>
            </p:cNvPicPr>
            <p:nvPr/>
          </p:nvPicPr>
          <p:blipFill rotWithShape="1">
            <a:blip r:embed="rId2">
              <a:duotone>
                <a:prstClr val="black"/>
                <a:schemeClr val="tx2">
                  <a:tint val="45000"/>
                  <a:satMod val="400000"/>
                </a:schemeClr>
              </a:duotone>
            </a:blip>
            <a:srcRect l="80357" t="87501" r="3617" b="7700"/>
            <a:stretch/>
          </p:blipFill>
          <p:spPr>
            <a:xfrm>
              <a:off x="7308306" y="2136487"/>
              <a:ext cx="1584175" cy="144016"/>
            </a:xfrm>
            <a:prstGeom prst="rect">
              <a:avLst/>
            </a:prstGeom>
            <a:solidFill>
              <a:schemeClr val="bg1">
                <a:lumMod val="85000"/>
              </a:schemeClr>
            </a:solidFill>
          </p:spPr>
        </p:pic>
        <p:pic>
          <p:nvPicPr>
            <p:cNvPr id="21" name="Imagem 20"/>
            <p:cNvPicPr>
              <a:picLocks noChangeAspect="1"/>
            </p:cNvPicPr>
            <p:nvPr/>
          </p:nvPicPr>
          <p:blipFill rotWithShape="1">
            <a:blip r:embed="rId2">
              <a:duotone>
                <a:prstClr val="black"/>
                <a:schemeClr val="tx2">
                  <a:tint val="45000"/>
                  <a:satMod val="400000"/>
                </a:schemeClr>
              </a:duotone>
            </a:blip>
            <a:srcRect l="80357" t="87501" r="3617" b="7700"/>
            <a:stretch/>
          </p:blipFill>
          <p:spPr>
            <a:xfrm>
              <a:off x="323528" y="1697581"/>
              <a:ext cx="2088231" cy="219252"/>
            </a:xfrm>
            <a:prstGeom prst="rect">
              <a:avLst/>
            </a:prstGeom>
            <a:solidFill>
              <a:schemeClr val="bg1">
                <a:lumMod val="85000"/>
              </a:schemeClr>
            </a:solidFill>
          </p:spPr>
        </p:pic>
        <p:pic>
          <p:nvPicPr>
            <p:cNvPr id="22" name="Imagem 21"/>
            <p:cNvPicPr>
              <a:picLocks noChangeAspect="1"/>
            </p:cNvPicPr>
            <p:nvPr/>
          </p:nvPicPr>
          <p:blipFill rotWithShape="1">
            <a:blip r:embed="rId2">
              <a:duotone>
                <a:prstClr val="black"/>
                <a:schemeClr val="tx2">
                  <a:tint val="45000"/>
                  <a:satMod val="400000"/>
                </a:schemeClr>
              </a:duotone>
            </a:blip>
            <a:srcRect l="80357" t="87501" r="3617" b="7700"/>
            <a:stretch/>
          </p:blipFill>
          <p:spPr>
            <a:xfrm>
              <a:off x="7020273" y="1720261"/>
              <a:ext cx="1872208" cy="196571"/>
            </a:xfrm>
            <a:prstGeom prst="rect">
              <a:avLst/>
            </a:prstGeom>
            <a:solidFill>
              <a:schemeClr val="bg1">
                <a:lumMod val="85000"/>
              </a:schemeClr>
            </a:solidFill>
          </p:spPr>
        </p:pic>
        <p:pic>
          <p:nvPicPr>
            <p:cNvPr id="23" name="Imagem 22"/>
            <p:cNvPicPr>
              <a:picLocks noChangeAspect="1"/>
            </p:cNvPicPr>
            <p:nvPr/>
          </p:nvPicPr>
          <p:blipFill rotWithShape="1">
            <a:blip r:embed="rId2">
              <a:duotone>
                <a:prstClr val="black"/>
                <a:schemeClr val="tx2">
                  <a:tint val="45000"/>
                  <a:satMod val="400000"/>
                </a:schemeClr>
              </a:duotone>
            </a:blip>
            <a:srcRect l="80357" t="87501" r="3617" b="7700"/>
            <a:stretch/>
          </p:blipFill>
          <p:spPr>
            <a:xfrm>
              <a:off x="1363587" y="2152309"/>
              <a:ext cx="1584175" cy="144016"/>
            </a:xfrm>
            <a:prstGeom prst="rect">
              <a:avLst/>
            </a:prstGeom>
            <a:solidFill>
              <a:schemeClr val="bg1">
                <a:lumMod val="85000"/>
              </a:schemeClr>
            </a:solidFill>
          </p:spPr>
        </p:pic>
        <p:pic>
          <p:nvPicPr>
            <p:cNvPr id="24" name="Imagem 23"/>
            <p:cNvPicPr>
              <a:picLocks noChangeAspect="1"/>
            </p:cNvPicPr>
            <p:nvPr/>
          </p:nvPicPr>
          <p:blipFill rotWithShape="1">
            <a:blip r:embed="rId2">
              <a:duotone>
                <a:prstClr val="black"/>
                <a:schemeClr val="tx2">
                  <a:tint val="45000"/>
                  <a:satMod val="400000"/>
                </a:schemeClr>
              </a:duotone>
            </a:blip>
            <a:srcRect l="80357" t="87501" r="3617" b="7700"/>
            <a:stretch/>
          </p:blipFill>
          <p:spPr>
            <a:xfrm>
              <a:off x="1395838" y="4907902"/>
              <a:ext cx="1584175" cy="177282"/>
            </a:xfrm>
            <a:prstGeom prst="rect">
              <a:avLst/>
            </a:prstGeom>
            <a:solidFill>
              <a:schemeClr val="bg1">
                <a:lumMod val="85000"/>
              </a:schemeClr>
            </a:solidFill>
          </p:spPr>
        </p:pic>
        <p:pic>
          <p:nvPicPr>
            <p:cNvPr id="25" name="Imagem 24"/>
            <p:cNvPicPr>
              <a:picLocks noChangeAspect="1"/>
            </p:cNvPicPr>
            <p:nvPr/>
          </p:nvPicPr>
          <p:blipFill rotWithShape="1">
            <a:blip r:embed="rId2">
              <a:duotone>
                <a:prstClr val="black"/>
                <a:schemeClr val="tx2">
                  <a:tint val="45000"/>
                  <a:satMod val="400000"/>
                </a:schemeClr>
              </a:duotone>
            </a:blip>
            <a:srcRect l="80357" t="87501" r="3617" b="7700"/>
            <a:stretch/>
          </p:blipFill>
          <p:spPr>
            <a:xfrm>
              <a:off x="467544" y="4654262"/>
              <a:ext cx="2415754" cy="253640"/>
            </a:xfrm>
            <a:prstGeom prst="rect">
              <a:avLst/>
            </a:prstGeom>
            <a:solidFill>
              <a:schemeClr val="bg1">
                <a:lumMod val="85000"/>
              </a:schemeClr>
            </a:solidFill>
          </p:spPr>
        </p:pic>
      </p:grpSp>
    </p:spTree>
    <p:extLst>
      <p:ext uri="{BB962C8B-B14F-4D97-AF65-F5344CB8AC3E}">
        <p14:creationId xmlns:p14="http://schemas.microsoft.com/office/powerpoint/2010/main" val="3131738200"/>
      </p:ext>
    </p:extLst>
  </p:cSld>
  <p:clrMapOvr>
    <a:masterClrMapping/>
  </p:clrMapOvr>
  <p:timing>
    <p:tnLst>
      <p:par>
        <p:cTn id="1" dur="indefinite" restart="never" nodeType="tmRoot"/>
      </p:par>
    </p:tnLst>
  </p:timing>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59832" y="2081010"/>
            <a:ext cx="5904656" cy="2375478"/>
          </a:xfrm>
        </p:spPr>
        <p:txBody>
          <a:bodyPr>
            <a:noAutofit/>
          </a:bodyPr>
          <a:lstStyle/>
          <a:p>
            <a:pPr algn="ctr"/>
            <a:r>
              <a:rPr lang="pt-BR" sz="4800" dirty="0" smtClean="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Crianças com dados nutricionais e sem vacinação em dia </a:t>
            </a:r>
            <a:endParaRPr lang="pt-BR" sz="4800" dirty="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4" name="Picture 3" descr="D:\Users\lucas.agustinho\Downloads\48b64f8a9c.pn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flipH="1">
            <a:off x="971600" y="2728689"/>
            <a:ext cx="1080120" cy="108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6476296"/>
      </p:ext>
    </p:extLst>
  </p:cSld>
  <p:clrMapOvr>
    <a:masterClrMapping/>
  </p:clrMapOvr>
  <p:timing>
    <p:tnLst>
      <p:par>
        <p:cTn id="1" dur="indefinite" restart="never" nodeType="tmRoot"/>
      </p:par>
    </p:tnLst>
  </p:timing>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111396" y="116632"/>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Após clicar na Ação ‘Acompanhar’ através da ‘Pesquisa por Mapa’ ou da ‘Pesquisa por Beneficiário’, aparecerá a seguinte tela de acompanhamento:</a:t>
            </a:r>
          </a:p>
        </p:txBody>
      </p:sp>
      <p:grpSp>
        <p:nvGrpSpPr>
          <p:cNvPr id="8" name="Grupo 7"/>
          <p:cNvGrpSpPr/>
          <p:nvPr/>
        </p:nvGrpSpPr>
        <p:grpSpPr>
          <a:xfrm>
            <a:off x="104575" y="1844824"/>
            <a:ext cx="8935813" cy="4392488"/>
            <a:chOff x="327344" y="1556792"/>
            <a:chExt cx="8816656" cy="4464496"/>
          </a:xfrm>
        </p:grpSpPr>
        <p:grpSp>
          <p:nvGrpSpPr>
            <p:cNvPr id="3" name="Grupo 2"/>
            <p:cNvGrpSpPr/>
            <p:nvPr/>
          </p:nvGrpSpPr>
          <p:grpSpPr>
            <a:xfrm>
              <a:off x="327344" y="1556792"/>
              <a:ext cx="8816656" cy="4464496"/>
              <a:chOff x="327344" y="1556792"/>
              <a:chExt cx="8816656" cy="4464496"/>
            </a:xfrm>
          </p:grpSpPr>
          <p:pic>
            <p:nvPicPr>
              <p:cNvPr id="2" name="Imagem 1"/>
              <p:cNvPicPr>
                <a:picLocks noChangeAspect="1"/>
              </p:cNvPicPr>
              <p:nvPr/>
            </p:nvPicPr>
            <p:blipFill rotWithShape="1">
              <a:blip r:embed="rId2"/>
              <a:srcRect l="3579" b="15784"/>
              <a:stretch/>
            </p:blipFill>
            <p:spPr>
              <a:xfrm>
                <a:off x="327344" y="1556792"/>
                <a:ext cx="8816656" cy="4464496"/>
              </a:xfrm>
              <a:prstGeom prst="rect">
                <a:avLst/>
              </a:prstGeom>
            </p:spPr>
          </p:pic>
          <p:pic>
            <p:nvPicPr>
              <p:cNvPr id="5" name="Imagem 4"/>
              <p:cNvPicPr>
                <a:picLocks noChangeAspect="1"/>
              </p:cNvPicPr>
              <p:nvPr/>
            </p:nvPicPr>
            <p:blipFill rotWithShape="1">
              <a:blip r:embed="rId3"/>
              <a:srcRect l="21519" t="42650" r="43490" b="32150"/>
              <a:stretch/>
            </p:blipFill>
            <p:spPr>
              <a:xfrm>
                <a:off x="395536" y="2096852"/>
                <a:ext cx="4176464" cy="1728192"/>
              </a:xfrm>
              <a:prstGeom prst="rect">
                <a:avLst/>
              </a:prstGeom>
            </p:spPr>
          </p:pic>
        </p:grpSp>
        <p:sp>
          <p:nvSpPr>
            <p:cNvPr id="7" name="Retângulo de cantos arredondados 6"/>
            <p:cNvSpPr/>
            <p:nvPr/>
          </p:nvSpPr>
          <p:spPr>
            <a:xfrm>
              <a:off x="395536" y="1916832"/>
              <a:ext cx="4339026" cy="20882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3157242003"/>
      </p:ext>
    </p:extLst>
  </p:cSld>
  <p:clrMapOvr>
    <a:masterClrMapping/>
  </p:clrMapOvr>
  <p:timing>
    <p:tnLst>
      <p:par>
        <p:cTn id="1" dur="indefinite" restart="never" nodeType="tmRoot"/>
      </p:par>
    </p:tnLst>
  </p:timing>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35496" y="116632"/>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Informe a ‘Data de Acompanhamento’ e se o beneficiário foi acompanhado SIM ou NÃO em ‘Beneficiário acompanhado’:</a:t>
            </a:r>
          </a:p>
        </p:txBody>
      </p:sp>
      <p:grpSp>
        <p:nvGrpSpPr>
          <p:cNvPr id="3" name="Grupo 2"/>
          <p:cNvGrpSpPr/>
          <p:nvPr/>
        </p:nvGrpSpPr>
        <p:grpSpPr>
          <a:xfrm>
            <a:off x="40973" y="1340768"/>
            <a:ext cx="9054244" cy="5040560"/>
            <a:chOff x="40973" y="1340768"/>
            <a:chExt cx="9054244" cy="5040560"/>
          </a:xfrm>
        </p:grpSpPr>
        <p:grpSp>
          <p:nvGrpSpPr>
            <p:cNvPr id="2" name="Grupo 1"/>
            <p:cNvGrpSpPr/>
            <p:nvPr/>
          </p:nvGrpSpPr>
          <p:grpSpPr>
            <a:xfrm>
              <a:off x="40973" y="1340768"/>
              <a:ext cx="9054244" cy="5040560"/>
              <a:chOff x="40973" y="1340768"/>
              <a:chExt cx="9054244" cy="5040560"/>
            </a:xfrm>
          </p:grpSpPr>
          <p:pic>
            <p:nvPicPr>
              <p:cNvPr id="7" name="Imagem 6"/>
              <p:cNvPicPr>
                <a:picLocks noChangeAspect="1"/>
              </p:cNvPicPr>
              <p:nvPr/>
            </p:nvPicPr>
            <p:blipFill rotWithShape="1">
              <a:blip r:embed="rId2"/>
              <a:srcRect l="3538" b="11709"/>
              <a:stretch/>
            </p:blipFill>
            <p:spPr>
              <a:xfrm>
                <a:off x="40973" y="1340768"/>
                <a:ext cx="9054244" cy="5040560"/>
              </a:xfrm>
              <a:prstGeom prst="rect">
                <a:avLst/>
              </a:prstGeom>
            </p:spPr>
          </p:pic>
          <p:sp>
            <p:nvSpPr>
              <p:cNvPr id="6" name="Retângulo Arredondado 5"/>
              <p:cNvSpPr/>
              <p:nvPr/>
            </p:nvSpPr>
            <p:spPr>
              <a:xfrm>
                <a:off x="4716016" y="2564904"/>
                <a:ext cx="3600400" cy="288032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etângulo Arredondado 4"/>
              <p:cNvSpPr/>
              <p:nvPr/>
            </p:nvSpPr>
            <p:spPr>
              <a:xfrm>
                <a:off x="107504" y="4725144"/>
                <a:ext cx="1584176" cy="122413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pic>
          <p:nvPicPr>
            <p:cNvPr id="8" name="Imagem 7"/>
            <p:cNvPicPr>
              <a:picLocks noChangeAspect="1"/>
            </p:cNvPicPr>
            <p:nvPr/>
          </p:nvPicPr>
          <p:blipFill rotWithShape="1">
            <a:blip r:embed="rId3"/>
            <a:srcRect l="21519" t="42650" r="43490" b="32150"/>
            <a:stretch/>
          </p:blipFill>
          <p:spPr>
            <a:xfrm>
              <a:off x="143508" y="1941276"/>
              <a:ext cx="4284476" cy="1847764"/>
            </a:xfrm>
            <a:prstGeom prst="rect">
              <a:avLst/>
            </a:prstGeom>
          </p:spPr>
        </p:pic>
      </p:grpSp>
    </p:spTree>
    <p:extLst>
      <p:ext uri="{BB962C8B-B14F-4D97-AF65-F5344CB8AC3E}">
        <p14:creationId xmlns:p14="http://schemas.microsoft.com/office/powerpoint/2010/main" val="907766146"/>
      </p:ext>
    </p:extLst>
  </p:cSld>
  <p:clrMapOvr>
    <a:masterClrMapping/>
  </p:clrMapOvr>
  <p:timing>
    <p:tnLst>
      <p:par>
        <p:cTn id="1" dur="indefinite" restart="never" nodeType="tmRoot"/>
      </p:par>
    </p:tnLst>
  </p:timing>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p:cNvSpPr/>
          <p:nvPr/>
        </p:nvSpPr>
        <p:spPr>
          <a:xfrm>
            <a:off x="151817" y="149731"/>
            <a:ext cx="8884679" cy="830997"/>
          </a:xfrm>
          <a:prstGeom prst="rect">
            <a:avLst/>
          </a:prstGeom>
        </p:spPr>
        <p:txBody>
          <a:bodyPr wrap="square">
            <a:spAutoFit/>
          </a:bodyPr>
          <a:lstStyle/>
          <a:p>
            <a:pPr algn="just"/>
            <a:r>
              <a:rPr lang="pt-BR" sz="2400" b="1" dirty="0" smtClean="0">
                <a:latin typeface="Arial" panose="020B0604020202020204" pitchFamily="34" charset="0"/>
                <a:cs typeface="Arial" panose="020B0604020202020204" pitchFamily="34" charset="0"/>
              </a:rPr>
              <a:t>Informe o CNS (OPCIONAL); selecione </a:t>
            </a:r>
            <a:r>
              <a:rPr lang="pt-BR" sz="2400" b="1" dirty="0">
                <a:latin typeface="Arial" panose="020B0604020202020204" pitchFamily="34" charset="0"/>
                <a:cs typeface="Arial" panose="020B0604020202020204" pitchFamily="34" charset="0"/>
              </a:rPr>
              <a:t>o ‘</a:t>
            </a:r>
            <a:r>
              <a:rPr lang="pt-BR" sz="2400" b="1" dirty="0" smtClean="0">
                <a:latin typeface="Arial" panose="020B0604020202020204" pitchFamily="34" charset="0"/>
                <a:cs typeface="Arial" panose="020B0604020202020204" pitchFamily="34" charset="0"/>
              </a:rPr>
              <a:t>EAS’ e </a:t>
            </a:r>
            <a:r>
              <a:rPr lang="pt-BR" sz="2400" b="1" dirty="0">
                <a:latin typeface="Arial" panose="020B0604020202020204" pitchFamily="34" charset="0"/>
                <a:cs typeface="Arial" panose="020B0604020202020204" pitchFamily="34" charset="0"/>
              </a:rPr>
              <a:t>o ‘Profissional</a:t>
            </a:r>
            <a:r>
              <a:rPr lang="pt-BR" sz="2400" b="1" dirty="0" smtClean="0">
                <a:latin typeface="Arial" panose="020B0604020202020204" pitchFamily="34" charset="0"/>
                <a:cs typeface="Arial" panose="020B0604020202020204" pitchFamily="34" charset="0"/>
              </a:rPr>
              <a:t>’ responsável pelo acompanhamento:</a:t>
            </a:r>
            <a:endParaRPr lang="pt-BR" sz="2400" b="1" dirty="0">
              <a:latin typeface="Arial" panose="020B0604020202020204" pitchFamily="34" charset="0"/>
              <a:cs typeface="Arial" panose="020B0604020202020204" pitchFamily="34" charset="0"/>
            </a:endParaRPr>
          </a:p>
        </p:txBody>
      </p:sp>
      <p:sp>
        <p:nvSpPr>
          <p:cNvPr id="8" name="Retângulo Arredondado 5"/>
          <p:cNvSpPr/>
          <p:nvPr/>
        </p:nvSpPr>
        <p:spPr>
          <a:xfrm>
            <a:off x="151816" y="4509120"/>
            <a:ext cx="2763999" cy="108012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5" name="Grupo 14"/>
          <p:cNvGrpSpPr/>
          <p:nvPr/>
        </p:nvGrpSpPr>
        <p:grpSpPr>
          <a:xfrm>
            <a:off x="34888" y="980728"/>
            <a:ext cx="9109112" cy="5256584"/>
            <a:chOff x="34888" y="980728"/>
            <a:chExt cx="9109112" cy="5256584"/>
          </a:xfrm>
        </p:grpSpPr>
        <p:pic>
          <p:nvPicPr>
            <p:cNvPr id="10" name="Imagem 9"/>
            <p:cNvPicPr>
              <a:picLocks noChangeAspect="1"/>
            </p:cNvPicPr>
            <p:nvPr/>
          </p:nvPicPr>
          <p:blipFill rotWithShape="1">
            <a:blip r:embed="rId2"/>
            <a:srcRect l="4430" t="9051" r="1990" b="23750"/>
            <a:stretch/>
          </p:blipFill>
          <p:spPr>
            <a:xfrm>
              <a:off x="34888" y="980728"/>
              <a:ext cx="9109112" cy="5256584"/>
            </a:xfrm>
            <a:prstGeom prst="rect">
              <a:avLst/>
            </a:prstGeom>
          </p:spPr>
        </p:pic>
        <p:sp>
          <p:nvSpPr>
            <p:cNvPr id="9" name="Retângulo 8"/>
            <p:cNvSpPr/>
            <p:nvPr/>
          </p:nvSpPr>
          <p:spPr>
            <a:xfrm>
              <a:off x="151816" y="3356992"/>
              <a:ext cx="2547976" cy="9361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11" name="Imagem 10"/>
            <p:cNvPicPr>
              <a:picLocks noChangeAspect="1"/>
            </p:cNvPicPr>
            <p:nvPr/>
          </p:nvPicPr>
          <p:blipFill rotWithShape="1">
            <a:blip r:embed="rId3"/>
            <a:srcRect l="21519" t="42650" r="43490" b="32150"/>
            <a:stretch/>
          </p:blipFill>
          <p:spPr>
            <a:xfrm>
              <a:off x="151816" y="1396954"/>
              <a:ext cx="4276168" cy="1672006"/>
            </a:xfrm>
            <a:prstGeom prst="rect">
              <a:avLst/>
            </a:prstGeom>
          </p:spPr>
        </p:pic>
        <p:sp>
          <p:nvSpPr>
            <p:cNvPr id="12" name="Retângulo de cantos arredondados 11"/>
            <p:cNvSpPr/>
            <p:nvPr/>
          </p:nvSpPr>
          <p:spPr>
            <a:xfrm>
              <a:off x="151816" y="4797152"/>
              <a:ext cx="2836008" cy="129614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3" name="CaixaDeTexto 12"/>
            <p:cNvSpPr txBox="1"/>
            <p:nvPr/>
          </p:nvSpPr>
          <p:spPr>
            <a:xfrm>
              <a:off x="4561249" y="4892967"/>
              <a:ext cx="4464497" cy="1200329"/>
            </a:xfrm>
            <a:prstGeom prst="rect">
              <a:avLst/>
            </a:prstGeom>
            <a:solidFill>
              <a:schemeClr val="accent1">
                <a:lumMod val="40000"/>
                <a:lumOff val="60000"/>
              </a:schemeClr>
            </a:solidFill>
          </p:spPr>
          <p:txBody>
            <a:bodyPr wrap="square" rtlCol="0">
              <a:spAutoFit/>
            </a:bodyPr>
            <a:lstStyle/>
            <a:p>
              <a:pPr algn="ctr"/>
              <a:r>
                <a:rPr lang="pt-BR" dirty="0" smtClean="0">
                  <a:latin typeface="Arial" panose="020B0604020202020204" pitchFamily="34" charset="0"/>
                  <a:cs typeface="Arial" panose="020B0604020202020204" pitchFamily="34" charset="0"/>
                </a:rPr>
                <a:t>Esses campos já virão preenchidos caso a família tenha sido </a:t>
              </a:r>
              <a:r>
                <a:rPr lang="pt-BR" b="1" dirty="0" smtClean="0">
                  <a:latin typeface="Arial" panose="020B0604020202020204" pitchFamily="34" charset="0"/>
                  <a:cs typeface="Arial" panose="020B0604020202020204" pitchFamily="34" charset="0"/>
                </a:rPr>
                <a:t>vinculada a um EAS</a:t>
              </a:r>
              <a:r>
                <a:rPr lang="pt-BR" dirty="0" smtClean="0">
                  <a:latin typeface="Arial" panose="020B0604020202020204" pitchFamily="34" charset="0"/>
                  <a:cs typeface="Arial" panose="020B0604020202020204" pitchFamily="34" charset="0"/>
                </a:rPr>
                <a:t> ou tenha sido </a:t>
              </a:r>
              <a:r>
                <a:rPr lang="pt-BR" b="1" dirty="0" smtClean="0">
                  <a:latin typeface="Arial" panose="020B0604020202020204" pitchFamily="34" charset="0"/>
                  <a:cs typeface="Arial" panose="020B0604020202020204" pitchFamily="34" charset="0"/>
                </a:rPr>
                <a:t>acompanhada na vigência anterior</a:t>
              </a:r>
              <a:r>
                <a:rPr lang="pt-BR" dirty="0" smtClean="0">
                  <a:latin typeface="Arial" panose="020B0604020202020204" pitchFamily="34" charset="0"/>
                  <a:cs typeface="Arial" panose="020B0604020202020204" pitchFamily="34" charset="0"/>
                </a:rPr>
                <a:t>.</a:t>
              </a:r>
              <a:endParaRPr lang="pt-BR" dirty="0">
                <a:latin typeface="Arial" panose="020B0604020202020204" pitchFamily="34" charset="0"/>
                <a:cs typeface="Arial" panose="020B0604020202020204" pitchFamily="34" charset="0"/>
              </a:endParaRPr>
            </a:p>
          </p:txBody>
        </p:sp>
        <p:sp>
          <p:nvSpPr>
            <p:cNvPr id="14" name="Seta para baixo 13"/>
            <p:cNvSpPr/>
            <p:nvPr/>
          </p:nvSpPr>
          <p:spPr>
            <a:xfrm rot="5400000">
              <a:off x="3689374" y="5049653"/>
              <a:ext cx="238884" cy="886956"/>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1576100757"/>
      </p:ext>
    </p:extLst>
  </p:cSld>
  <p:clrMapOvr>
    <a:masterClrMapping/>
  </p:clrMapOvr>
  <p:timing>
    <p:tnLst>
      <p:par>
        <p:cTn id="1" dur="indefinite" restart="never" nodeType="tmRoot"/>
      </p:par>
    </p:tnLst>
  </p:timing>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154914"/>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Ao selecionar SIM em ‘</a:t>
            </a:r>
            <a:r>
              <a:rPr lang="pt-BR" sz="2800" b="1" dirty="0">
                <a:latin typeface="Arial" panose="020B0604020202020204" pitchFamily="34" charset="0"/>
                <a:cs typeface="Arial" panose="020B0604020202020204" pitchFamily="34" charset="0"/>
              </a:rPr>
              <a:t>Dados nutricionais </a:t>
            </a:r>
            <a:r>
              <a:rPr lang="pt-BR" sz="2800" b="1" dirty="0" smtClean="0">
                <a:latin typeface="Arial" panose="020B0604020202020204" pitchFamily="34" charset="0"/>
                <a:cs typeface="Arial" panose="020B0604020202020204" pitchFamily="34" charset="0"/>
              </a:rPr>
              <a:t>coletados’, informe o ‘Peso e ‘Altura’:</a:t>
            </a:r>
          </a:p>
        </p:txBody>
      </p:sp>
      <p:grpSp>
        <p:nvGrpSpPr>
          <p:cNvPr id="5" name="Grupo 4"/>
          <p:cNvGrpSpPr/>
          <p:nvPr/>
        </p:nvGrpSpPr>
        <p:grpSpPr>
          <a:xfrm>
            <a:off x="35496" y="995889"/>
            <a:ext cx="9008707" cy="5313431"/>
            <a:chOff x="35496" y="995889"/>
            <a:chExt cx="9008707" cy="5313431"/>
          </a:xfrm>
        </p:grpSpPr>
        <p:pic>
          <p:nvPicPr>
            <p:cNvPr id="3" name="Imagem 2"/>
            <p:cNvPicPr>
              <a:picLocks noChangeAspect="1"/>
            </p:cNvPicPr>
            <p:nvPr/>
          </p:nvPicPr>
          <p:blipFill rotWithShape="1">
            <a:blip r:embed="rId2"/>
            <a:srcRect l="4430" t="25133" r="1990" b="7847"/>
            <a:stretch/>
          </p:blipFill>
          <p:spPr>
            <a:xfrm>
              <a:off x="35496" y="995889"/>
              <a:ext cx="9008707" cy="5313431"/>
            </a:xfrm>
            <a:prstGeom prst="rect">
              <a:avLst/>
            </a:prstGeom>
          </p:spPr>
        </p:pic>
        <p:sp>
          <p:nvSpPr>
            <p:cNvPr id="9" name="Retângulo 8"/>
            <p:cNvSpPr/>
            <p:nvPr/>
          </p:nvSpPr>
          <p:spPr>
            <a:xfrm>
              <a:off x="3275856" y="2636912"/>
              <a:ext cx="3816424" cy="93610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solidFill>
                    <a:schemeClr val="tx1"/>
                  </a:solidFill>
                  <a:latin typeface="Arial" panose="020B0604020202020204" pitchFamily="34" charset="0"/>
                  <a:cs typeface="Arial" panose="020B0604020202020204" pitchFamily="34" charset="0"/>
                </a:rPr>
                <a:t>Digite o ‘Peso’ e a ‘Altura’ em seu teclado, lembrando sempre dos limites preconizados pelo SISVAN.</a:t>
              </a:r>
            </a:p>
          </p:txBody>
        </p:sp>
        <p:sp>
          <p:nvSpPr>
            <p:cNvPr id="8" name="Retângulo Arredondado 7"/>
            <p:cNvSpPr/>
            <p:nvPr/>
          </p:nvSpPr>
          <p:spPr>
            <a:xfrm>
              <a:off x="121906" y="4365104"/>
              <a:ext cx="1570446" cy="115212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7529791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552" y="908720"/>
            <a:ext cx="7543800" cy="550108"/>
          </a:xfrm>
        </p:spPr>
        <p:txBody>
          <a:bodyPr>
            <a:normAutofit/>
          </a:bodyPr>
          <a:lstStyle/>
          <a:p>
            <a:r>
              <a:rPr lang="pt-BR" sz="2800" b="1" dirty="0" smtClean="0">
                <a:latin typeface="Arial" panose="020B0604020202020204" pitchFamily="34" charset="0"/>
                <a:cs typeface="Arial" panose="020B0604020202020204" pitchFamily="34" charset="0"/>
              </a:rPr>
              <a:t>Famílias Indígenas Aldeadas e Quilombolas</a:t>
            </a:r>
            <a:endParaRPr lang="pt-BR" sz="2800" b="1" dirty="0">
              <a:latin typeface="Arial" panose="020B0604020202020204" pitchFamily="34" charset="0"/>
              <a:cs typeface="Arial" panose="020B0604020202020204" pitchFamily="34" charset="0"/>
            </a:endParaRPr>
          </a:p>
        </p:txBody>
      </p:sp>
      <p:sp>
        <p:nvSpPr>
          <p:cNvPr id="3" name="Espaço Reservado para Conteúdo 2"/>
          <p:cNvSpPr>
            <a:spLocks noGrp="1"/>
          </p:cNvSpPr>
          <p:nvPr>
            <p:ph idx="1"/>
          </p:nvPr>
        </p:nvSpPr>
        <p:spPr>
          <a:xfrm>
            <a:off x="251519" y="1845734"/>
            <a:ext cx="8496945" cy="4319570"/>
          </a:xfrm>
        </p:spPr>
        <p:txBody>
          <a:bodyPr/>
          <a:lstStyle/>
          <a:p>
            <a:pPr algn="just"/>
            <a:endParaRPr lang="pt-BR" dirty="0" smtClean="0"/>
          </a:p>
          <a:p>
            <a:pPr algn="just"/>
            <a:r>
              <a:rPr lang="pt-BR" dirty="0" smtClean="0">
                <a:latin typeface="Arial" panose="020B0604020202020204" pitchFamily="34" charset="0"/>
                <a:cs typeface="Arial" panose="020B0604020202020204" pitchFamily="34" charset="0"/>
              </a:rPr>
              <a:t>Considerando a situação de maior vulnerabilidade de povos e comunidades tradicionais e a necessidade de um olhar atento e específico para suas peculiaridades, é possível identificar quais são as famílias beneficiárias indígenas residentes em aldeias e as famílias quilombolas no Sistema de Gestão do PBF na Saúde.</a:t>
            </a:r>
          </a:p>
          <a:p>
            <a:pPr algn="just"/>
            <a:r>
              <a:rPr lang="pt-BR" dirty="0" smtClean="0">
                <a:latin typeface="Arial" panose="020B0604020202020204" pitchFamily="34" charset="0"/>
                <a:cs typeface="Arial" panose="020B0604020202020204" pitchFamily="34" charset="0"/>
              </a:rPr>
              <a:t>Gestores e profissionais de saúde da atenção básica dos municípios com população indígena aldeada precisam articular com os Distritos Sanitários Especiais Indígenas (DSEI), com os polos base e com as equipes multidisciplinares de saúde indígena (EMSI) para melhor atenção às famílias indígenas aldeadas do Programa. </a:t>
            </a:r>
          </a:p>
          <a:p>
            <a:pPr algn="just"/>
            <a:endParaRPr lang="pt-BR" dirty="0"/>
          </a:p>
        </p:txBody>
      </p:sp>
    </p:spTree>
    <p:extLst>
      <p:ext uri="{BB962C8B-B14F-4D97-AF65-F5344CB8AC3E}">
        <p14:creationId xmlns:p14="http://schemas.microsoft.com/office/powerpoint/2010/main" val="3324048296"/>
      </p:ext>
    </p:extLst>
  </p:cSld>
  <p:clrMapOvr>
    <a:masterClrMapping/>
  </p:clrMapOvr>
  <p:timing>
    <p:tnLst>
      <p:par>
        <p:cTn id="1" dur="indefinite" restart="never" nodeType="tmRoot"/>
      </p:par>
    </p:tn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107504" y="116632"/>
            <a:ext cx="8928992" cy="1642492"/>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Informe a situação vacinal em ‘Vacinação em Dia’, quando registrado NÃO, obrigatoriamente deverá ser selecionado um dos motivos que impediu a vacinação da criança:</a:t>
            </a:r>
          </a:p>
        </p:txBody>
      </p:sp>
      <p:grpSp>
        <p:nvGrpSpPr>
          <p:cNvPr id="3" name="Grupo 2"/>
          <p:cNvGrpSpPr/>
          <p:nvPr/>
        </p:nvGrpSpPr>
        <p:grpSpPr>
          <a:xfrm>
            <a:off x="33670" y="1759124"/>
            <a:ext cx="9002825" cy="4622204"/>
            <a:chOff x="33670" y="1759124"/>
            <a:chExt cx="9002825" cy="4622204"/>
          </a:xfrm>
        </p:grpSpPr>
        <p:pic>
          <p:nvPicPr>
            <p:cNvPr id="2" name="Imagem 1"/>
            <p:cNvPicPr>
              <a:picLocks noChangeAspect="1"/>
            </p:cNvPicPr>
            <p:nvPr/>
          </p:nvPicPr>
          <p:blipFill rotWithShape="1">
            <a:blip r:embed="rId2"/>
            <a:srcRect l="4282" t="18805" r="2486" b="4203"/>
            <a:stretch/>
          </p:blipFill>
          <p:spPr>
            <a:xfrm>
              <a:off x="33670" y="1759124"/>
              <a:ext cx="9002825" cy="4550196"/>
            </a:xfrm>
            <a:prstGeom prst="rect">
              <a:avLst/>
            </a:prstGeom>
          </p:spPr>
        </p:pic>
        <p:sp>
          <p:nvSpPr>
            <p:cNvPr id="8" name="Retângulo Arredondado 7"/>
            <p:cNvSpPr/>
            <p:nvPr/>
          </p:nvSpPr>
          <p:spPr>
            <a:xfrm>
              <a:off x="107504" y="4653136"/>
              <a:ext cx="8928991" cy="17281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2076117525"/>
      </p:ext>
    </p:extLst>
  </p:cSld>
  <p:clrMapOvr>
    <a:masterClrMapping/>
  </p:clrMapOvr>
  <p:timing>
    <p:tnLst>
      <p:par>
        <p:cTn id="1" dur="indefinite" restart="never" nodeType="tmRoot"/>
      </p:par>
    </p:tnLst>
  </p:timing>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Ao clicar em ‘Salvar Acompanhamento’, aparecerá o questionamento a seguir. Para confirmar o acompanhamento, clique em ‘Sim’:</a:t>
            </a:r>
            <a:endParaRPr lang="pt-BR" sz="2800" b="1" dirty="0">
              <a:latin typeface="Arial" panose="020B0604020202020204" pitchFamily="34" charset="0"/>
              <a:cs typeface="Arial" panose="020B0604020202020204" pitchFamily="34" charset="0"/>
            </a:endParaRPr>
          </a:p>
        </p:txBody>
      </p:sp>
      <p:grpSp>
        <p:nvGrpSpPr>
          <p:cNvPr id="5" name="Grupo 4"/>
          <p:cNvGrpSpPr/>
          <p:nvPr/>
        </p:nvGrpSpPr>
        <p:grpSpPr>
          <a:xfrm>
            <a:off x="107504" y="1268760"/>
            <a:ext cx="8928992" cy="5040560"/>
            <a:chOff x="107504" y="1268760"/>
            <a:chExt cx="8928992" cy="5040560"/>
          </a:xfrm>
        </p:grpSpPr>
        <p:pic>
          <p:nvPicPr>
            <p:cNvPr id="2" name="Imagem 1"/>
            <p:cNvPicPr>
              <a:picLocks noChangeAspect="1"/>
            </p:cNvPicPr>
            <p:nvPr/>
          </p:nvPicPr>
          <p:blipFill rotWithShape="1">
            <a:blip r:embed="rId2"/>
            <a:srcRect l="4063" t="7864" r="1467" b="17425"/>
            <a:stretch/>
          </p:blipFill>
          <p:spPr>
            <a:xfrm>
              <a:off x="107504" y="1268760"/>
              <a:ext cx="8928992" cy="5040560"/>
            </a:xfrm>
            <a:prstGeom prst="rect">
              <a:avLst/>
            </a:prstGeom>
          </p:spPr>
        </p:pic>
        <p:sp>
          <p:nvSpPr>
            <p:cNvPr id="4" name="Retângulo de cantos arredondados 3"/>
            <p:cNvSpPr/>
            <p:nvPr/>
          </p:nvSpPr>
          <p:spPr>
            <a:xfrm>
              <a:off x="6084168" y="1844824"/>
              <a:ext cx="432048" cy="2880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3934465681"/>
      </p:ext>
    </p:extLst>
  </p:cSld>
  <p:clrMapOvr>
    <a:masterClrMapping/>
  </p:clrMapOvr>
  <p:timing>
    <p:tnLst>
      <p:par>
        <p:cTn id="1" dur="indefinite" restart="never" nodeType="tmRoot"/>
      </p:par>
    </p:tnLst>
  </p:timing>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ítulo 1"/>
          <p:cNvSpPr txBox="1">
            <a:spLocks/>
          </p:cNvSpPr>
          <p:nvPr/>
        </p:nvSpPr>
        <p:spPr>
          <a:xfrm>
            <a:off x="107503" y="120751"/>
            <a:ext cx="8928993"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Em seguida, aparecerá a seguinte mensagem de confirmação </a:t>
            </a:r>
            <a:r>
              <a:rPr lang="pt-BR" sz="2800" b="1" dirty="0">
                <a:latin typeface="Arial" panose="020B0604020202020204" pitchFamily="34" charset="0"/>
                <a:cs typeface="Arial" panose="020B0604020202020204" pitchFamily="34" charset="0"/>
              </a:rPr>
              <a:t>do acompanhamento :</a:t>
            </a:r>
          </a:p>
        </p:txBody>
      </p:sp>
      <p:grpSp>
        <p:nvGrpSpPr>
          <p:cNvPr id="6" name="Grupo 5"/>
          <p:cNvGrpSpPr/>
          <p:nvPr/>
        </p:nvGrpSpPr>
        <p:grpSpPr>
          <a:xfrm>
            <a:off x="107502" y="961726"/>
            <a:ext cx="8928993" cy="5419602"/>
            <a:chOff x="107502" y="961726"/>
            <a:chExt cx="8928993" cy="5419602"/>
          </a:xfrm>
        </p:grpSpPr>
        <p:pic>
          <p:nvPicPr>
            <p:cNvPr id="4" name="Imagem 3"/>
            <p:cNvPicPr>
              <a:picLocks noChangeAspect="1"/>
            </p:cNvPicPr>
            <p:nvPr/>
          </p:nvPicPr>
          <p:blipFill rotWithShape="1">
            <a:blip r:embed="rId2">
              <a:duotone>
                <a:prstClr val="black"/>
                <a:schemeClr val="tx2">
                  <a:tint val="45000"/>
                  <a:satMod val="400000"/>
                </a:schemeClr>
              </a:duotone>
            </a:blip>
            <a:srcRect l="6058" t="8000" r="3617" b="1701"/>
            <a:stretch/>
          </p:blipFill>
          <p:spPr>
            <a:xfrm>
              <a:off x="107502" y="961726"/>
              <a:ext cx="8928993" cy="5419602"/>
            </a:xfrm>
            <a:prstGeom prst="rect">
              <a:avLst/>
            </a:prstGeom>
            <a:solidFill>
              <a:schemeClr val="bg1">
                <a:lumMod val="85000"/>
              </a:schemeClr>
            </a:solidFill>
          </p:spPr>
        </p:pic>
        <p:pic>
          <p:nvPicPr>
            <p:cNvPr id="2" name="Imagem 1"/>
            <p:cNvPicPr>
              <a:picLocks noChangeAspect="1"/>
            </p:cNvPicPr>
            <p:nvPr/>
          </p:nvPicPr>
          <p:blipFill rotWithShape="1">
            <a:blip r:embed="rId3"/>
            <a:srcRect l="28571" t="3754" r="27551" b="84986"/>
            <a:stretch/>
          </p:blipFill>
          <p:spPr>
            <a:xfrm>
              <a:off x="2411760" y="1340768"/>
              <a:ext cx="4608512" cy="720079"/>
            </a:xfrm>
            <a:prstGeom prst="rect">
              <a:avLst/>
            </a:prstGeom>
          </p:spPr>
        </p:pic>
        <p:pic>
          <p:nvPicPr>
            <p:cNvPr id="20" name="Imagem 19"/>
            <p:cNvPicPr>
              <a:picLocks noChangeAspect="1"/>
            </p:cNvPicPr>
            <p:nvPr/>
          </p:nvPicPr>
          <p:blipFill rotWithShape="1">
            <a:blip r:embed="rId2">
              <a:duotone>
                <a:prstClr val="black"/>
                <a:schemeClr val="tx2">
                  <a:tint val="45000"/>
                  <a:satMod val="400000"/>
                </a:schemeClr>
              </a:duotone>
            </a:blip>
            <a:srcRect l="80357" t="87501" r="3617" b="7700"/>
            <a:stretch/>
          </p:blipFill>
          <p:spPr>
            <a:xfrm>
              <a:off x="7308306" y="2136487"/>
              <a:ext cx="1584175" cy="144016"/>
            </a:xfrm>
            <a:prstGeom prst="rect">
              <a:avLst/>
            </a:prstGeom>
            <a:solidFill>
              <a:schemeClr val="bg1">
                <a:lumMod val="85000"/>
              </a:schemeClr>
            </a:solidFill>
          </p:spPr>
        </p:pic>
        <p:pic>
          <p:nvPicPr>
            <p:cNvPr id="21" name="Imagem 20"/>
            <p:cNvPicPr>
              <a:picLocks noChangeAspect="1"/>
            </p:cNvPicPr>
            <p:nvPr/>
          </p:nvPicPr>
          <p:blipFill rotWithShape="1">
            <a:blip r:embed="rId2">
              <a:duotone>
                <a:prstClr val="black"/>
                <a:schemeClr val="tx2">
                  <a:tint val="45000"/>
                  <a:satMod val="400000"/>
                </a:schemeClr>
              </a:duotone>
            </a:blip>
            <a:srcRect l="80357" t="87501" r="3617" b="7700"/>
            <a:stretch/>
          </p:blipFill>
          <p:spPr>
            <a:xfrm>
              <a:off x="323528" y="1697581"/>
              <a:ext cx="2088231" cy="219252"/>
            </a:xfrm>
            <a:prstGeom prst="rect">
              <a:avLst/>
            </a:prstGeom>
            <a:solidFill>
              <a:schemeClr val="bg1">
                <a:lumMod val="85000"/>
              </a:schemeClr>
            </a:solidFill>
          </p:spPr>
        </p:pic>
        <p:pic>
          <p:nvPicPr>
            <p:cNvPr id="22" name="Imagem 21"/>
            <p:cNvPicPr>
              <a:picLocks noChangeAspect="1"/>
            </p:cNvPicPr>
            <p:nvPr/>
          </p:nvPicPr>
          <p:blipFill rotWithShape="1">
            <a:blip r:embed="rId2">
              <a:duotone>
                <a:prstClr val="black"/>
                <a:schemeClr val="tx2">
                  <a:tint val="45000"/>
                  <a:satMod val="400000"/>
                </a:schemeClr>
              </a:duotone>
            </a:blip>
            <a:srcRect l="80357" t="87501" r="3617" b="7700"/>
            <a:stretch/>
          </p:blipFill>
          <p:spPr>
            <a:xfrm>
              <a:off x="7020273" y="1720261"/>
              <a:ext cx="1872208" cy="196571"/>
            </a:xfrm>
            <a:prstGeom prst="rect">
              <a:avLst/>
            </a:prstGeom>
            <a:solidFill>
              <a:schemeClr val="bg1">
                <a:lumMod val="85000"/>
              </a:schemeClr>
            </a:solidFill>
          </p:spPr>
        </p:pic>
        <p:pic>
          <p:nvPicPr>
            <p:cNvPr id="23" name="Imagem 22"/>
            <p:cNvPicPr>
              <a:picLocks noChangeAspect="1"/>
            </p:cNvPicPr>
            <p:nvPr/>
          </p:nvPicPr>
          <p:blipFill rotWithShape="1">
            <a:blip r:embed="rId2">
              <a:duotone>
                <a:prstClr val="black"/>
                <a:schemeClr val="tx2">
                  <a:tint val="45000"/>
                  <a:satMod val="400000"/>
                </a:schemeClr>
              </a:duotone>
            </a:blip>
            <a:srcRect l="80357" t="87501" r="3617" b="7700"/>
            <a:stretch/>
          </p:blipFill>
          <p:spPr>
            <a:xfrm>
              <a:off x="1363587" y="2152309"/>
              <a:ext cx="1584175" cy="144016"/>
            </a:xfrm>
            <a:prstGeom prst="rect">
              <a:avLst/>
            </a:prstGeom>
            <a:solidFill>
              <a:schemeClr val="bg1">
                <a:lumMod val="85000"/>
              </a:schemeClr>
            </a:solidFill>
          </p:spPr>
        </p:pic>
        <p:pic>
          <p:nvPicPr>
            <p:cNvPr id="24" name="Imagem 23"/>
            <p:cNvPicPr>
              <a:picLocks noChangeAspect="1"/>
            </p:cNvPicPr>
            <p:nvPr/>
          </p:nvPicPr>
          <p:blipFill rotWithShape="1">
            <a:blip r:embed="rId2">
              <a:duotone>
                <a:prstClr val="black"/>
                <a:schemeClr val="tx2">
                  <a:tint val="45000"/>
                  <a:satMod val="400000"/>
                </a:schemeClr>
              </a:duotone>
            </a:blip>
            <a:srcRect l="80357" t="87501" r="3617" b="7700"/>
            <a:stretch/>
          </p:blipFill>
          <p:spPr>
            <a:xfrm>
              <a:off x="1395838" y="4907902"/>
              <a:ext cx="1584175" cy="177282"/>
            </a:xfrm>
            <a:prstGeom prst="rect">
              <a:avLst/>
            </a:prstGeom>
            <a:solidFill>
              <a:schemeClr val="bg1">
                <a:lumMod val="85000"/>
              </a:schemeClr>
            </a:solidFill>
          </p:spPr>
        </p:pic>
        <p:pic>
          <p:nvPicPr>
            <p:cNvPr id="25" name="Imagem 24"/>
            <p:cNvPicPr>
              <a:picLocks noChangeAspect="1"/>
            </p:cNvPicPr>
            <p:nvPr/>
          </p:nvPicPr>
          <p:blipFill rotWithShape="1">
            <a:blip r:embed="rId2">
              <a:duotone>
                <a:prstClr val="black"/>
                <a:schemeClr val="tx2">
                  <a:tint val="45000"/>
                  <a:satMod val="400000"/>
                </a:schemeClr>
              </a:duotone>
            </a:blip>
            <a:srcRect l="80357" t="87501" r="3617" b="7700"/>
            <a:stretch/>
          </p:blipFill>
          <p:spPr>
            <a:xfrm>
              <a:off x="467544" y="4654262"/>
              <a:ext cx="2415754" cy="253640"/>
            </a:xfrm>
            <a:prstGeom prst="rect">
              <a:avLst/>
            </a:prstGeom>
            <a:solidFill>
              <a:schemeClr val="bg1">
                <a:lumMod val="85000"/>
              </a:schemeClr>
            </a:solidFill>
          </p:spPr>
        </p:pic>
      </p:grpSp>
    </p:spTree>
    <p:extLst>
      <p:ext uri="{BB962C8B-B14F-4D97-AF65-F5344CB8AC3E}">
        <p14:creationId xmlns:p14="http://schemas.microsoft.com/office/powerpoint/2010/main" val="4205751058"/>
      </p:ext>
    </p:extLst>
  </p:cSld>
  <p:clrMapOvr>
    <a:masterClrMapping/>
  </p:clrMapOvr>
  <p:timing>
    <p:tnLst>
      <p:par>
        <p:cTn id="1" dur="indefinite" restart="never" nodeType="tmRoot"/>
      </p:par>
    </p:tnLst>
  </p:timing>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31840" y="1988840"/>
            <a:ext cx="5904656" cy="2375478"/>
          </a:xfrm>
        </p:spPr>
        <p:txBody>
          <a:bodyPr>
            <a:noAutofit/>
          </a:bodyPr>
          <a:lstStyle/>
          <a:p>
            <a:pPr algn="ctr"/>
            <a:r>
              <a:rPr lang="pt-BR" sz="4800" dirty="0" smtClean="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Crianças sem dados nutricionais e sem vacinação em dia </a:t>
            </a:r>
            <a:endParaRPr lang="pt-BR" sz="4800" dirty="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4" name="Picture 3" descr="D:\Users\lucas.agustinho\Downloads\48b64f8a9c.pn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flipH="1">
            <a:off x="971600" y="2728689"/>
            <a:ext cx="1080120" cy="108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5923226"/>
      </p:ext>
    </p:extLst>
  </p:cSld>
  <p:clrMapOvr>
    <a:masterClrMapping/>
  </p:clrMapOvr>
  <p:timing>
    <p:tnLst>
      <p:par>
        <p:cTn id="1" dur="indefinite" restart="never" nodeType="tmRoot"/>
      </p:par>
    </p:tnLst>
  </p:timing>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111396" y="116632"/>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Após clicar na Ação ‘Acompanhar’ através da ‘Pesquisa por Mapa’ ou da ‘Pesquisa por Beneficiário’, aparecerá a seguinte tela de acompanhamento:</a:t>
            </a:r>
          </a:p>
        </p:txBody>
      </p:sp>
      <p:grpSp>
        <p:nvGrpSpPr>
          <p:cNvPr id="8" name="Grupo 7"/>
          <p:cNvGrpSpPr/>
          <p:nvPr/>
        </p:nvGrpSpPr>
        <p:grpSpPr>
          <a:xfrm>
            <a:off x="104575" y="1844824"/>
            <a:ext cx="8935813" cy="4392488"/>
            <a:chOff x="327344" y="1556792"/>
            <a:chExt cx="8816656" cy="4464496"/>
          </a:xfrm>
        </p:grpSpPr>
        <p:grpSp>
          <p:nvGrpSpPr>
            <p:cNvPr id="3" name="Grupo 2"/>
            <p:cNvGrpSpPr/>
            <p:nvPr/>
          </p:nvGrpSpPr>
          <p:grpSpPr>
            <a:xfrm>
              <a:off x="327344" y="1556792"/>
              <a:ext cx="8816656" cy="4464496"/>
              <a:chOff x="327344" y="1556792"/>
              <a:chExt cx="8816656" cy="4464496"/>
            </a:xfrm>
          </p:grpSpPr>
          <p:pic>
            <p:nvPicPr>
              <p:cNvPr id="2" name="Imagem 1"/>
              <p:cNvPicPr>
                <a:picLocks noChangeAspect="1"/>
              </p:cNvPicPr>
              <p:nvPr/>
            </p:nvPicPr>
            <p:blipFill rotWithShape="1">
              <a:blip r:embed="rId2"/>
              <a:srcRect l="3579" b="15784"/>
              <a:stretch/>
            </p:blipFill>
            <p:spPr>
              <a:xfrm>
                <a:off x="327344" y="1556792"/>
                <a:ext cx="8816656" cy="4464496"/>
              </a:xfrm>
              <a:prstGeom prst="rect">
                <a:avLst/>
              </a:prstGeom>
            </p:spPr>
          </p:pic>
          <p:pic>
            <p:nvPicPr>
              <p:cNvPr id="5" name="Imagem 4"/>
              <p:cNvPicPr>
                <a:picLocks noChangeAspect="1"/>
              </p:cNvPicPr>
              <p:nvPr/>
            </p:nvPicPr>
            <p:blipFill rotWithShape="1">
              <a:blip r:embed="rId3"/>
              <a:srcRect l="21519" t="42650" r="43490" b="32150"/>
              <a:stretch/>
            </p:blipFill>
            <p:spPr>
              <a:xfrm>
                <a:off x="395536" y="2096852"/>
                <a:ext cx="4176464" cy="1728192"/>
              </a:xfrm>
              <a:prstGeom prst="rect">
                <a:avLst/>
              </a:prstGeom>
            </p:spPr>
          </p:pic>
        </p:grpSp>
        <p:sp>
          <p:nvSpPr>
            <p:cNvPr id="7" name="Retângulo de cantos arredondados 6"/>
            <p:cNvSpPr/>
            <p:nvPr/>
          </p:nvSpPr>
          <p:spPr>
            <a:xfrm>
              <a:off x="395536" y="1916832"/>
              <a:ext cx="4339026" cy="20882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1065901365"/>
      </p:ext>
    </p:extLst>
  </p:cSld>
  <p:clrMapOvr>
    <a:masterClrMapping/>
  </p:clrMapOvr>
  <p:timing>
    <p:tnLst>
      <p:par>
        <p:cTn id="1" dur="indefinite" restart="never" nodeType="tmRoot"/>
      </p:par>
    </p:tnLst>
  </p:timing>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35496" y="116632"/>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Informe a ‘Data de Acompanhamento’ e se o beneficiário foi acompanhado SIM ou NÃO em ‘Beneficiário acompanhado’:</a:t>
            </a:r>
          </a:p>
        </p:txBody>
      </p:sp>
      <p:grpSp>
        <p:nvGrpSpPr>
          <p:cNvPr id="3" name="Grupo 2"/>
          <p:cNvGrpSpPr/>
          <p:nvPr/>
        </p:nvGrpSpPr>
        <p:grpSpPr>
          <a:xfrm>
            <a:off x="40973" y="1340768"/>
            <a:ext cx="9054244" cy="5040560"/>
            <a:chOff x="40973" y="1340768"/>
            <a:chExt cx="9054244" cy="5040560"/>
          </a:xfrm>
        </p:grpSpPr>
        <p:grpSp>
          <p:nvGrpSpPr>
            <p:cNvPr id="2" name="Grupo 1"/>
            <p:cNvGrpSpPr/>
            <p:nvPr/>
          </p:nvGrpSpPr>
          <p:grpSpPr>
            <a:xfrm>
              <a:off x="40973" y="1340768"/>
              <a:ext cx="9054244" cy="5040560"/>
              <a:chOff x="40973" y="1340768"/>
              <a:chExt cx="9054244" cy="5040560"/>
            </a:xfrm>
          </p:grpSpPr>
          <p:pic>
            <p:nvPicPr>
              <p:cNvPr id="7" name="Imagem 6"/>
              <p:cNvPicPr>
                <a:picLocks noChangeAspect="1"/>
              </p:cNvPicPr>
              <p:nvPr/>
            </p:nvPicPr>
            <p:blipFill rotWithShape="1">
              <a:blip r:embed="rId2"/>
              <a:srcRect l="3538" b="11709"/>
              <a:stretch/>
            </p:blipFill>
            <p:spPr>
              <a:xfrm>
                <a:off x="40973" y="1340768"/>
                <a:ext cx="9054244" cy="5040560"/>
              </a:xfrm>
              <a:prstGeom prst="rect">
                <a:avLst/>
              </a:prstGeom>
            </p:spPr>
          </p:pic>
          <p:sp>
            <p:nvSpPr>
              <p:cNvPr id="6" name="Retângulo Arredondado 5"/>
              <p:cNvSpPr/>
              <p:nvPr/>
            </p:nvSpPr>
            <p:spPr>
              <a:xfrm>
                <a:off x="4716016" y="2564904"/>
                <a:ext cx="3600400" cy="288032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etângulo Arredondado 4"/>
              <p:cNvSpPr/>
              <p:nvPr/>
            </p:nvSpPr>
            <p:spPr>
              <a:xfrm>
                <a:off x="107504" y="4725144"/>
                <a:ext cx="1584176" cy="122413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pic>
          <p:nvPicPr>
            <p:cNvPr id="8" name="Imagem 7"/>
            <p:cNvPicPr>
              <a:picLocks noChangeAspect="1"/>
            </p:cNvPicPr>
            <p:nvPr/>
          </p:nvPicPr>
          <p:blipFill rotWithShape="1">
            <a:blip r:embed="rId3"/>
            <a:srcRect l="21519" t="42650" r="43490" b="32150"/>
            <a:stretch/>
          </p:blipFill>
          <p:spPr>
            <a:xfrm>
              <a:off x="143508" y="1941276"/>
              <a:ext cx="4284476" cy="1847764"/>
            </a:xfrm>
            <a:prstGeom prst="rect">
              <a:avLst/>
            </a:prstGeom>
          </p:spPr>
        </p:pic>
      </p:grpSp>
    </p:spTree>
    <p:extLst>
      <p:ext uri="{BB962C8B-B14F-4D97-AF65-F5344CB8AC3E}">
        <p14:creationId xmlns:p14="http://schemas.microsoft.com/office/powerpoint/2010/main" val="892922220"/>
      </p:ext>
    </p:extLst>
  </p:cSld>
  <p:clrMapOvr>
    <a:masterClrMapping/>
  </p:clrMapOvr>
  <p:timing>
    <p:tnLst>
      <p:par>
        <p:cTn id="1" dur="indefinite" restart="never" nodeType="tmRoot"/>
      </p:par>
    </p:tnLst>
  </p:timing>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p:cNvSpPr/>
          <p:nvPr/>
        </p:nvSpPr>
        <p:spPr>
          <a:xfrm>
            <a:off x="151817" y="149731"/>
            <a:ext cx="8884679" cy="830997"/>
          </a:xfrm>
          <a:prstGeom prst="rect">
            <a:avLst/>
          </a:prstGeom>
        </p:spPr>
        <p:txBody>
          <a:bodyPr wrap="square">
            <a:spAutoFit/>
          </a:bodyPr>
          <a:lstStyle/>
          <a:p>
            <a:pPr algn="just"/>
            <a:r>
              <a:rPr lang="pt-BR" sz="2400" b="1" dirty="0" smtClean="0">
                <a:latin typeface="Arial" panose="020B0604020202020204" pitchFamily="34" charset="0"/>
                <a:cs typeface="Arial" panose="020B0604020202020204" pitchFamily="34" charset="0"/>
              </a:rPr>
              <a:t>Informe o CNS (OPCIONAL); selecione </a:t>
            </a:r>
            <a:r>
              <a:rPr lang="pt-BR" sz="2400" b="1" dirty="0">
                <a:latin typeface="Arial" panose="020B0604020202020204" pitchFamily="34" charset="0"/>
                <a:cs typeface="Arial" panose="020B0604020202020204" pitchFamily="34" charset="0"/>
              </a:rPr>
              <a:t>o ‘</a:t>
            </a:r>
            <a:r>
              <a:rPr lang="pt-BR" sz="2400" b="1" dirty="0" smtClean="0">
                <a:latin typeface="Arial" panose="020B0604020202020204" pitchFamily="34" charset="0"/>
                <a:cs typeface="Arial" panose="020B0604020202020204" pitchFamily="34" charset="0"/>
              </a:rPr>
              <a:t>EAS’ e </a:t>
            </a:r>
            <a:r>
              <a:rPr lang="pt-BR" sz="2400" b="1" dirty="0">
                <a:latin typeface="Arial" panose="020B0604020202020204" pitchFamily="34" charset="0"/>
                <a:cs typeface="Arial" panose="020B0604020202020204" pitchFamily="34" charset="0"/>
              </a:rPr>
              <a:t>o ‘Profissional</a:t>
            </a:r>
            <a:r>
              <a:rPr lang="pt-BR" sz="2400" b="1" dirty="0" smtClean="0">
                <a:latin typeface="Arial" panose="020B0604020202020204" pitchFamily="34" charset="0"/>
                <a:cs typeface="Arial" panose="020B0604020202020204" pitchFamily="34" charset="0"/>
              </a:rPr>
              <a:t>’ responsável pelo acompanhamento:</a:t>
            </a:r>
            <a:endParaRPr lang="pt-BR" sz="2400" b="1" dirty="0">
              <a:latin typeface="Arial" panose="020B0604020202020204" pitchFamily="34" charset="0"/>
              <a:cs typeface="Arial" panose="020B0604020202020204" pitchFamily="34" charset="0"/>
            </a:endParaRPr>
          </a:p>
        </p:txBody>
      </p:sp>
      <p:sp>
        <p:nvSpPr>
          <p:cNvPr id="8" name="Retângulo Arredondado 5"/>
          <p:cNvSpPr/>
          <p:nvPr/>
        </p:nvSpPr>
        <p:spPr>
          <a:xfrm>
            <a:off x="151816" y="4509120"/>
            <a:ext cx="2763999" cy="108012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5" name="Grupo 14"/>
          <p:cNvGrpSpPr/>
          <p:nvPr/>
        </p:nvGrpSpPr>
        <p:grpSpPr>
          <a:xfrm>
            <a:off x="34888" y="980728"/>
            <a:ext cx="9109112" cy="5256584"/>
            <a:chOff x="34888" y="980728"/>
            <a:chExt cx="9109112" cy="5256584"/>
          </a:xfrm>
        </p:grpSpPr>
        <p:pic>
          <p:nvPicPr>
            <p:cNvPr id="10" name="Imagem 9"/>
            <p:cNvPicPr>
              <a:picLocks noChangeAspect="1"/>
            </p:cNvPicPr>
            <p:nvPr/>
          </p:nvPicPr>
          <p:blipFill rotWithShape="1">
            <a:blip r:embed="rId2"/>
            <a:srcRect l="4430" t="9051" r="1990" b="23750"/>
            <a:stretch/>
          </p:blipFill>
          <p:spPr>
            <a:xfrm>
              <a:off x="34888" y="980728"/>
              <a:ext cx="9109112" cy="5256584"/>
            </a:xfrm>
            <a:prstGeom prst="rect">
              <a:avLst/>
            </a:prstGeom>
          </p:spPr>
        </p:pic>
        <p:sp>
          <p:nvSpPr>
            <p:cNvPr id="9" name="Retângulo 8"/>
            <p:cNvSpPr/>
            <p:nvPr/>
          </p:nvSpPr>
          <p:spPr>
            <a:xfrm>
              <a:off x="151816" y="3356992"/>
              <a:ext cx="2547976" cy="9361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11" name="Imagem 10"/>
            <p:cNvPicPr>
              <a:picLocks noChangeAspect="1"/>
            </p:cNvPicPr>
            <p:nvPr/>
          </p:nvPicPr>
          <p:blipFill rotWithShape="1">
            <a:blip r:embed="rId3"/>
            <a:srcRect l="21519" t="42650" r="43490" b="32150"/>
            <a:stretch/>
          </p:blipFill>
          <p:spPr>
            <a:xfrm>
              <a:off x="151816" y="1396954"/>
              <a:ext cx="4276168" cy="1672006"/>
            </a:xfrm>
            <a:prstGeom prst="rect">
              <a:avLst/>
            </a:prstGeom>
          </p:spPr>
        </p:pic>
        <p:sp>
          <p:nvSpPr>
            <p:cNvPr id="12" name="Retângulo de cantos arredondados 11"/>
            <p:cNvSpPr/>
            <p:nvPr/>
          </p:nvSpPr>
          <p:spPr>
            <a:xfrm>
              <a:off x="151816" y="4797152"/>
              <a:ext cx="2836008" cy="129614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3" name="CaixaDeTexto 12"/>
            <p:cNvSpPr txBox="1"/>
            <p:nvPr/>
          </p:nvSpPr>
          <p:spPr>
            <a:xfrm>
              <a:off x="4561249" y="4892967"/>
              <a:ext cx="4464497" cy="1200329"/>
            </a:xfrm>
            <a:prstGeom prst="rect">
              <a:avLst/>
            </a:prstGeom>
            <a:solidFill>
              <a:schemeClr val="accent1">
                <a:lumMod val="40000"/>
                <a:lumOff val="60000"/>
              </a:schemeClr>
            </a:solidFill>
          </p:spPr>
          <p:txBody>
            <a:bodyPr wrap="square" rtlCol="0">
              <a:spAutoFit/>
            </a:bodyPr>
            <a:lstStyle/>
            <a:p>
              <a:pPr algn="ctr"/>
              <a:r>
                <a:rPr lang="pt-BR" dirty="0" smtClean="0">
                  <a:latin typeface="Arial" panose="020B0604020202020204" pitchFamily="34" charset="0"/>
                  <a:cs typeface="Arial" panose="020B0604020202020204" pitchFamily="34" charset="0"/>
                </a:rPr>
                <a:t>Esses campos já virão preenchidos caso a família tenha sido </a:t>
              </a:r>
              <a:r>
                <a:rPr lang="pt-BR" b="1" dirty="0" smtClean="0">
                  <a:latin typeface="Arial" panose="020B0604020202020204" pitchFamily="34" charset="0"/>
                  <a:cs typeface="Arial" panose="020B0604020202020204" pitchFamily="34" charset="0"/>
                </a:rPr>
                <a:t>vinculada a um EAS</a:t>
              </a:r>
              <a:r>
                <a:rPr lang="pt-BR" dirty="0" smtClean="0">
                  <a:latin typeface="Arial" panose="020B0604020202020204" pitchFamily="34" charset="0"/>
                  <a:cs typeface="Arial" panose="020B0604020202020204" pitchFamily="34" charset="0"/>
                </a:rPr>
                <a:t> ou tenha sido </a:t>
              </a:r>
              <a:r>
                <a:rPr lang="pt-BR" b="1" dirty="0" smtClean="0">
                  <a:latin typeface="Arial" panose="020B0604020202020204" pitchFamily="34" charset="0"/>
                  <a:cs typeface="Arial" panose="020B0604020202020204" pitchFamily="34" charset="0"/>
                </a:rPr>
                <a:t>acompanhada na vigência anterior</a:t>
              </a:r>
              <a:r>
                <a:rPr lang="pt-BR" dirty="0" smtClean="0">
                  <a:latin typeface="Arial" panose="020B0604020202020204" pitchFamily="34" charset="0"/>
                  <a:cs typeface="Arial" panose="020B0604020202020204" pitchFamily="34" charset="0"/>
                </a:rPr>
                <a:t>.</a:t>
              </a:r>
              <a:endParaRPr lang="pt-BR" dirty="0">
                <a:latin typeface="Arial" panose="020B0604020202020204" pitchFamily="34" charset="0"/>
                <a:cs typeface="Arial" panose="020B0604020202020204" pitchFamily="34" charset="0"/>
              </a:endParaRPr>
            </a:p>
          </p:txBody>
        </p:sp>
        <p:sp>
          <p:nvSpPr>
            <p:cNvPr id="14" name="Seta para baixo 13"/>
            <p:cNvSpPr/>
            <p:nvPr/>
          </p:nvSpPr>
          <p:spPr>
            <a:xfrm rot="5400000">
              <a:off x="3689374" y="5049653"/>
              <a:ext cx="238884" cy="886956"/>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2355876873"/>
      </p:ext>
    </p:extLst>
  </p:cSld>
  <p:clrMapOvr>
    <a:masterClrMapping/>
  </p:clrMapOvr>
  <p:timing>
    <p:tnLst>
      <p:par>
        <p:cTn id="1" dur="indefinite" restart="never" nodeType="tmRoot"/>
      </p:par>
    </p:tnLst>
  </p:timing>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86003" y="211761"/>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Ao selecionar NÃO em ‘Dados </a:t>
            </a:r>
            <a:r>
              <a:rPr lang="pt-BR" sz="2800" b="1" dirty="0">
                <a:latin typeface="Arial" panose="020B0604020202020204" pitchFamily="34" charset="0"/>
                <a:cs typeface="Arial" panose="020B0604020202020204" pitchFamily="34" charset="0"/>
              </a:rPr>
              <a:t>nutricionais </a:t>
            </a:r>
            <a:r>
              <a:rPr lang="pt-BR" sz="2800" b="1" dirty="0" smtClean="0">
                <a:latin typeface="Arial" panose="020B0604020202020204" pitchFamily="34" charset="0"/>
                <a:cs typeface="Arial" panose="020B0604020202020204" pitchFamily="34" charset="0"/>
              </a:rPr>
              <a:t>coletados’, informe o motivo de descumprimento:</a:t>
            </a:r>
          </a:p>
        </p:txBody>
      </p:sp>
      <p:grpSp>
        <p:nvGrpSpPr>
          <p:cNvPr id="2" name="Grupo 1"/>
          <p:cNvGrpSpPr/>
          <p:nvPr/>
        </p:nvGrpSpPr>
        <p:grpSpPr>
          <a:xfrm>
            <a:off x="86003" y="1124744"/>
            <a:ext cx="9001000" cy="5184576"/>
            <a:chOff x="86003" y="1124744"/>
            <a:chExt cx="9001000" cy="5184576"/>
          </a:xfrm>
        </p:grpSpPr>
        <p:pic>
          <p:nvPicPr>
            <p:cNvPr id="3" name="Imagem 2"/>
            <p:cNvPicPr>
              <a:picLocks noChangeAspect="1"/>
            </p:cNvPicPr>
            <p:nvPr/>
          </p:nvPicPr>
          <p:blipFill rotWithShape="1">
            <a:blip r:embed="rId2"/>
            <a:srcRect l="3538" t="38839" r="1175"/>
            <a:stretch/>
          </p:blipFill>
          <p:spPr>
            <a:xfrm>
              <a:off x="86003" y="1124744"/>
              <a:ext cx="9001000" cy="5184576"/>
            </a:xfrm>
            <a:prstGeom prst="rect">
              <a:avLst/>
            </a:prstGeom>
          </p:spPr>
        </p:pic>
        <p:sp>
          <p:nvSpPr>
            <p:cNvPr id="8" name="Retângulo Arredondado 7"/>
            <p:cNvSpPr/>
            <p:nvPr/>
          </p:nvSpPr>
          <p:spPr>
            <a:xfrm>
              <a:off x="86004" y="4005064"/>
              <a:ext cx="7006276" cy="230425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Retângulo 9"/>
            <p:cNvSpPr/>
            <p:nvPr/>
          </p:nvSpPr>
          <p:spPr>
            <a:xfrm>
              <a:off x="251520" y="2492896"/>
              <a:ext cx="1656184" cy="1440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1800186332"/>
      </p:ext>
    </p:extLst>
  </p:cSld>
  <p:clrMapOvr>
    <a:masterClrMapping/>
  </p:clrMapOvr>
  <p:timing>
    <p:tnLst>
      <p:par>
        <p:cTn id="1" dur="indefinite" restart="never" nodeType="tmRoot"/>
      </p:par>
    </p:tnLst>
  </p:timing>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tângulo 11"/>
          <p:cNvSpPr/>
          <p:nvPr/>
        </p:nvSpPr>
        <p:spPr>
          <a:xfrm>
            <a:off x="777561" y="1793659"/>
            <a:ext cx="1512168" cy="7200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3" name="Retângulo 12"/>
          <p:cNvSpPr/>
          <p:nvPr/>
        </p:nvSpPr>
        <p:spPr>
          <a:xfrm>
            <a:off x="683568" y="1628800"/>
            <a:ext cx="1512168" cy="7200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Título 1"/>
          <p:cNvSpPr txBox="1">
            <a:spLocks/>
          </p:cNvSpPr>
          <p:nvPr/>
        </p:nvSpPr>
        <p:spPr>
          <a:xfrm>
            <a:off x="0" y="155906"/>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Em seguida, informe a situação vacinal em ‘Vacinação em Dia’:</a:t>
            </a:r>
          </a:p>
        </p:txBody>
      </p:sp>
      <p:grpSp>
        <p:nvGrpSpPr>
          <p:cNvPr id="5" name="Grupo 4"/>
          <p:cNvGrpSpPr/>
          <p:nvPr/>
        </p:nvGrpSpPr>
        <p:grpSpPr>
          <a:xfrm>
            <a:off x="54259" y="1124744"/>
            <a:ext cx="9089741" cy="5184576"/>
            <a:chOff x="54259" y="1124744"/>
            <a:chExt cx="9089741" cy="5184576"/>
          </a:xfrm>
        </p:grpSpPr>
        <p:grpSp>
          <p:nvGrpSpPr>
            <p:cNvPr id="2" name="Grupo 1"/>
            <p:cNvGrpSpPr/>
            <p:nvPr/>
          </p:nvGrpSpPr>
          <p:grpSpPr>
            <a:xfrm>
              <a:off x="54259" y="1124744"/>
              <a:ext cx="9089741" cy="5184576"/>
              <a:chOff x="54259" y="1124744"/>
              <a:chExt cx="9089741" cy="5184576"/>
            </a:xfrm>
          </p:grpSpPr>
          <p:pic>
            <p:nvPicPr>
              <p:cNvPr id="11" name="Imagem 10"/>
              <p:cNvPicPr>
                <a:picLocks noChangeAspect="1"/>
              </p:cNvPicPr>
              <p:nvPr/>
            </p:nvPicPr>
            <p:blipFill rotWithShape="1">
              <a:blip r:embed="rId2"/>
              <a:srcRect l="3538" t="39790"/>
              <a:stretch/>
            </p:blipFill>
            <p:spPr>
              <a:xfrm>
                <a:off x="54259" y="1124744"/>
                <a:ext cx="9089741" cy="5184576"/>
              </a:xfrm>
              <a:prstGeom prst="rect">
                <a:avLst/>
              </a:prstGeom>
            </p:spPr>
          </p:pic>
          <p:sp>
            <p:nvSpPr>
              <p:cNvPr id="8" name="Retângulo Arredondado 7"/>
              <p:cNvSpPr/>
              <p:nvPr/>
            </p:nvSpPr>
            <p:spPr>
              <a:xfrm>
                <a:off x="54259" y="5157192"/>
                <a:ext cx="2088903" cy="74066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3" name="CaixaDeTexto 2"/>
            <p:cNvSpPr txBox="1"/>
            <p:nvPr/>
          </p:nvSpPr>
          <p:spPr>
            <a:xfrm>
              <a:off x="234614" y="2467635"/>
              <a:ext cx="1728192" cy="169277"/>
            </a:xfrm>
            <a:prstGeom prst="rect">
              <a:avLst/>
            </a:prstGeom>
            <a:solidFill>
              <a:schemeClr val="bg1"/>
            </a:solidFill>
          </p:spPr>
          <p:txBody>
            <a:bodyPr wrap="square" rtlCol="0">
              <a:spAutoFit/>
            </a:bodyPr>
            <a:lstStyle/>
            <a:p>
              <a:endParaRPr lang="pt-BR" sz="500" dirty="0"/>
            </a:p>
          </p:txBody>
        </p:sp>
      </p:grpSp>
    </p:spTree>
    <p:extLst>
      <p:ext uri="{BB962C8B-B14F-4D97-AF65-F5344CB8AC3E}">
        <p14:creationId xmlns:p14="http://schemas.microsoft.com/office/powerpoint/2010/main" val="1025497339"/>
      </p:ext>
    </p:extLst>
  </p:cSld>
  <p:clrMapOvr>
    <a:masterClrMapping/>
  </p:clrMapOvr>
  <p:timing>
    <p:tnLst>
      <p:par>
        <p:cTn id="1" dur="indefinite" restart="never" nodeType="tmRoot"/>
      </p:par>
    </p:tnLst>
  </p:timing>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154914"/>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Ao selecionar NÃO	 em ‘</a:t>
            </a:r>
            <a:r>
              <a:rPr lang="pt-BR" sz="2800" b="1" dirty="0">
                <a:latin typeface="Arial" panose="020B0604020202020204" pitchFamily="34" charset="0"/>
                <a:cs typeface="Arial" panose="020B0604020202020204" pitchFamily="34" charset="0"/>
              </a:rPr>
              <a:t>Vacinação em Dia</a:t>
            </a:r>
            <a:r>
              <a:rPr lang="pt-BR" sz="2800" b="1" dirty="0" smtClean="0">
                <a:latin typeface="Arial" panose="020B0604020202020204" pitchFamily="34" charset="0"/>
                <a:cs typeface="Arial" panose="020B0604020202020204" pitchFamily="34" charset="0"/>
              </a:rPr>
              <a:t>’, </a:t>
            </a:r>
            <a:r>
              <a:rPr lang="pt-BR" sz="2800" b="1" dirty="0">
                <a:latin typeface="Arial" panose="020B0604020202020204" pitchFamily="34" charset="0"/>
                <a:cs typeface="Arial" panose="020B0604020202020204" pitchFamily="34" charset="0"/>
              </a:rPr>
              <a:t>selecione um dos motivos de descumprimento e clique em ‘Salvar Acompanhamento’:</a:t>
            </a:r>
          </a:p>
          <a:p>
            <a:pPr algn="just"/>
            <a:endParaRPr lang="pt-BR" sz="2800" b="1" dirty="0" smtClean="0">
              <a:latin typeface="Arial" panose="020B0604020202020204" pitchFamily="34" charset="0"/>
              <a:cs typeface="Arial" panose="020B0604020202020204" pitchFamily="34" charset="0"/>
            </a:endParaRPr>
          </a:p>
        </p:txBody>
      </p:sp>
      <p:grpSp>
        <p:nvGrpSpPr>
          <p:cNvPr id="6" name="Grupo 5"/>
          <p:cNvGrpSpPr/>
          <p:nvPr/>
        </p:nvGrpSpPr>
        <p:grpSpPr>
          <a:xfrm>
            <a:off x="10548" y="1340768"/>
            <a:ext cx="9133452" cy="4896544"/>
            <a:chOff x="10548" y="1340768"/>
            <a:chExt cx="9133452" cy="4896544"/>
          </a:xfrm>
        </p:grpSpPr>
        <p:grpSp>
          <p:nvGrpSpPr>
            <p:cNvPr id="2" name="Grupo 1"/>
            <p:cNvGrpSpPr/>
            <p:nvPr/>
          </p:nvGrpSpPr>
          <p:grpSpPr>
            <a:xfrm>
              <a:off x="10548" y="1340768"/>
              <a:ext cx="9133452" cy="4896544"/>
              <a:chOff x="10548" y="1340768"/>
              <a:chExt cx="9133452" cy="4896544"/>
            </a:xfrm>
          </p:grpSpPr>
          <p:pic>
            <p:nvPicPr>
              <p:cNvPr id="3" name="Imagem 2"/>
              <p:cNvPicPr>
                <a:picLocks noChangeAspect="1"/>
              </p:cNvPicPr>
              <p:nvPr/>
            </p:nvPicPr>
            <p:blipFill rotWithShape="1">
              <a:blip r:embed="rId3"/>
              <a:srcRect l="1963" t="15473"/>
              <a:stretch/>
            </p:blipFill>
            <p:spPr>
              <a:xfrm>
                <a:off x="10548" y="1340768"/>
                <a:ext cx="9133452" cy="4896544"/>
              </a:xfrm>
              <a:prstGeom prst="rect">
                <a:avLst/>
              </a:prstGeom>
            </p:spPr>
          </p:pic>
          <p:sp>
            <p:nvSpPr>
              <p:cNvPr id="8" name="Retângulo Arredondado 7"/>
              <p:cNvSpPr/>
              <p:nvPr/>
            </p:nvSpPr>
            <p:spPr>
              <a:xfrm>
                <a:off x="1068556" y="4221088"/>
                <a:ext cx="5904656" cy="136815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etângulo Arredondado 4"/>
              <p:cNvSpPr/>
              <p:nvPr/>
            </p:nvSpPr>
            <p:spPr>
              <a:xfrm>
                <a:off x="107504" y="4638645"/>
                <a:ext cx="864096"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Arredondado 8"/>
              <p:cNvSpPr/>
              <p:nvPr/>
            </p:nvSpPr>
            <p:spPr>
              <a:xfrm>
                <a:off x="3785186" y="5718095"/>
                <a:ext cx="1584176"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7" name="CaixaDeTexto 6"/>
            <p:cNvSpPr txBox="1"/>
            <p:nvPr/>
          </p:nvSpPr>
          <p:spPr>
            <a:xfrm>
              <a:off x="107504" y="2402872"/>
              <a:ext cx="1728192" cy="169277"/>
            </a:xfrm>
            <a:prstGeom prst="rect">
              <a:avLst/>
            </a:prstGeom>
            <a:solidFill>
              <a:schemeClr val="bg1"/>
            </a:solidFill>
          </p:spPr>
          <p:txBody>
            <a:bodyPr wrap="square" rtlCol="0">
              <a:spAutoFit/>
            </a:bodyPr>
            <a:lstStyle/>
            <a:p>
              <a:endParaRPr lang="pt-BR" sz="500" dirty="0"/>
            </a:p>
          </p:txBody>
        </p:sp>
      </p:grpSp>
    </p:spTree>
    <p:extLst>
      <p:ext uri="{BB962C8B-B14F-4D97-AF65-F5344CB8AC3E}">
        <p14:creationId xmlns:p14="http://schemas.microsoft.com/office/powerpoint/2010/main" val="33018231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2771800" y="5427657"/>
            <a:ext cx="5016896" cy="707886"/>
          </a:xfrm>
          <a:prstGeom prst="rect">
            <a:avLst/>
          </a:prstGeom>
          <a:noFill/>
        </p:spPr>
        <p:txBody>
          <a:bodyPr wrap="square" rtlCol="0">
            <a:spAutoFit/>
          </a:bodyPr>
          <a:lstStyle/>
          <a:p>
            <a:r>
              <a:rPr lang="pt-BR" sz="2000" b="1" dirty="0">
                <a:solidFill>
                  <a:schemeClr val="bg1"/>
                </a:solidFill>
                <a:latin typeface="Arial" panose="020B0604020202020204" pitchFamily="34" charset="0"/>
                <a:cs typeface="Arial" panose="020B0604020202020204" pitchFamily="34" charset="0"/>
              </a:rPr>
              <a:t>Instrução Operacional Conjunta (IO</a:t>
            </a:r>
            <a:r>
              <a:rPr lang="pt-BR" sz="2000" b="1" dirty="0" smtClean="0">
                <a:solidFill>
                  <a:schemeClr val="bg1"/>
                </a:solidFill>
                <a:latin typeface="Arial" panose="020B0604020202020204" pitchFamily="34" charset="0"/>
                <a:cs typeface="Arial" panose="020B0604020202020204" pitchFamily="34" charset="0"/>
              </a:rPr>
              <a:t>) </a:t>
            </a:r>
          </a:p>
          <a:p>
            <a:r>
              <a:rPr lang="pt-BR" sz="2000" b="1" dirty="0" smtClean="0">
                <a:solidFill>
                  <a:schemeClr val="bg1"/>
                </a:solidFill>
                <a:latin typeface="Arial" panose="020B0604020202020204" pitchFamily="34" charset="0"/>
                <a:cs typeface="Arial" panose="020B0604020202020204" pitchFamily="34" charset="0"/>
              </a:rPr>
              <a:t>nº </a:t>
            </a:r>
            <a:r>
              <a:rPr lang="pt-BR" sz="2000" b="1" dirty="0">
                <a:solidFill>
                  <a:schemeClr val="bg1"/>
                </a:solidFill>
                <a:latin typeface="Arial" panose="020B0604020202020204" pitchFamily="34" charset="0"/>
                <a:cs typeface="Arial" panose="020B0604020202020204" pitchFamily="34" charset="0"/>
              </a:rPr>
              <a:t>20 </a:t>
            </a:r>
            <a:r>
              <a:rPr lang="pt-BR" sz="2000" b="1" dirty="0" smtClean="0">
                <a:solidFill>
                  <a:schemeClr val="bg1"/>
                </a:solidFill>
                <a:latin typeface="Arial" panose="020B0604020202020204" pitchFamily="34" charset="0"/>
                <a:cs typeface="Arial" panose="020B0604020202020204" pitchFamily="34" charset="0"/>
              </a:rPr>
              <a:t>SENARC/MDS </a:t>
            </a:r>
            <a:r>
              <a:rPr lang="pt-BR" sz="2000" b="1" dirty="0">
                <a:solidFill>
                  <a:schemeClr val="bg1"/>
                </a:solidFill>
                <a:latin typeface="Arial" panose="020B0604020202020204" pitchFamily="34" charset="0"/>
                <a:cs typeface="Arial" panose="020B0604020202020204" pitchFamily="34" charset="0"/>
              </a:rPr>
              <a:t>– SAS/MS.</a:t>
            </a:r>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1559" t="11636" r="22770" b="8502"/>
          <a:stretch/>
        </p:blipFill>
        <p:spPr bwMode="auto">
          <a:xfrm>
            <a:off x="0" y="1"/>
            <a:ext cx="9144000" cy="6309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28080482"/>
      </p:ext>
    </p:extLst>
  </p:cSld>
  <p:clrMapOvr>
    <a:masterClrMapping/>
  </p:clrMapOvr>
  <p:timing>
    <p:tnLst>
      <p:par>
        <p:cTn id="1" dur="indefinite" restart="never" nodeType="tmRoot"/>
      </p:par>
    </p:tnLst>
  </p:timing>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Ao clicar em ‘Salvar Acompanhamento’, aparecerá o questionamento a seguir. Para confirmar o acompanhamento, clique em ‘Sim’:</a:t>
            </a:r>
            <a:endParaRPr lang="pt-BR" sz="2800" b="1" dirty="0">
              <a:latin typeface="Arial" panose="020B0604020202020204" pitchFamily="34" charset="0"/>
              <a:cs typeface="Arial" panose="020B0604020202020204" pitchFamily="34" charset="0"/>
            </a:endParaRPr>
          </a:p>
        </p:txBody>
      </p:sp>
      <p:grpSp>
        <p:nvGrpSpPr>
          <p:cNvPr id="3" name="Grupo 2"/>
          <p:cNvGrpSpPr/>
          <p:nvPr/>
        </p:nvGrpSpPr>
        <p:grpSpPr>
          <a:xfrm>
            <a:off x="107504" y="1196752"/>
            <a:ext cx="8928992" cy="5112568"/>
            <a:chOff x="107504" y="1196752"/>
            <a:chExt cx="8928992" cy="5112568"/>
          </a:xfrm>
        </p:grpSpPr>
        <p:pic>
          <p:nvPicPr>
            <p:cNvPr id="2" name="Imagem 1"/>
            <p:cNvPicPr>
              <a:picLocks noChangeAspect="1"/>
            </p:cNvPicPr>
            <p:nvPr/>
          </p:nvPicPr>
          <p:blipFill rotWithShape="1">
            <a:blip r:embed="rId2"/>
            <a:srcRect l="4046" t="7829" r="2922" b="13882"/>
            <a:stretch/>
          </p:blipFill>
          <p:spPr>
            <a:xfrm>
              <a:off x="107504" y="1196752"/>
              <a:ext cx="8928992" cy="5112568"/>
            </a:xfrm>
            <a:prstGeom prst="rect">
              <a:avLst/>
            </a:prstGeom>
          </p:spPr>
        </p:pic>
        <p:sp>
          <p:nvSpPr>
            <p:cNvPr id="11" name="Retângulo Arredondado 10"/>
            <p:cNvSpPr/>
            <p:nvPr/>
          </p:nvSpPr>
          <p:spPr>
            <a:xfrm>
              <a:off x="6228184" y="1772816"/>
              <a:ext cx="432048" cy="2880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3446643555"/>
      </p:ext>
    </p:extLst>
  </p:cSld>
  <p:clrMapOvr>
    <a:masterClrMapping/>
  </p:clrMapOvr>
  <p:timing>
    <p:tnLst>
      <p:par>
        <p:cTn id="1" dur="indefinite" restart="never" nodeType="tmRoot"/>
      </p:par>
    </p:tnLst>
  </p:timing>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ítulo 1"/>
          <p:cNvSpPr txBox="1">
            <a:spLocks/>
          </p:cNvSpPr>
          <p:nvPr/>
        </p:nvSpPr>
        <p:spPr>
          <a:xfrm>
            <a:off x="107503" y="120751"/>
            <a:ext cx="8928993"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Em seguida, aparecerá a seguinte mensagem de confirmação </a:t>
            </a:r>
            <a:r>
              <a:rPr lang="pt-BR" sz="2800" b="1" dirty="0">
                <a:latin typeface="Arial" panose="020B0604020202020204" pitchFamily="34" charset="0"/>
                <a:cs typeface="Arial" panose="020B0604020202020204" pitchFamily="34" charset="0"/>
              </a:rPr>
              <a:t>do acompanhamento :</a:t>
            </a:r>
          </a:p>
        </p:txBody>
      </p:sp>
      <p:grpSp>
        <p:nvGrpSpPr>
          <p:cNvPr id="6" name="Grupo 5"/>
          <p:cNvGrpSpPr/>
          <p:nvPr/>
        </p:nvGrpSpPr>
        <p:grpSpPr>
          <a:xfrm>
            <a:off x="107502" y="961726"/>
            <a:ext cx="8928993" cy="5419602"/>
            <a:chOff x="107502" y="961726"/>
            <a:chExt cx="8928993" cy="5419602"/>
          </a:xfrm>
        </p:grpSpPr>
        <p:pic>
          <p:nvPicPr>
            <p:cNvPr id="4" name="Imagem 3"/>
            <p:cNvPicPr>
              <a:picLocks noChangeAspect="1"/>
            </p:cNvPicPr>
            <p:nvPr/>
          </p:nvPicPr>
          <p:blipFill rotWithShape="1">
            <a:blip r:embed="rId2">
              <a:duotone>
                <a:prstClr val="black"/>
                <a:schemeClr val="tx2">
                  <a:tint val="45000"/>
                  <a:satMod val="400000"/>
                </a:schemeClr>
              </a:duotone>
            </a:blip>
            <a:srcRect l="6058" t="8000" r="3617" b="1701"/>
            <a:stretch/>
          </p:blipFill>
          <p:spPr>
            <a:xfrm>
              <a:off x="107502" y="961726"/>
              <a:ext cx="8928993" cy="5419602"/>
            </a:xfrm>
            <a:prstGeom prst="rect">
              <a:avLst/>
            </a:prstGeom>
            <a:solidFill>
              <a:schemeClr val="bg1">
                <a:lumMod val="85000"/>
              </a:schemeClr>
            </a:solidFill>
          </p:spPr>
        </p:pic>
        <p:pic>
          <p:nvPicPr>
            <p:cNvPr id="2" name="Imagem 1"/>
            <p:cNvPicPr>
              <a:picLocks noChangeAspect="1"/>
            </p:cNvPicPr>
            <p:nvPr/>
          </p:nvPicPr>
          <p:blipFill rotWithShape="1">
            <a:blip r:embed="rId3"/>
            <a:srcRect l="28571" t="3754" r="27551" b="84986"/>
            <a:stretch/>
          </p:blipFill>
          <p:spPr>
            <a:xfrm>
              <a:off x="2411760" y="1340768"/>
              <a:ext cx="4608512" cy="720079"/>
            </a:xfrm>
            <a:prstGeom prst="rect">
              <a:avLst/>
            </a:prstGeom>
          </p:spPr>
        </p:pic>
        <p:pic>
          <p:nvPicPr>
            <p:cNvPr id="20" name="Imagem 19"/>
            <p:cNvPicPr>
              <a:picLocks noChangeAspect="1"/>
            </p:cNvPicPr>
            <p:nvPr/>
          </p:nvPicPr>
          <p:blipFill rotWithShape="1">
            <a:blip r:embed="rId2">
              <a:duotone>
                <a:prstClr val="black"/>
                <a:schemeClr val="tx2">
                  <a:tint val="45000"/>
                  <a:satMod val="400000"/>
                </a:schemeClr>
              </a:duotone>
            </a:blip>
            <a:srcRect l="80357" t="87501" r="3617" b="7700"/>
            <a:stretch/>
          </p:blipFill>
          <p:spPr>
            <a:xfrm>
              <a:off x="7308306" y="2136487"/>
              <a:ext cx="1584175" cy="144016"/>
            </a:xfrm>
            <a:prstGeom prst="rect">
              <a:avLst/>
            </a:prstGeom>
            <a:solidFill>
              <a:schemeClr val="bg1">
                <a:lumMod val="85000"/>
              </a:schemeClr>
            </a:solidFill>
          </p:spPr>
        </p:pic>
        <p:pic>
          <p:nvPicPr>
            <p:cNvPr id="21" name="Imagem 20"/>
            <p:cNvPicPr>
              <a:picLocks noChangeAspect="1"/>
            </p:cNvPicPr>
            <p:nvPr/>
          </p:nvPicPr>
          <p:blipFill rotWithShape="1">
            <a:blip r:embed="rId2">
              <a:duotone>
                <a:prstClr val="black"/>
                <a:schemeClr val="tx2">
                  <a:tint val="45000"/>
                  <a:satMod val="400000"/>
                </a:schemeClr>
              </a:duotone>
            </a:blip>
            <a:srcRect l="80357" t="87501" r="3617" b="7700"/>
            <a:stretch/>
          </p:blipFill>
          <p:spPr>
            <a:xfrm>
              <a:off x="323528" y="1697581"/>
              <a:ext cx="2088231" cy="219252"/>
            </a:xfrm>
            <a:prstGeom prst="rect">
              <a:avLst/>
            </a:prstGeom>
            <a:solidFill>
              <a:schemeClr val="bg1">
                <a:lumMod val="85000"/>
              </a:schemeClr>
            </a:solidFill>
          </p:spPr>
        </p:pic>
        <p:pic>
          <p:nvPicPr>
            <p:cNvPr id="22" name="Imagem 21"/>
            <p:cNvPicPr>
              <a:picLocks noChangeAspect="1"/>
            </p:cNvPicPr>
            <p:nvPr/>
          </p:nvPicPr>
          <p:blipFill rotWithShape="1">
            <a:blip r:embed="rId2">
              <a:duotone>
                <a:prstClr val="black"/>
                <a:schemeClr val="tx2">
                  <a:tint val="45000"/>
                  <a:satMod val="400000"/>
                </a:schemeClr>
              </a:duotone>
            </a:blip>
            <a:srcRect l="80357" t="87501" r="3617" b="7700"/>
            <a:stretch/>
          </p:blipFill>
          <p:spPr>
            <a:xfrm>
              <a:off x="7020273" y="1720261"/>
              <a:ext cx="1872208" cy="196571"/>
            </a:xfrm>
            <a:prstGeom prst="rect">
              <a:avLst/>
            </a:prstGeom>
            <a:solidFill>
              <a:schemeClr val="bg1">
                <a:lumMod val="85000"/>
              </a:schemeClr>
            </a:solidFill>
          </p:spPr>
        </p:pic>
        <p:pic>
          <p:nvPicPr>
            <p:cNvPr id="23" name="Imagem 22"/>
            <p:cNvPicPr>
              <a:picLocks noChangeAspect="1"/>
            </p:cNvPicPr>
            <p:nvPr/>
          </p:nvPicPr>
          <p:blipFill rotWithShape="1">
            <a:blip r:embed="rId2">
              <a:duotone>
                <a:prstClr val="black"/>
                <a:schemeClr val="tx2">
                  <a:tint val="45000"/>
                  <a:satMod val="400000"/>
                </a:schemeClr>
              </a:duotone>
            </a:blip>
            <a:srcRect l="80357" t="87501" r="3617" b="7700"/>
            <a:stretch/>
          </p:blipFill>
          <p:spPr>
            <a:xfrm>
              <a:off x="1363587" y="2152309"/>
              <a:ext cx="1584175" cy="144016"/>
            </a:xfrm>
            <a:prstGeom prst="rect">
              <a:avLst/>
            </a:prstGeom>
            <a:solidFill>
              <a:schemeClr val="bg1">
                <a:lumMod val="85000"/>
              </a:schemeClr>
            </a:solidFill>
          </p:spPr>
        </p:pic>
        <p:pic>
          <p:nvPicPr>
            <p:cNvPr id="24" name="Imagem 23"/>
            <p:cNvPicPr>
              <a:picLocks noChangeAspect="1"/>
            </p:cNvPicPr>
            <p:nvPr/>
          </p:nvPicPr>
          <p:blipFill rotWithShape="1">
            <a:blip r:embed="rId2">
              <a:duotone>
                <a:prstClr val="black"/>
                <a:schemeClr val="tx2">
                  <a:tint val="45000"/>
                  <a:satMod val="400000"/>
                </a:schemeClr>
              </a:duotone>
            </a:blip>
            <a:srcRect l="80357" t="87501" r="3617" b="7700"/>
            <a:stretch/>
          </p:blipFill>
          <p:spPr>
            <a:xfrm>
              <a:off x="1395838" y="4907902"/>
              <a:ext cx="1584175" cy="177282"/>
            </a:xfrm>
            <a:prstGeom prst="rect">
              <a:avLst/>
            </a:prstGeom>
            <a:solidFill>
              <a:schemeClr val="bg1">
                <a:lumMod val="85000"/>
              </a:schemeClr>
            </a:solidFill>
          </p:spPr>
        </p:pic>
        <p:pic>
          <p:nvPicPr>
            <p:cNvPr id="25" name="Imagem 24"/>
            <p:cNvPicPr>
              <a:picLocks noChangeAspect="1"/>
            </p:cNvPicPr>
            <p:nvPr/>
          </p:nvPicPr>
          <p:blipFill rotWithShape="1">
            <a:blip r:embed="rId2">
              <a:duotone>
                <a:prstClr val="black"/>
                <a:schemeClr val="tx2">
                  <a:tint val="45000"/>
                  <a:satMod val="400000"/>
                </a:schemeClr>
              </a:duotone>
            </a:blip>
            <a:srcRect l="80357" t="87501" r="3617" b="7700"/>
            <a:stretch/>
          </p:blipFill>
          <p:spPr>
            <a:xfrm>
              <a:off x="467544" y="4654262"/>
              <a:ext cx="2415754" cy="253640"/>
            </a:xfrm>
            <a:prstGeom prst="rect">
              <a:avLst/>
            </a:prstGeom>
            <a:solidFill>
              <a:schemeClr val="bg1">
                <a:lumMod val="85000"/>
              </a:schemeClr>
            </a:solidFill>
          </p:spPr>
        </p:pic>
      </p:grpSp>
    </p:spTree>
    <p:extLst>
      <p:ext uri="{BB962C8B-B14F-4D97-AF65-F5344CB8AC3E}">
        <p14:creationId xmlns:p14="http://schemas.microsoft.com/office/powerpoint/2010/main" val="2459361263"/>
      </p:ext>
    </p:extLst>
  </p:cSld>
  <p:clrMapOvr>
    <a:masterClrMapping/>
  </p:clrMapOvr>
  <p:timing>
    <p:tnLst>
      <p:par>
        <p:cTn id="1" dur="indefinite" restart="never" nodeType="tmRoot"/>
      </p:par>
    </p:tnLst>
  </p:timing>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b="1" dirty="0" smtClean="0">
                <a:solidFill>
                  <a:schemeClr val="accent2"/>
                </a:solidFill>
                <a:latin typeface="Arial" panose="020B0604020202020204" pitchFamily="34" charset="0"/>
                <a:cs typeface="Arial" panose="020B0604020202020204" pitchFamily="34" charset="0"/>
              </a:rPr>
              <a:t>ATENÇÃO!</a:t>
            </a:r>
            <a:endParaRPr lang="pt-BR" b="1" dirty="0">
              <a:solidFill>
                <a:schemeClr val="accent2"/>
              </a:solidFill>
              <a:latin typeface="Arial" panose="020B0604020202020204" pitchFamily="34" charset="0"/>
              <a:cs typeface="Arial" panose="020B0604020202020204" pitchFamily="34" charset="0"/>
            </a:endParaRPr>
          </a:p>
        </p:txBody>
      </p:sp>
      <p:pic>
        <p:nvPicPr>
          <p:cNvPr id="4" name="Image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83968" y="908720"/>
            <a:ext cx="864096" cy="720080"/>
          </a:xfrm>
          <a:prstGeom prst="rect">
            <a:avLst/>
          </a:prstGeom>
        </p:spPr>
      </p:pic>
      <p:graphicFrame>
        <p:nvGraphicFramePr>
          <p:cNvPr id="6" name="Diagrama 5"/>
          <p:cNvGraphicFramePr/>
          <p:nvPr>
            <p:extLst>
              <p:ext uri="{D42A27DB-BD31-4B8C-83A1-F6EECF244321}">
                <p14:modId xmlns:p14="http://schemas.microsoft.com/office/powerpoint/2010/main" val="769786105"/>
              </p:ext>
            </p:extLst>
          </p:nvPr>
        </p:nvGraphicFramePr>
        <p:xfrm>
          <a:off x="899592" y="1988840"/>
          <a:ext cx="7467168" cy="39919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36591235"/>
      </p:ext>
    </p:extLst>
  </p:cSld>
  <p:clrMapOvr>
    <a:masterClrMapping/>
  </p:clrMapOvr>
  <p:timing>
    <p:tnLst>
      <p:par>
        <p:cTn id="1" dur="indefinite" restart="never" nodeType="tmRoot"/>
      </p:par>
    </p:tnLst>
  </p:timing>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rotWithShape="1">
          <a:blip r:embed="rId3"/>
          <a:srcRect l="24483" t="19612" r="25739" b="4850"/>
          <a:stretch/>
        </p:blipFill>
        <p:spPr>
          <a:xfrm>
            <a:off x="1907704" y="116632"/>
            <a:ext cx="5472608" cy="6643574"/>
          </a:xfrm>
          <a:prstGeom prst="rect">
            <a:avLst/>
          </a:prstGeom>
        </p:spPr>
      </p:pic>
    </p:spTree>
    <p:extLst>
      <p:ext uri="{BB962C8B-B14F-4D97-AF65-F5344CB8AC3E}">
        <p14:creationId xmlns:p14="http://schemas.microsoft.com/office/powerpoint/2010/main" val="358985163"/>
      </p:ext>
    </p:extLst>
  </p:cSld>
  <p:clrMapOvr>
    <a:masterClrMapping/>
  </p:clrMapOvr>
  <p:timing>
    <p:tnLst>
      <p:par>
        <p:cTn id="1" dur="indefinite" restart="never" nodeType="tmRoot"/>
      </p:par>
    </p:tnLst>
  </p:timing>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rotWithShape="1">
          <a:blip r:embed="rId2"/>
          <a:srcRect l="24277" t="17933" r="25648" b="6952"/>
          <a:stretch/>
        </p:blipFill>
        <p:spPr>
          <a:xfrm>
            <a:off x="1835696" y="116631"/>
            <a:ext cx="5544616" cy="6653539"/>
          </a:xfrm>
          <a:prstGeom prst="rect">
            <a:avLst/>
          </a:prstGeom>
        </p:spPr>
      </p:pic>
    </p:spTree>
    <p:extLst>
      <p:ext uri="{BB962C8B-B14F-4D97-AF65-F5344CB8AC3E}">
        <p14:creationId xmlns:p14="http://schemas.microsoft.com/office/powerpoint/2010/main" val="722130228"/>
      </p:ext>
    </p:extLst>
  </p:cSld>
  <p:clrMapOvr>
    <a:masterClrMapping/>
  </p:clrMapOvr>
  <p:timing>
    <p:tnLst>
      <p:par>
        <p:cTn id="1" dur="indefinite" restart="never" nodeType="tmRoot"/>
      </p:par>
    </p:tnLst>
  </p:timing>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28438" y="3082369"/>
            <a:ext cx="5904656" cy="883472"/>
          </a:xfrm>
        </p:spPr>
        <p:txBody>
          <a:bodyPr>
            <a:noAutofit/>
          </a:bodyPr>
          <a:lstStyle/>
          <a:p>
            <a:pPr algn="ctr"/>
            <a:r>
              <a:rPr lang="pt-BR" sz="6000" dirty="0" smtClean="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Relatórios</a:t>
            </a:r>
            <a:endParaRPr lang="pt-BR" sz="6000" dirty="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5122" name="Picture 2" descr="Resultado de imagem para relatÃ³ri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2696692"/>
            <a:ext cx="1512168" cy="165482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2777768"/>
      </p:ext>
    </p:extLst>
  </p:cSld>
  <p:clrMapOvr>
    <a:masterClrMapping/>
  </p:clrMapOvr>
  <p:timing>
    <p:tnLst>
      <p:par>
        <p:cTn id="1" dur="indefinite" restart="never" nodeType="tmRoot"/>
      </p:par>
    </p:tnLst>
  </p:timing>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5"/>
            <a:ext cx="7543800" cy="1054164"/>
          </a:xfrm>
        </p:spPr>
        <p:txBody>
          <a:bodyPr/>
          <a:lstStyle/>
          <a:p>
            <a:r>
              <a:rPr lang="pt-BR" b="1" dirty="0" smtClean="0">
                <a:latin typeface="Arial" panose="020B0604020202020204" pitchFamily="34" charset="0"/>
                <a:cs typeface="Arial" panose="020B0604020202020204" pitchFamily="34" charset="0"/>
              </a:rPr>
              <a:t>Relatórios</a:t>
            </a:r>
            <a:endParaRPr lang="pt-BR" b="1" dirty="0">
              <a:latin typeface="Arial" panose="020B0604020202020204" pitchFamily="34" charset="0"/>
              <a:cs typeface="Arial" panose="020B0604020202020204" pitchFamily="34" charset="0"/>
            </a:endParaRPr>
          </a:p>
        </p:txBody>
      </p:sp>
      <p:graphicFrame>
        <p:nvGraphicFramePr>
          <p:cNvPr id="4" name="Diagrama 3"/>
          <p:cNvGraphicFramePr/>
          <p:nvPr>
            <p:extLst>
              <p:ext uri="{D42A27DB-BD31-4B8C-83A1-F6EECF244321}">
                <p14:modId xmlns:p14="http://schemas.microsoft.com/office/powerpoint/2010/main" val="3068493784"/>
              </p:ext>
            </p:extLst>
          </p:nvPr>
        </p:nvGraphicFramePr>
        <p:xfrm>
          <a:off x="323528" y="1916832"/>
          <a:ext cx="8568952" cy="41360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227885"/>
      </p:ext>
    </p:extLst>
  </p:cSld>
  <p:clrMapOvr>
    <a:masterClrMapping/>
  </p:clrMapOvr>
  <p:timing>
    <p:tnLst>
      <p:par>
        <p:cTn id="1" dur="indefinite" restart="never" nodeType="tmRoot"/>
      </p:par>
    </p:tnLst>
  </p:timing>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0" y="63111"/>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Os relatórios podem ser acessados após clicar na Ação ‘Relatórios Gerenciais’ no Acesso Rápido ou na barra lateral a esquerda:</a:t>
            </a:r>
          </a:p>
        </p:txBody>
      </p:sp>
      <p:grpSp>
        <p:nvGrpSpPr>
          <p:cNvPr id="13" name="Grupo 12"/>
          <p:cNvGrpSpPr/>
          <p:nvPr/>
        </p:nvGrpSpPr>
        <p:grpSpPr>
          <a:xfrm>
            <a:off x="84938" y="1268760"/>
            <a:ext cx="9059062" cy="5040560"/>
            <a:chOff x="84938" y="1268760"/>
            <a:chExt cx="9059062" cy="5040560"/>
          </a:xfrm>
        </p:grpSpPr>
        <p:pic>
          <p:nvPicPr>
            <p:cNvPr id="11" name="Imagem 10"/>
            <p:cNvPicPr>
              <a:picLocks noChangeAspect="1"/>
            </p:cNvPicPr>
            <p:nvPr/>
          </p:nvPicPr>
          <p:blipFill rotWithShape="1">
            <a:blip r:embed="rId2"/>
            <a:srcRect t="8000" r="1990" b="32151"/>
            <a:stretch/>
          </p:blipFill>
          <p:spPr>
            <a:xfrm>
              <a:off x="84938" y="1268760"/>
              <a:ext cx="9059062" cy="5040560"/>
            </a:xfrm>
            <a:prstGeom prst="rect">
              <a:avLst/>
            </a:prstGeom>
          </p:spPr>
        </p:pic>
        <p:sp>
          <p:nvSpPr>
            <p:cNvPr id="9" name="Retângulo de cantos arredondados 8"/>
            <p:cNvSpPr/>
            <p:nvPr/>
          </p:nvSpPr>
          <p:spPr>
            <a:xfrm>
              <a:off x="8470473" y="2334342"/>
              <a:ext cx="665820" cy="245102"/>
            </a:xfrm>
            <a:prstGeom prst="roundRect">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Retângulo de cantos arredondados 1"/>
            <p:cNvSpPr/>
            <p:nvPr/>
          </p:nvSpPr>
          <p:spPr>
            <a:xfrm>
              <a:off x="755576" y="3645026"/>
              <a:ext cx="2616792" cy="86409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 name="Retângulo de cantos arredondados 2"/>
            <p:cNvSpPr/>
            <p:nvPr/>
          </p:nvSpPr>
          <p:spPr>
            <a:xfrm>
              <a:off x="3419872" y="3645026"/>
              <a:ext cx="2731052" cy="86409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de cantos arredondados 7"/>
            <p:cNvSpPr/>
            <p:nvPr/>
          </p:nvSpPr>
          <p:spPr>
            <a:xfrm>
              <a:off x="6245932" y="3645025"/>
              <a:ext cx="2683060" cy="86409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Retângulo de cantos arredondados 11"/>
            <p:cNvSpPr/>
            <p:nvPr/>
          </p:nvSpPr>
          <p:spPr>
            <a:xfrm>
              <a:off x="1691680" y="5733256"/>
              <a:ext cx="6192688" cy="2880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4114893857"/>
      </p:ext>
    </p:extLst>
  </p:cSld>
  <p:clrMapOvr>
    <a:masterClrMapping/>
  </p:clrMapOvr>
  <p:timing>
    <p:tnLst>
      <p:par>
        <p:cTn id="1" dur="indefinite" restart="never" nodeType="tmRoot"/>
      </p:par>
    </p:tnLst>
  </p:timing>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rotWithShape="1">
          <a:blip r:embed="rId3"/>
          <a:srcRect t="6951" r="1990" b="5900"/>
          <a:stretch/>
        </p:blipFill>
        <p:spPr>
          <a:xfrm>
            <a:off x="0" y="881336"/>
            <a:ext cx="9144000" cy="5976664"/>
          </a:xfrm>
          <a:prstGeom prst="rect">
            <a:avLst/>
          </a:prstGeom>
        </p:spPr>
      </p:pic>
      <p:sp>
        <p:nvSpPr>
          <p:cNvPr id="4" name="Título 1"/>
          <p:cNvSpPr txBox="1">
            <a:spLocks/>
          </p:cNvSpPr>
          <p:nvPr/>
        </p:nvSpPr>
        <p:spPr>
          <a:xfrm>
            <a:off x="54197" y="116632"/>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Ao selecionar a opção ‘Relatório Consolidado’, faça os filtros necessários e clique em Gerar:</a:t>
            </a:r>
          </a:p>
        </p:txBody>
      </p:sp>
      <p:sp>
        <p:nvSpPr>
          <p:cNvPr id="2" name="Retângulo Arredondado 1"/>
          <p:cNvSpPr/>
          <p:nvPr/>
        </p:nvSpPr>
        <p:spPr>
          <a:xfrm>
            <a:off x="539552" y="6381328"/>
            <a:ext cx="1296144" cy="360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941406522"/>
      </p:ext>
    </p:extLst>
  </p:cSld>
  <p:clrMapOvr>
    <a:masterClrMapping/>
  </p:clrMapOvr>
  <p:timing>
    <p:tnLst>
      <p:par>
        <p:cTn id="1" dur="indefinite" restart="never" nodeType="tmRoot"/>
      </p:par>
    </p:tnLst>
  </p:timing>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54197" y="116632"/>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Ao selecionar a opção ‘Relatório Individualizado’, faça os filtros necessários e clique em Gerar:</a:t>
            </a:r>
          </a:p>
        </p:txBody>
      </p:sp>
      <p:pic>
        <p:nvPicPr>
          <p:cNvPr id="5" name="Imagem 4"/>
          <p:cNvPicPr>
            <a:picLocks noChangeAspect="1"/>
          </p:cNvPicPr>
          <p:nvPr/>
        </p:nvPicPr>
        <p:blipFill rotWithShape="1">
          <a:blip r:embed="rId2"/>
          <a:srcRect t="10101" r="1990" b="14300"/>
          <a:stretch/>
        </p:blipFill>
        <p:spPr>
          <a:xfrm>
            <a:off x="0" y="957606"/>
            <a:ext cx="9144000" cy="5900393"/>
          </a:xfrm>
          <a:prstGeom prst="rect">
            <a:avLst/>
          </a:prstGeom>
        </p:spPr>
      </p:pic>
      <p:sp>
        <p:nvSpPr>
          <p:cNvPr id="6" name="Retângulo Arredondado 1"/>
          <p:cNvSpPr/>
          <p:nvPr/>
        </p:nvSpPr>
        <p:spPr>
          <a:xfrm>
            <a:off x="611560" y="6326460"/>
            <a:ext cx="1296144" cy="360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6774147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889130" y="1412776"/>
            <a:ext cx="7528331" cy="1872208"/>
          </a:xfrm>
        </p:spPr>
        <p:txBody>
          <a:bodyPr>
            <a:noAutofit/>
          </a:bodyPr>
          <a:lstStyle/>
          <a:p>
            <a:pPr algn="ctr"/>
            <a:r>
              <a:rPr lang="pt-BR" sz="7000"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Plataforma </a:t>
            </a:r>
            <a:br>
              <a:rPr lang="pt-BR" sz="7000"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pt-BR" sz="7000"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e-Gestor AB</a:t>
            </a:r>
            <a:endParaRPr lang="pt-BR" sz="7000" cap="none"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4" name="CaixaDeTexto 3"/>
          <p:cNvSpPr txBox="1"/>
          <p:nvPr/>
        </p:nvSpPr>
        <p:spPr>
          <a:xfrm>
            <a:off x="1004106" y="4941168"/>
            <a:ext cx="7423817" cy="923330"/>
          </a:xfrm>
          <a:prstGeom prst="rect">
            <a:avLst/>
          </a:prstGeom>
          <a:noFill/>
          <a:ln>
            <a:noFill/>
          </a:ln>
        </p:spPr>
        <p:txBody>
          <a:bodyPr wrap="square" rtlCol="0">
            <a:spAutoFit/>
          </a:bodyPr>
          <a:lstStyle/>
          <a:p>
            <a:pPr algn="ctr"/>
            <a:r>
              <a:rPr lang="pt-BR" dirty="0" smtClean="0">
                <a:solidFill>
                  <a:schemeClr val="accent2"/>
                </a:solidFill>
                <a:latin typeface="Arial" panose="020B0604020202020204" pitchFamily="34" charset="0"/>
                <a:cs typeface="Arial" panose="020B0604020202020204" pitchFamily="34" charset="0"/>
              </a:rPr>
              <a:t>Coordenação Geral de Alimentação e Nutrição/Departamento de Promoção da Saúde/Secretaria de Atenção Primária à Saúde/Ministério da Saúde</a:t>
            </a:r>
          </a:p>
        </p:txBody>
      </p:sp>
      <p:pic>
        <p:nvPicPr>
          <p:cNvPr id="5" name="Picture 2" descr="D:\Users\lucas.agustinho\Desktop\PNG\Logo_SUS_svg.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06424" y="6351200"/>
            <a:ext cx="656459" cy="339512"/>
          </a:xfrm>
          <a:prstGeom prst="rect">
            <a:avLst/>
          </a:prstGeom>
          <a:noFill/>
          <a:extLst>
            <a:ext uri="{909E8E84-426E-40DD-AFC4-6F175D3DCCD1}">
              <a14:hiddenFill xmlns:a14="http://schemas.microsoft.com/office/drawing/2010/main">
                <a:solidFill>
                  <a:srgbClr val="FFFFFF"/>
                </a:solidFill>
              </a14:hiddenFill>
            </a:ext>
          </a:extLst>
        </p:spPr>
      </p:pic>
      <p:sp>
        <p:nvSpPr>
          <p:cNvPr id="6" name="CaixaDeTexto 5"/>
          <p:cNvSpPr txBox="1"/>
          <p:nvPr/>
        </p:nvSpPr>
        <p:spPr>
          <a:xfrm>
            <a:off x="8244408" y="6305513"/>
            <a:ext cx="994524" cy="430887"/>
          </a:xfrm>
          <a:prstGeom prst="rect">
            <a:avLst/>
          </a:prstGeom>
          <a:noFill/>
        </p:spPr>
        <p:txBody>
          <a:bodyPr wrap="square" rtlCol="0">
            <a:spAutoFit/>
          </a:bodyPr>
          <a:lstStyle/>
          <a:p>
            <a:r>
              <a:rPr lang="pt-BR" sz="1050" dirty="0" smtClean="0">
                <a:latin typeface="Arial" panose="020B0604020202020204" pitchFamily="34" charset="0"/>
                <a:cs typeface="Arial" panose="020B0604020202020204" pitchFamily="34" charset="0"/>
              </a:rPr>
              <a:t>MINISTÉRIO DA SAÚDE</a:t>
            </a:r>
            <a:endParaRPr lang="pt-BR" sz="10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93361133"/>
      </p:ext>
    </p:extLst>
  </p:cSld>
  <p:clrMapOvr>
    <a:masterClrMapping/>
  </p:clrMapOvr>
  <p:timing>
    <p:tnLst>
      <p:par>
        <p:cTn id="1" dur="indefinite" restart="never" nodeType="tmRoot"/>
      </p:par>
    </p:tnLst>
  </p:timing>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25557" y="135596"/>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Ao selecionar a opção ‘Indicadores Gráficos’, o município terá acesso ao Resumos dos Acompanhamentos:</a:t>
            </a:r>
          </a:p>
        </p:txBody>
      </p:sp>
      <p:pic>
        <p:nvPicPr>
          <p:cNvPr id="2" name="Imagem 1"/>
          <p:cNvPicPr>
            <a:picLocks noChangeAspect="1"/>
          </p:cNvPicPr>
          <p:nvPr/>
        </p:nvPicPr>
        <p:blipFill rotWithShape="1">
          <a:blip r:embed="rId2"/>
          <a:srcRect l="4430" t="30050" r="1990" b="18500"/>
          <a:stretch/>
        </p:blipFill>
        <p:spPr>
          <a:xfrm>
            <a:off x="0" y="1556792"/>
            <a:ext cx="9137439" cy="4752528"/>
          </a:xfrm>
          <a:prstGeom prst="rect">
            <a:avLst/>
          </a:prstGeom>
        </p:spPr>
      </p:pic>
      <p:sp>
        <p:nvSpPr>
          <p:cNvPr id="3" name="Elipse 2"/>
          <p:cNvSpPr/>
          <p:nvPr/>
        </p:nvSpPr>
        <p:spPr>
          <a:xfrm>
            <a:off x="8532440" y="2420888"/>
            <a:ext cx="288032"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9" name="Grupo 8"/>
          <p:cNvGrpSpPr/>
          <p:nvPr/>
        </p:nvGrpSpPr>
        <p:grpSpPr>
          <a:xfrm>
            <a:off x="-811" y="1522310"/>
            <a:ext cx="9137439" cy="4752528"/>
            <a:chOff x="-811" y="1522310"/>
            <a:chExt cx="9137439" cy="4752528"/>
          </a:xfrm>
        </p:grpSpPr>
        <p:pic>
          <p:nvPicPr>
            <p:cNvPr id="7" name="Imagem 6"/>
            <p:cNvPicPr>
              <a:picLocks noChangeAspect="1"/>
            </p:cNvPicPr>
            <p:nvPr/>
          </p:nvPicPr>
          <p:blipFill rotWithShape="1">
            <a:blip r:embed="rId2"/>
            <a:srcRect l="4430" t="30050" r="1990" b="18500"/>
            <a:stretch/>
          </p:blipFill>
          <p:spPr>
            <a:xfrm>
              <a:off x="-811" y="1522310"/>
              <a:ext cx="9137439" cy="4752528"/>
            </a:xfrm>
            <a:prstGeom prst="rect">
              <a:avLst/>
            </a:prstGeom>
          </p:spPr>
        </p:pic>
        <p:sp>
          <p:nvSpPr>
            <p:cNvPr id="6" name="Retângulo de cantos arredondados 5"/>
            <p:cNvSpPr/>
            <p:nvPr/>
          </p:nvSpPr>
          <p:spPr>
            <a:xfrm>
              <a:off x="755576" y="5517232"/>
              <a:ext cx="7920880"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Elipse 7"/>
            <p:cNvSpPr/>
            <p:nvPr/>
          </p:nvSpPr>
          <p:spPr>
            <a:xfrm>
              <a:off x="8531629" y="2386406"/>
              <a:ext cx="288032"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965407094"/>
      </p:ext>
    </p:extLst>
  </p:cSld>
  <p:clrMapOvr>
    <a:masterClrMapping/>
  </p:clrMapOvr>
  <p:timing>
    <p:tnLst>
      <p:par>
        <p:cTn id="1" dur="indefinite" restart="never" nodeType="tmRoot"/>
      </p:par>
    </p:tnLst>
  </p:timing>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7504" y="104530"/>
            <a:ext cx="8821488" cy="1239350"/>
          </a:xfrm>
        </p:spPr>
        <p:txBody>
          <a:bodyPr>
            <a:noAutofit/>
          </a:bodyPr>
          <a:lstStyle/>
          <a:p>
            <a:pPr algn="just"/>
            <a:r>
              <a:rPr lang="pt-BR" sz="2800" b="1" dirty="0" smtClean="0">
                <a:latin typeface="Arial" panose="020B0604020202020204" pitchFamily="34" charset="0"/>
                <a:cs typeface="Arial" panose="020B0604020202020204" pitchFamily="34" charset="0"/>
              </a:rPr>
              <a:t>Ao clicar em ‘Acompanhamento Obrigatório’, ‘Acompanhamento não obrigatório’, ‘Indígenas e Quilombolas’ e ‘Crianças’, :</a:t>
            </a:r>
            <a:endParaRPr lang="pt-BR" sz="2800" b="1" dirty="0">
              <a:latin typeface="Arial" panose="020B0604020202020204" pitchFamily="34" charset="0"/>
              <a:cs typeface="Arial" panose="020B0604020202020204" pitchFamily="34" charset="0"/>
            </a:endParaRPr>
          </a:p>
        </p:txBody>
      </p:sp>
      <p:pic>
        <p:nvPicPr>
          <p:cNvPr id="4" name="Imagem 3"/>
          <p:cNvPicPr>
            <a:picLocks noChangeAspect="1"/>
          </p:cNvPicPr>
          <p:nvPr/>
        </p:nvPicPr>
        <p:blipFill rotWithShape="1">
          <a:blip r:embed="rId2"/>
          <a:srcRect l="5244" t="30050" r="2804" b="18500"/>
          <a:stretch/>
        </p:blipFill>
        <p:spPr>
          <a:xfrm>
            <a:off x="0" y="1628801"/>
            <a:ext cx="9144000" cy="4680520"/>
          </a:xfrm>
          <a:prstGeom prst="rect">
            <a:avLst/>
          </a:prstGeom>
        </p:spPr>
      </p:pic>
      <p:sp>
        <p:nvSpPr>
          <p:cNvPr id="3" name="Retângulo Arredondado 2"/>
          <p:cNvSpPr/>
          <p:nvPr/>
        </p:nvSpPr>
        <p:spPr>
          <a:xfrm>
            <a:off x="1802305" y="5805669"/>
            <a:ext cx="792088" cy="21873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tângulo Arredondado 5"/>
          <p:cNvSpPr/>
          <p:nvPr/>
        </p:nvSpPr>
        <p:spPr>
          <a:xfrm>
            <a:off x="6732240" y="5772026"/>
            <a:ext cx="1574776" cy="25237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Arredondado 6"/>
          <p:cNvSpPr/>
          <p:nvPr/>
        </p:nvSpPr>
        <p:spPr>
          <a:xfrm>
            <a:off x="4396698" y="5772432"/>
            <a:ext cx="962708" cy="32126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629830395"/>
      </p:ext>
    </p:extLst>
  </p:cSld>
  <p:clrMapOvr>
    <a:masterClrMapping/>
  </p:clrMapOvr>
  <p:timing>
    <p:tnLst>
      <p:par>
        <p:cTn id="1" dur="indefinite" restart="never" nodeType="tmRoot"/>
      </p:par>
    </p:tnLst>
  </p:timing>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2550" y="188640"/>
            <a:ext cx="8928992" cy="840975"/>
          </a:xfrm>
        </p:spPr>
        <p:txBody>
          <a:bodyPr>
            <a:noAutofit/>
          </a:bodyPr>
          <a:lstStyle/>
          <a:p>
            <a:pPr algn="just"/>
            <a:r>
              <a:rPr lang="pt-BR" sz="2800" b="1" dirty="0" smtClean="0">
                <a:latin typeface="Arial" panose="020B0604020202020204" pitchFamily="34" charset="0"/>
                <a:cs typeface="Arial" panose="020B0604020202020204" pitchFamily="34" charset="0"/>
              </a:rPr>
              <a:t>Ao clicar em ‘Gestantes’, aparecerá os seguintes dados detalhados:</a:t>
            </a:r>
            <a:endParaRPr lang="pt-BR" sz="2800" b="1" dirty="0">
              <a:latin typeface="Arial" panose="020B0604020202020204" pitchFamily="34" charset="0"/>
              <a:cs typeface="Arial" panose="020B0604020202020204" pitchFamily="34" charset="0"/>
            </a:endParaRPr>
          </a:p>
        </p:txBody>
      </p:sp>
      <p:grpSp>
        <p:nvGrpSpPr>
          <p:cNvPr id="9" name="Grupo 8"/>
          <p:cNvGrpSpPr/>
          <p:nvPr/>
        </p:nvGrpSpPr>
        <p:grpSpPr>
          <a:xfrm>
            <a:off x="-16228" y="1124744"/>
            <a:ext cx="9160228" cy="5256584"/>
            <a:chOff x="-16228" y="1124744"/>
            <a:chExt cx="9160228" cy="5256584"/>
          </a:xfrm>
        </p:grpSpPr>
        <p:pic>
          <p:nvPicPr>
            <p:cNvPr id="5" name="Imagem 4"/>
            <p:cNvPicPr>
              <a:picLocks noChangeAspect="1"/>
            </p:cNvPicPr>
            <p:nvPr/>
          </p:nvPicPr>
          <p:blipFill rotWithShape="1">
            <a:blip r:embed="rId2"/>
            <a:srcRect l="5244" t="30050" r="2803" b="18500"/>
            <a:stretch/>
          </p:blipFill>
          <p:spPr>
            <a:xfrm>
              <a:off x="-16228" y="1124744"/>
              <a:ext cx="9160228" cy="5256584"/>
            </a:xfrm>
            <a:prstGeom prst="rect">
              <a:avLst/>
            </a:prstGeom>
          </p:spPr>
        </p:pic>
        <p:sp>
          <p:nvSpPr>
            <p:cNvPr id="4" name="Retângulo Arredondado 3"/>
            <p:cNvSpPr/>
            <p:nvPr/>
          </p:nvSpPr>
          <p:spPr>
            <a:xfrm>
              <a:off x="1219333" y="5790863"/>
              <a:ext cx="1080120" cy="2880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tângulo Arredondado 5"/>
            <p:cNvSpPr/>
            <p:nvPr/>
          </p:nvSpPr>
          <p:spPr>
            <a:xfrm>
              <a:off x="7181781" y="5805264"/>
              <a:ext cx="1296653" cy="32922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Arredondado 6"/>
            <p:cNvSpPr/>
            <p:nvPr/>
          </p:nvSpPr>
          <p:spPr>
            <a:xfrm>
              <a:off x="5139679" y="5790863"/>
              <a:ext cx="1376536" cy="2880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Arredondado 7"/>
            <p:cNvSpPr/>
            <p:nvPr/>
          </p:nvSpPr>
          <p:spPr>
            <a:xfrm>
              <a:off x="3415679" y="5800193"/>
              <a:ext cx="720080" cy="2880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403262873"/>
      </p:ext>
    </p:extLst>
  </p:cSld>
  <p:clrMapOvr>
    <a:masterClrMapping/>
  </p:clrMapOvr>
  <p:timing>
    <p:tnLst>
      <p:par>
        <p:cTn id="1" dur="indefinite" restart="never" nodeType="tmRoot"/>
      </p:par>
    </p:tnLst>
  </p:timing>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2550" y="188640"/>
            <a:ext cx="8928992" cy="840975"/>
          </a:xfrm>
        </p:spPr>
        <p:txBody>
          <a:bodyPr>
            <a:noAutofit/>
          </a:bodyPr>
          <a:lstStyle/>
          <a:p>
            <a:pPr algn="just"/>
            <a:r>
              <a:rPr lang="pt-BR" sz="3400" b="1" dirty="0" smtClean="0"/>
              <a:t>Ao clicar em ‘Acompanhados em outro município’, aparecerá os seguintes dados detalhados:</a:t>
            </a:r>
            <a:endParaRPr lang="pt-BR" sz="3400" b="1" dirty="0"/>
          </a:p>
        </p:txBody>
      </p:sp>
      <p:grpSp>
        <p:nvGrpSpPr>
          <p:cNvPr id="6" name="Grupo 5"/>
          <p:cNvGrpSpPr/>
          <p:nvPr/>
        </p:nvGrpSpPr>
        <p:grpSpPr>
          <a:xfrm>
            <a:off x="0" y="1196752"/>
            <a:ext cx="9144000" cy="5112568"/>
            <a:chOff x="0" y="1196752"/>
            <a:chExt cx="9144000" cy="5112568"/>
          </a:xfrm>
        </p:grpSpPr>
        <p:pic>
          <p:nvPicPr>
            <p:cNvPr id="3" name="Imagem 2"/>
            <p:cNvPicPr>
              <a:picLocks noChangeAspect="1"/>
            </p:cNvPicPr>
            <p:nvPr/>
          </p:nvPicPr>
          <p:blipFill rotWithShape="1">
            <a:blip r:embed="rId2"/>
            <a:srcRect l="5244" t="30050" r="2803" b="18500"/>
            <a:stretch/>
          </p:blipFill>
          <p:spPr>
            <a:xfrm>
              <a:off x="0" y="1196752"/>
              <a:ext cx="9144000" cy="5112568"/>
            </a:xfrm>
            <a:prstGeom prst="rect">
              <a:avLst/>
            </a:prstGeom>
          </p:spPr>
        </p:pic>
        <p:sp>
          <p:nvSpPr>
            <p:cNvPr id="4" name="Retângulo Arredondado 3"/>
            <p:cNvSpPr/>
            <p:nvPr/>
          </p:nvSpPr>
          <p:spPr>
            <a:xfrm>
              <a:off x="2411760" y="5733256"/>
              <a:ext cx="791581" cy="28314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Arredondado 6"/>
            <p:cNvSpPr/>
            <p:nvPr/>
          </p:nvSpPr>
          <p:spPr>
            <a:xfrm>
              <a:off x="6371440" y="5728367"/>
              <a:ext cx="864096" cy="2880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308567871"/>
      </p:ext>
    </p:extLst>
  </p:cSld>
  <p:clrMapOvr>
    <a:masterClrMapping/>
  </p:clrMapOvr>
  <p:timing>
    <p:tnLst>
      <p:par>
        <p:cTn id="1" dur="indefinite" restart="never" nodeType="tmRoot"/>
      </p:par>
    </p:tnLst>
  </p:timing>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2550" y="188640"/>
            <a:ext cx="8928992" cy="840975"/>
          </a:xfrm>
        </p:spPr>
        <p:txBody>
          <a:bodyPr>
            <a:noAutofit/>
          </a:bodyPr>
          <a:lstStyle/>
          <a:p>
            <a:pPr algn="just"/>
            <a:r>
              <a:rPr lang="pt-BR" sz="3400" b="1" dirty="0" smtClean="0"/>
              <a:t>Ao clicar em ‘Acompanhados de crianças’, aparecerá os seguintes dados detalhados:</a:t>
            </a:r>
            <a:endParaRPr lang="pt-BR" sz="3400" b="1" dirty="0"/>
          </a:p>
        </p:txBody>
      </p:sp>
      <p:grpSp>
        <p:nvGrpSpPr>
          <p:cNvPr id="11" name="Grupo 10"/>
          <p:cNvGrpSpPr/>
          <p:nvPr/>
        </p:nvGrpSpPr>
        <p:grpSpPr>
          <a:xfrm>
            <a:off x="0" y="1340768"/>
            <a:ext cx="9144000" cy="4968552"/>
            <a:chOff x="0" y="1340768"/>
            <a:chExt cx="9144000" cy="4968552"/>
          </a:xfrm>
        </p:grpSpPr>
        <p:pic>
          <p:nvPicPr>
            <p:cNvPr id="5" name="Imagem 4"/>
            <p:cNvPicPr>
              <a:picLocks noChangeAspect="1"/>
            </p:cNvPicPr>
            <p:nvPr/>
          </p:nvPicPr>
          <p:blipFill rotWithShape="1">
            <a:blip r:embed="rId2"/>
            <a:srcRect l="5244" t="30050" r="2804" b="18500"/>
            <a:stretch/>
          </p:blipFill>
          <p:spPr>
            <a:xfrm>
              <a:off x="0" y="1340768"/>
              <a:ext cx="9144000" cy="4968552"/>
            </a:xfrm>
            <a:prstGeom prst="rect">
              <a:avLst/>
            </a:prstGeom>
          </p:spPr>
        </p:pic>
        <p:sp>
          <p:nvSpPr>
            <p:cNvPr id="8" name="Retângulo de cantos arredondados 7"/>
            <p:cNvSpPr/>
            <p:nvPr/>
          </p:nvSpPr>
          <p:spPr>
            <a:xfrm>
              <a:off x="1763688" y="5733256"/>
              <a:ext cx="1008112" cy="2880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de cantos arredondados 8"/>
            <p:cNvSpPr/>
            <p:nvPr/>
          </p:nvSpPr>
          <p:spPr>
            <a:xfrm>
              <a:off x="4283968" y="5741640"/>
              <a:ext cx="1133162" cy="4236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Retângulo de cantos arredondados 9"/>
            <p:cNvSpPr/>
            <p:nvPr/>
          </p:nvSpPr>
          <p:spPr>
            <a:xfrm>
              <a:off x="6660232" y="5741640"/>
              <a:ext cx="1656184" cy="2880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1454390837"/>
      </p:ext>
    </p:extLst>
  </p:cSld>
  <p:clrMapOvr>
    <a:masterClrMapping/>
  </p:clrMapOvr>
  <p:timing>
    <p:tnLst>
      <p:par>
        <p:cTn id="1" dur="indefinite" restart="never" nodeType="tmRoot"/>
      </p:par>
    </p:tnLst>
  </p:timing>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3203848" y="2708920"/>
            <a:ext cx="5616624" cy="1133872"/>
          </a:xfrm>
        </p:spPr>
        <p:txBody>
          <a:bodyPr>
            <a:noAutofit/>
          </a:bodyPr>
          <a:lstStyle/>
          <a:p>
            <a:pPr algn="ctr"/>
            <a:r>
              <a:rPr lang="pt-BR" sz="6000" b="1" dirty="0">
                <a:solidFill>
                  <a:schemeClr val="accent2"/>
                </a:solidFill>
                <a:latin typeface="Arial" panose="020B0604020202020204" pitchFamily="34" charset="0"/>
                <a:cs typeface="Arial" panose="020B0604020202020204" pitchFamily="34" charset="0"/>
              </a:rPr>
              <a:t>Documentos</a:t>
            </a:r>
            <a:endParaRPr lang="pt-BR" sz="6000" dirty="0">
              <a:solidFill>
                <a:schemeClr val="accent2"/>
              </a:solidFill>
              <a:latin typeface="Arial" panose="020B0604020202020204" pitchFamily="34" charset="0"/>
              <a:cs typeface="Arial" panose="020B0604020202020204" pitchFamily="34" charset="0"/>
            </a:endParaRPr>
          </a:p>
        </p:txBody>
      </p:sp>
      <p:sp>
        <p:nvSpPr>
          <p:cNvPr id="5" name="AutoShape 4" descr="Resultado de imagem para document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lgn="ctr"/>
            <a:endParaRPr lang="pt-BR"/>
          </a:p>
        </p:txBody>
      </p:sp>
      <p:pic>
        <p:nvPicPr>
          <p:cNvPr id="6" name="Picture 2" descr="Resultado de imagem para relatÃ³ri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2696692"/>
            <a:ext cx="1512168" cy="165482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0027560"/>
      </p:ext>
    </p:extLst>
  </p:cSld>
  <p:clrMapOvr>
    <a:masterClrMapping/>
  </p:clrMapOvr>
  <p:timing>
    <p:tnLst>
      <p:par>
        <p:cTn id="1" dur="indefinite" restart="never" nodeType="tmRoot"/>
      </p:par>
    </p:tnLst>
  </p:timing>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35496" y="-15697"/>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Os Documentos podem ser acessados após clicar em ‘BFA’ ou em ‘Documentos’ na barra lateral a esquerda:</a:t>
            </a:r>
          </a:p>
        </p:txBody>
      </p:sp>
      <p:grpSp>
        <p:nvGrpSpPr>
          <p:cNvPr id="8" name="Grupo 7"/>
          <p:cNvGrpSpPr/>
          <p:nvPr/>
        </p:nvGrpSpPr>
        <p:grpSpPr>
          <a:xfrm>
            <a:off x="1" y="1124744"/>
            <a:ext cx="9036495" cy="5184576"/>
            <a:chOff x="1" y="1124744"/>
            <a:chExt cx="9108504" cy="5733256"/>
          </a:xfrm>
        </p:grpSpPr>
        <p:pic>
          <p:nvPicPr>
            <p:cNvPr id="2" name="Imagem 1"/>
            <p:cNvPicPr>
              <a:picLocks noChangeAspect="1"/>
            </p:cNvPicPr>
            <p:nvPr/>
          </p:nvPicPr>
          <p:blipFill>
            <a:blip r:embed="rId3"/>
            <a:stretch>
              <a:fillRect/>
            </a:stretch>
          </p:blipFill>
          <p:spPr>
            <a:xfrm>
              <a:off x="1" y="1124744"/>
              <a:ext cx="9108504" cy="5733256"/>
            </a:xfrm>
            <a:prstGeom prst="rect">
              <a:avLst/>
            </a:prstGeom>
          </p:spPr>
        </p:pic>
        <p:sp>
          <p:nvSpPr>
            <p:cNvPr id="5" name="Retângulo de cantos arredondados 4"/>
            <p:cNvSpPr/>
            <p:nvPr/>
          </p:nvSpPr>
          <p:spPr>
            <a:xfrm flipV="1">
              <a:off x="250995" y="6381328"/>
              <a:ext cx="2946158"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6"/>
            <p:cNvSpPr/>
            <p:nvPr/>
          </p:nvSpPr>
          <p:spPr>
            <a:xfrm>
              <a:off x="38311" y="5762754"/>
              <a:ext cx="3377303" cy="57606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1400" dirty="0" smtClean="0">
                  <a:solidFill>
                    <a:schemeClr val="tx1"/>
                  </a:solidFill>
                  <a:latin typeface="Arial" panose="020B0604020202020204" pitchFamily="34" charset="0"/>
                  <a:cs typeface="Arial" panose="020B0604020202020204" pitchFamily="34" charset="0"/>
                </a:rPr>
                <a:t>Vá até Documentos e clique em ‘Clique Aqui’.</a:t>
              </a:r>
              <a:endParaRPr lang="pt-BR" sz="1400" dirty="0">
                <a:solidFill>
                  <a:schemeClr val="tx1"/>
                </a:solidFill>
                <a:latin typeface="Arial" panose="020B0604020202020204" pitchFamily="34" charset="0"/>
                <a:cs typeface="Arial" panose="020B0604020202020204" pitchFamily="34" charset="0"/>
              </a:endParaRPr>
            </a:p>
          </p:txBody>
        </p:sp>
        <p:sp>
          <p:nvSpPr>
            <p:cNvPr id="4" name="Retângulo Arredondado 3"/>
            <p:cNvSpPr/>
            <p:nvPr/>
          </p:nvSpPr>
          <p:spPr>
            <a:xfrm>
              <a:off x="1" y="2852936"/>
              <a:ext cx="1616287" cy="34529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1098853935"/>
      </p:ext>
    </p:extLst>
  </p:cSld>
  <p:clrMapOvr>
    <a:masterClrMapping/>
  </p:clrMapOvr>
  <p:timing>
    <p:tnLst>
      <p:par>
        <p:cTn id="1" dur="indefinite" restart="never" nodeType="tmRoot"/>
      </p:par>
    </p:tnLst>
  </p:timing>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a:stretch>
            <a:fillRect/>
          </a:stretch>
        </p:blipFill>
        <p:spPr>
          <a:xfrm>
            <a:off x="0" y="825278"/>
            <a:ext cx="9144000" cy="6032722"/>
          </a:xfrm>
          <a:prstGeom prst="rect">
            <a:avLst/>
          </a:prstGeom>
        </p:spPr>
      </p:pic>
      <p:sp>
        <p:nvSpPr>
          <p:cNvPr id="5" name="Retângulo de cantos arredondados 4"/>
          <p:cNvSpPr/>
          <p:nvPr/>
        </p:nvSpPr>
        <p:spPr>
          <a:xfrm>
            <a:off x="323528" y="1124744"/>
            <a:ext cx="1872208" cy="360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Título 1"/>
          <p:cNvSpPr txBox="1">
            <a:spLocks/>
          </p:cNvSpPr>
          <p:nvPr/>
        </p:nvSpPr>
        <p:spPr>
          <a:xfrm>
            <a:off x="35496" y="-15697"/>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3000" b="1" dirty="0" smtClean="0">
                <a:latin typeface="Arial" panose="020B0604020202020204" pitchFamily="34" charset="0"/>
                <a:cs typeface="Arial" panose="020B0604020202020204" pitchFamily="34" charset="0"/>
              </a:rPr>
              <a:t>Em seguida, aparecerá a tela de Documentos e Manuais Técnicos:</a:t>
            </a:r>
          </a:p>
        </p:txBody>
      </p:sp>
      <p:sp>
        <p:nvSpPr>
          <p:cNvPr id="3" name="Retângulo Arredondado 2"/>
          <p:cNvSpPr/>
          <p:nvPr/>
        </p:nvSpPr>
        <p:spPr>
          <a:xfrm>
            <a:off x="539552" y="5157192"/>
            <a:ext cx="4536504" cy="216024"/>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Arredondado 7"/>
          <p:cNvSpPr/>
          <p:nvPr/>
        </p:nvSpPr>
        <p:spPr>
          <a:xfrm>
            <a:off x="539552" y="5445224"/>
            <a:ext cx="4536504" cy="216024"/>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316004500"/>
      </p:ext>
    </p:extLst>
  </p:cSld>
  <p:clrMapOvr>
    <a:masterClrMapping/>
  </p:clrMapOvr>
  <p:timing>
    <p:tnLst>
      <p:par>
        <p:cTn id="1" dur="indefinite" restart="never" nodeType="tmRoot"/>
      </p:par>
    </p:tnLst>
  </p:timing>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0" y="0"/>
            <a:ext cx="8928992" cy="51693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Para acessar o FAQ, clique em ‘Perguntas Frequentes’:</a:t>
            </a:r>
          </a:p>
        </p:txBody>
      </p:sp>
      <p:grpSp>
        <p:nvGrpSpPr>
          <p:cNvPr id="2" name="Grupo 1"/>
          <p:cNvGrpSpPr/>
          <p:nvPr/>
        </p:nvGrpSpPr>
        <p:grpSpPr>
          <a:xfrm>
            <a:off x="1" y="1124744"/>
            <a:ext cx="9036496" cy="5184576"/>
            <a:chOff x="0" y="1124744"/>
            <a:chExt cx="9144001" cy="4896544"/>
          </a:xfrm>
        </p:grpSpPr>
        <p:pic>
          <p:nvPicPr>
            <p:cNvPr id="3" name="Imagem 2"/>
            <p:cNvPicPr>
              <a:picLocks noChangeAspect="1"/>
            </p:cNvPicPr>
            <p:nvPr/>
          </p:nvPicPr>
          <p:blipFill>
            <a:blip r:embed="rId2"/>
            <a:stretch>
              <a:fillRect/>
            </a:stretch>
          </p:blipFill>
          <p:spPr>
            <a:xfrm>
              <a:off x="0" y="1124744"/>
              <a:ext cx="9144001" cy="4896544"/>
            </a:xfrm>
            <a:prstGeom prst="rect">
              <a:avLst/>
            </a:prstGeom>
          </p:spPr>
        </p:pic>
        <p:sp>
          <p:nvSpPr>
            <p:cNvPr id="5" name="Retângulo de cantos arredondados 4"/>
            <p:cNvSpPr/>
            <p:nvPr/>
          </p:nvSpPr>
          <p:spPr>
            <a:xfrm>
              <a:off x="2053342" y="1448780"/>
              <a:ext cx="1224136" cy="360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Arredondado 7"/>
            <p:cNvSpPr/>
            <p:nvPr/>
          </p:nvSpPr>
          <p:spPr>
            <a:xfrm>
              <a:off x="450607" y="1772816"/>
              <a:ext cx="1152128" cy="36004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1441485556"/>
      </p:ext>
    </p:extLst>
  </p:cSld>
  <p:clrMapOvr>
    <a:masterClrMapping/>
  </p:clrMapOvr>
  <p:timing>
    <p:tnLst>
      <p:par>
        <p:cTn id="1" dur="indefinite" restart="never" nodeType="tmRoot"/>
      </p:par>
    </p:tnLst>
  </p:timing>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132250" y="188640"/>
            <a:ext cx="8928992" cy="51693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Para acessar os vídeos, clique em ‘Vídeos/Tutoriais’:</a:t>
            </a:r>
          </a:p>
        </p:txBody>
      </p:sp>
      <p:grpSp>
        <p:nvGrpSpPr>
          <p:cNvPr id="6" name="Grupo 5"/>
          <p:cNvGrpSpPr/>
          <p:nvPr/>
        </p:nvGrpSpPr>
        <p:grpSpPr>
          <a:xfrm>
            <a:off x="24746" y="801823"/>
            <a:ext cx="9036496" cy="5507497"/>
            <a:chOff x="24746" y="801823"/>
            <a:chExt cx="9144000" cy="5616624"/>
          </a:xfrm>
        </p:grpSpPr>
        <p:pic>
          <p:nvPicPr>
            <p:cNvPr id="5" name="Imagem 4"/>
            <p:cNvPicPr>
              <a:picLocks noChangeAspect="1"/>
            </p:cNvPicPr>
            <p:nvPr/>
          </p:nvPicPr>
          <p:blipFill rotWithShape="1">
            <a:blip r:embed="rId2"/>
            <a:srcRect l="4430" t="6951" r="1990" b="651"/>
            <a:stretch/>
          </p:blipFill>
          <p:spPr>
            <a:xfrm>
              <a:off x="24746" y="801823"/>
              <a:ext cx="9144000" cy="5616624"/>
            </a:xfrm>
            <a:prstGeom prst="rect">
              <a:avLst/>
            </a:prstGeom>
          </p:spPr>
        </p:pic>
        <p:sp>
          <p:nvSpPr>
            <p:cNvPr id="3" name="Retângulo de cantos arredondados 2"/>
            <p:cNvSpPr/>
            <p:nvPr/>
          </p:nvSpPr>
          <p:spPr>
            <a:xfrm>
              <a:off x="3444618" y="1124744"/>
              <a:ext cx="1152128" cy="2880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23404469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06732" y="214958"/>
            <a:ext cx="7543800" cy="1450757"/>
          </a:xfrm>
        </p:spPr>
        <p:txBody>
          <a:bodyPr>
            <a:normAutofit/>
          </a:bodyPr>
          <a:lstStyle/>
          <a:p>
            <a:r>
              <a:rPr lang="pt-BR" sz="3200" b="1" dirty="0" smtClean="0">
                <a:latin typeface="Arial" panose="020B0604020202020204" pitchFamily="34" charset="0"/>
                <a:cs typeface="Arial" panose="020B0604020202020204" pitchFamily="34" charset="0"/>
              </a:rPr>
              <a:t>Transferência do Sistema PBF na Saúde para e-Gestor AB</a:t>
            </a:r>
            <a:endParaRPr lang="pt-BR" sz="3200" b="1" dirty="0">
              <a:latin typeface="Arial" panose="020B0604020202020204" pitchFamily="34" charset="0"/>
              <a:cs typeface="Arial" panose="020B0604020202020204" pitchFamily="34" charset="0"/>
            </a:endParaRPr>
          </a:p>
        </p:txBody>
      </p:sp>
      <p:sp>
        <p:nvSpPr>
          <p:cNvPr id="3" name="Espaço Reservado para Conteúdo 2"/>
          <p:cNvSpPr>
            <a:spLocks noGrp="1"/>
          </p:cNvSpPr>
          <p:nvPr>
            <p:ph idx="1"/>
          </p:nvPr>
        </p:nvSpPr>
        <p:spPr>
          <a:xfrm>
            <a:off x="251520" y="1845734"/>
            <a:ext cx="8568951" cy="4023360"/>
          </a:xfrm>
        </p:spPr>
        <p:txBody>
          <a:bodyPr/>
          <a:lstStyle/>
          <a:p>
            <a:pPr algn="just"/>
            <a:r>
              <a:rPr lang="pt-BR" dirty="0" smtClean="0"/>
              <a:t> </a:t>
            </a:r>
            <a:r>
              <a:rPr lang="pt-BR" dirty="0" smtClean="0">
                <a:latin typeface="Arial" panose="020B0604020202020204" pitchFamily="34" charset="0"/>
                <a:cs typeface="Arial" panose="020B0604020202020204" pitchFamily="34" charset="0"/>
              </a:rPr>
              <a:t>A partir da 2ª vigência de 2018, o sistema a ser utilizado para o acompanhamento das condicionalidades de saúde será o </a:t>
            </a:r>
            <a:r>
              <a:rPr lang="pt-BR" b="1" dirty="0" smtClean="0">
                <a:solidFill>
                  <a:schemeClr val="accent2"/>
                </a:solidFill>
                <a:latin typeface="Arial" panose="020B0604020202020204" pitchFamily="34" charset="0"/>
                <a:cs typeface="Arial" panose="020B0604020202020204" pitchFamily="34" charset="0"/>
              </a:rPr>
              <a:t>Sistema do Programa Bolsa Família na Saúde na plataforma e-Gestor Atenção Básica (e-Gestor AB)</a:t>
            </a:r>
            <a:r>
              <a:rPr lang="pt-BR" dirty="0" smtClean="0">
                <a:latin typeface="Arial" panose="020B0604020202020204" pitchFamily="34" charset="0"/>
                <a:cs typeface="Arial" panose="020B0604020202020204" pitchFamily="34" charset="0"/>
              </a:rPr>
              <a:t>, que será de manutenção da Coordenação Geral de Informação da Atenção Primária do Departamento de Saúde da Família (CGIAP/DSF). </a:t>
            </a:r>
          </a:p>
          <a:p>
            <a:pPr algn="just"/>
            <a:r>
              <a:rPr lang="pt-BR" dirty="0" smtClean="0">
                <a:latin typeface="Arial" panose="020B0604020202020204" pitchFamily="34" charset="0"/>
                <a:cs typeface="Arial" panose="020B0604020202020204" pitchFamily="34" charset="0"/>
              </a:rPr>
              <a:t>O e-Gestor AB é </a:t>
            </a:r>
            <a:r>
              <a:rPr lang="pt-BR" dirty="0">
                <a:latin typeface="Arial" panose="020B0604020202020204" pitchFamily="34" charset="0"/>
                <a:cs typeface="Arial" panose="020B0604020202020204" pitchFamily="34" charset="0"/>
              </a:rPr>
              <a:t>uma plataforma Web para centralização dos acessos e perfis dos sistemas da Atenção Básica, bem como um aglutinador de informações próprias para os gestores estaduais e municipais.</a:t>
            </a:r>
          </a:p>
          <a:p>
            <a:pPr algn="just"/>
            <a:endParaRPr lang="pt-BR" dirty="0"/>
          </a:p>
        </p:txBody>
      </p:sp>
      <p:sp>
        <p:nvSpPr>
          <p:cNvPr id="4" name="CaixaDeTexto 3"/>
          <p:cNvSpPr txBox="1"/>
          <p:nvPr/>
        </p:nvSpPr>
        <p:spPr>
          <a:xfrm>
            <a:off x="1043608" y="5669841"/>
            <a:ext cx="5616624" cy="369332"/>
          </a:xfrm>
          <a:prstGeom prst="rect">
            <a:avLst/>
          </a:prstGeom>
          <a:noFill/>
        </p:spPr>
        <p:txBody>
          <a:bodyPr wrap="square" rtlCol="0">
            <a:spAutoFit/>
          </a:bodyPr>
          <a:lstStyle/>
          <a:p>
            <a:r>
              <a:rPr lang="pt-BR" b="1" dirty="0">
                <a:solidFill>
                  <a:schemeClr val="bg1"/>
                </a:solidFill>
                <a:latin typeface="Arial" panose="020B0604020202020204" pitchFamily="34" charset="0"/>
                <a:cs typeface="Arial" panose="020B0604020202020204" pitchFamily="34" charset="0"/>
              </a:rPr>
              <a:t>Ofício nº </a:t>
            </a:r>
            <a:r>
              <a:rPr lang="pt-BR" b="1" dirty="0" smtClean="0">
                <a:solidFill>
                  <a:schemeClr val="bg1"/>
                </a:solidFill>
                <a:latin typeface="Arial" panose="020B0604020202020204" pitchFamily="34" charset="0"/>
                <a:cs typeface="Arial" panose="020B0604020202020204" pitchFamily="34" charset="0"/>
              </a:rPr>
              <a:t>20/2018/CGAN/DAB/SAS/MS (16/05/2018)</a:t>
            </a:r>
            <a:endParaRPr lang="pt-BR" b="1" dirty="0">
              <a:solidFill>
                <a:schemeClr val="bg1"/>
              </a:solidFill>
              <a:latin typeface="Arial" panose="020B0604020202020204" pitchFamily="34" charset="0"/>
              <a:cs typeface="Arial" panose="020B0604020202020204" pitchFamily="34" charset="0"/>
            </a:endParaRPr>
          </a:p>
        </p:txBody>
      </p:sp>
      <p:pic>
        <p:nvPicPr>
          <p:cNvPr id="5" name="Picture 9" descr="D:\Users\lucas.agustinho\Desktop\maxresdefault.jp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sharpenSoften amount="50000"/>
                    </a14:imgEffect>
                    <a14:imgEffect>
                      <a14:colorTemperature colorTemp="5300"/>
                    </a14:imgEffect>
                    <a14:imgEffect>
                      <a14:saturation sat="200000"/>
                    </a14:imgEffect>
                  </a14:imgLayer>
                </a14:imgProps>
              </a:ext>
              <a:ext uri="{28A0092B-C50C-407E-A947-70E740481C1C}">
                <a14:useLocalDpi xmlns:a14="http://schemas.microsoft.com/office/drawing/2010/main" val="0"/>
              </a:ext>
            </a:extLst>
          </a:blip>
          <a:srcRect l="7779" t="-380" r="5032" b="31339"/>
          <a:stretch/>
        </p:blipFill>
        <p:spPr bwMode="auto">
          <a:xfrm>
            <a:off x="3046687" y="4660015"/>
            <a:ext cx="3096344" cy="1379158"/>
          </a:xfrm>
          <a:prstGeom prst="rect">
            <a:avLst/>
          </a:prstGeom>
          <a:ln>
            <a:noFill/>
          </a:ln>
          <a:effectLst>
            <a:outerShdw blurRad="292100" dist="139700" dir="2700000" algn="tl" rotWithShape="0">
              <a:srgbClr val="333333">
                <a:alpha val="65000"/>
              </a:srgbClr>
            </a:outerShdw>
          </a:effectLst>
          <a:extLst/>
        </p:spPr>
      </p:pic>
    </p:spTree>
    <p:extLst>
      <p:ext uri="{BB962C8B-B14F-4D97-AF65-F5344CB8AC3E}">
        <p14:creationId xmlns:p14="http://schemas.microsoft.com/office/powerpoint/2010/main" val="2652004519"/>
      </p:ext>
    </p:extLst>
  </p:cSld>
  <p:clrMapOvr>
    <a:masterClrMapping/>
  </p:clrMapOvr>
  <p:timing>
    <p:tnLst>
      <p:par>
        <p:cTn id="1" dur="indefinite" restart="never" nodeType="tmRoot"/>
      </p:par>
    </p:tnLst>
  </p:timing>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3203848" y="1619671"/>
            <a:ext cx="5616624" cy="3312368"/>
          </a:xfrm>
        </p:spPr>
        <p:txBody>
          <a:bodyPr>
            <a:noAutofit/>
          </a:bodyPr>
          <a:lstStyle/>
          <a:p>
            <a:pPr algn="ctr"/>
            <a:r>
              <a:rPr lang="pt-BR" sz="4400" b="1" dirty="0" smtClean="0">
                <a:solidFill>
                  <a:schemeClr val="accent2"/>
                </a:solidFill>
                <a:latin typeface="Arial" panose="020B0604020202020204" pitchFamily="34" charset="0"/>
                <a:cs typeface="Arial" panose="020B0604020202020204" pitchFamily="34" charset="0"/>
              </a:rPr>
              <a:t>Acesso dos Gestores/Técnicos do Programa Estadual ao </a:t>
            </a:r>
            <a:r>
              <a:rPr lang="pt-BR" sz="4400" b="1" dirty="0">
                <a:solidFill>
                  <a:schemeClr val="accent2"/>
                </a:solidFill>
                <a:latin typeface="Arial" panose="020B0604020202020204" pitchFamily="34" charset="0"/>
                <a:cs typeface="Arial" panose="020B0604020202020204" pitchFamily="34" charset="0"/>
              </a:rPr>
              <a:t>Sistema PBF na Saúde no e-Gestor AB</a:t>
            </a:r>
            <a:endParaRPr lang="pt-BR" sz="4400" dirty="0">
              <a:solidFill>
                <a:schemeClr val="accent2"/>
              </a:solidFill>
              <a:latin typeface="Arial" panose="020B0604020202020204" pitchFamily="34" charset="0"/>
              <a:cs typeface="Arial" panose="020B0604020202020204" pitchFamily="34" charset="0"/>
            </a:endParaRPr>
          </a:p>
        </p:txBody>
      </p:sp>
      <p:sp>
        <p:nvSpPr>
          <p:cNvPr id="5" name="AutoShape 4" descr="Resultado de imagem para document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lgn="ctr"/>
            <a:endParaRPr lang="pt-BR"/>
          </a:p>
        </p:txBody>
      </p:sp>
      <p:pic>
        <p:nvPicPr>
          <p:cNvPr id="6" name="Picture 3" descr="D:\Users\lucas.agustinho\Downloads\48b64f8a9c.pn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flipH="1">
            <a:off x="971600" y="2728689"/>
            <a:ext cx="1080120" cy="108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4799200"/>
      </p:ext>
    </p:extLst>
  </p:cSld>
  <p:clrMapOvr>
    <a:masterClrMapping/>
  </p:clrMapOvr>
  <p:timing>
    <p:tnLst>
      <p:par>
        <p:cTn id="1" dur="indefinite" restart="never" nodeType="tmRoot"/>
      </p:par>
    </p:tnLst>
  </p:timing>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0" y="116632"/>
            <a:ext cx="9144000" cy="6741368"/>
            <a:chOff x="0" y="116632"/>
            <a:chExt cx="9144000" cy="6741368"/>
          </a:xfrm>
        </p:grpSpPr>
        <p:sp>
          <p:nvSpPr>
            <p:cNvPr id="9" name="Título 1"/>
            <p:cNvSpPr txBox="1">
              <a:spLocks/>
            </p:cNvSpPr>
            <p:nvPr/>
          </p:nvSpPr>
          <p:spPr>
            <a:xfrm>
              <a:off x="107504" y="116632"/>
              <a:ext cx="8928992" cy="1450757"/>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a:solidFill>
                    <a:schemeClr val="tx1"/>
                  </a:solidFill>
                  <a:latin typeface="Arial" panose="020B0604020202020204" pitchFamily="34" charset="0"/>
                  <a:cs typeface="Arial" panose="020B0604020202020204" pitchFamily="34" charset="0"/>
                </a:rPr>
                <a:t>O acesso ao </a:t>
              </a:r>
              <a:r>
                <a:rPr lang="pt-BR" sz="2800" b="1" dirty="0" smtClean="0">
                  <a:solidFill>
                    <a:schemeClr val="tx1"/>
                  </a:solidFill>
                  <a:latin typeface="Arial" panose="020B0604020202020204" pitchFamily="34" charset="0"/>
                  <a:cs typeface="Arial" panose="020B0604020202020204" pitchFamily="34" charset="0"/>
                </a:rPr>
                <a:t>ambiente restrito do e-Gestor AB </a:t>
              </a:r>
              <a:r>
                <a:rPr lang="pt-BR" sz="2800" b="1" dirty="0">
                  <a:solidFill>
                    <a:schemeClr val="tx1"/>
                  </a:solidFill>
                  <a:latin typeface="Arial" panose="020B0604020202020204" pitchFamily="34" charset="0"/>
                  <a:cs typeface="Arial" panose="020B0604020202020204" pitchFamily="34" charset="0"/>
                </a:rPr>
                <a:t>é realizado por meio da opção </a:t>
              </a:r>
              <a:r>
                <a:rPr lang="pt-BR" sz="2800" b="1" dirty="0" smtClean="0">
                  <a:solidFill>
                    <a:schemeClr val="tx1"/>
                  </a:solidFill>
                  <a:latin typeface="Arial" panose="020B0604020202020204" pitchFamily="34" charset="0"/>
                  <a:cs typeface="Arial" panose="020B0604020202020204" pitchFamily="34" charset="0"/>
                </a:rPr>
                <a:t>‘Acesso Restrito’ na página inicial </a:t>
              </a:r>
              <a:r>
                <a:rPr lang="pt-BR" sz="2800" b="1" dirty="0">
                  <a:solidFill>
                    <a:schemeClr val="tx1"/>
                  </a:solidFill>
                  <a:latin typeface="Arial" panose="020B0604020202020204" pitchFamily="34" charset="0"/>
                  <a:cs typeface="Arial" panose="020B0604020202020204" pitchFamily="34" charset="0"/>
                </a:rPr>
                <a:t>do e-Gestor AB (</a:t>
              </a:r>
              <a:r>
                <a:rPr lang="pt-BR" sz="2800" b="1" dirty="0">
                  <a:solidFill>
                    <a:schemeClr val="tx1"/>
                  </a:solidFill>
                  <a:latin typeface="Arial" panose="020B0604020202020204" pitchFamily="34" charset="0"/>
                  <a:cs typeface="Arial" panose="020B0604020202020204" pitchFamily="34" charset="0"/>
                  <a:hlinkClick r:id="rId2"/>
                </a:rPr>
                <a:t>https://egestorab.saude.gov.br</a:t>
              </a:r>
              <a:r>
                <a:rPr lang="pt-BR" sz="2800" b="1" dirty="0" smtClean="0">
                  <a:solidFill>
                    <a:schemeClr val="tx1"/>
                  </a:solidFill>
                  <a:latin typeface="Arial" panose="020B0604020202020204" pitchFamily="34" charset="0"/>
                  <a:cs typeface="Arial" panose="020B0604020202020204" pitchFamily="34" charset="0"/>
                  <a:hlinkClick r:id="rId2"/>
                </a:rPr>
                <a:t>/</a:t>
              </a:r>
              <a:r>
                <a:rPr lang="pt-BR" sz="2800" b="1" dirty="0" smtClean="0">
                  <a:solidFill>
                    <a:schemeClr val="tx1"/>
                  </a:solidFill>
                  <a:latin typeface="Arial" panose="020B0604020202020204" pitchFamily="34" charset="0"/>
                  <a:cs typeface="Arial" panose="020B0604020202020204" pitchFamily="34" charset="0"/>
                </a:rPr>
                <a:t>):  </a:t>
              </a:r>
              <a:endParaRPr lang="pt-BR" sz="2800" b="1" dirty="0">
                <a:solidFill>
                  <a:schemeClr val="tx1"/>
                </a:solidFill>
                <a:latin typeface="Arial" panose="020B0604020202020204" pitchFamily="34" charset="0"/>
                <a:cs typeface="Arial" panose="020B0604020202020204" pitchFamily="34" charset="0"/>
              </a:endParaRPr>
            </a:p>
          </p:txBody>
        </p:sp>
        <p:pic>
          <p:nvPicPr>
            <p:cNvPr id="5" name="Imagem 4"/>
            <p:cNvPicPr>
              <a:picLocks noChangeAspect="1"/>
            </p:cNvPicPr>
            <p:nvPr/>
          </p:nvPicPr>
          <p:blipFill>
            <a:blip r:embed="rId3"/>
            <a:stretch>
              <a:fillRect/>
            </a:stretch>
          </p:blipFill>
          <p:spPr>
            <a:xfrm>
              <a:off x="0" y="1700808"/>
              <a:ext cx="9144000" cy="5157192"/>
            </a:xfrm>
            <a:prstGeom prst="rect">
              <a:avLst/>
            </a:prstGeom>
          </p:spPr>
        </p:pic>
      </p:grpSp>
      <p:sp>
        <p:nvSpPr>
          <p:cNvPr id="6" name="Retângulo Arredondado 5"/>
          <p:cNvSpPr/>
          <p:nvPr/>
        </p:nvSpPr>
        <p:spPr>
          <a:xfrm>
            <a:off x="8100392" y="2348880"/>
            <a:ext cx="1043608"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722835485"/>
      </p:ext>
    </p:extLst>
  </p:cSld>
  <p:clrMapOvr>
    <a:masterClrMapping/>
  </p:clrMapOvr>
  <p:timing>
    <p:tnLst>
      <p:par>
        <p:cTn id="1" dur="indefinite" restart="never" nodeType="tmRoot"/>
      </p:par>
    </p:tnLst>
  </p:timing>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p:cNvSpPr txBox="1">
            <a:spLocks/>
          </p:cNvSpPr>
          <p:nvPr/>
        </p:nvSpPr>
        <p:spPr>
          <a:xfrm>
            <a:off x="107504" y="116632"/>
            <a:ext cx="8928992" cy="1030432"/>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solidFill>
                  <a:schemeClr val="tx1"/>
                </a:solidFill>
                <a:latin typeface="Arial" panose="020B0604020202020204" pitchFamily="34" charset="0"/>
                <a:cs typeface="Arial" panose="020B0604020202020204" pitchFamily="34" charset="0"/>
              </a:rPr>
              <a:t>Em seguida, com o </a:t>
            </a:r>
            <a:r>
              <a:rPr lang="pt-BR" sz="2800" b="1" dirty="0" err="1" smtClean="0">
                <a:solidFill>
                  <a:schemeClr val="tx1"/>
                </a:solidFill>
                <a:latin typeface="Arial" panose="020B0604020202020204" pitchFamily="34" charset="0"/>
                <a:cs typeface="Arial" panose="020B0604020202020204" pitchFamily="34" charset="0"/>
              </a:rPr>
              <a:t>login</a:t>
            </a:r>
            <a:r>
              <a:rPr lang="pt-BR" sz="2800" b="1" dirty="0" smtClean="0">
                <a:solidFill>
                  <a:schemeClr val="tx1"/>
                </a:solidFill>
                <a:latin typeface="Arial" panose="020B0604020202020204" pitchFamily="34" charset="0"/>
                <a:cs typeface="Arial" panose="020B0604020202020204" pitchFamily="34" charset="0"/>
              </a:rPr>
              <a:t> e a senha do </a:t>
            </a:r>
            <a:r>
              <a:rPr lang="pt-BR" sz="2800" b="1" u="sng" dirty="0" smtClean="0">
                <a:solidFill>
                  <a:schemeClr val="tx1"/>
                </a:solidFill>
                <a:latin typeface="Arial" panose="020B0604020202020204" pitchFamily="34" charset="0"/>
                <a:cs typeface="Arial" panose="020B0604020202020204" pitchFamily="34" charset="0"/>
              </a:rPr>
              <a:t>Gestor do Programa Estadual/Municipal</a:t>
            </a:r>
            <a:r>
              <a:rPr lang="pt-BR" sz="2800" b="1" dirty="0" smtClean="0">
                <a:solidFill>
                  <a:schemeClr val="tx1"/>
                </a:solidFill>
                <a:latin typeface="Arial" panose="020B0604020202020204" pitchFamily="34" charset="0"/>
                <a:cs typeface="Arial" panose="020B0604020202020204" pitchFamily="34" charset="0"/>
              </a:rPr>
              <a:t>, é possível acessar o ambiente restrito do e-Gestor AB. </a:t>
            </a:r>
            <a:endParaRPr lang="pt-BR" sz="2800" b="1" dirty="0">
              <a:solidFill>
                <a:schemeClr val="tx1"/>
              </a:solidFill>
              <a:latin typeface="Arial" panose="020B0604020202020204" pitchFamily="34" charset="0"/>
              <a:cs typeface="Arial" panose="020B0604020202020204" pitchFamily="34" charset="0"/>
            </a:endParaRPr>
          </a:p>
        </p:txBody>
      </p:sp>
      <p:grpSp>
        <p:nvGrpSpPr>
          <p:cNvPr id="4" name="Grupo 3"/>
          <p:cNvGrpSpPr/>
          <p:nvPr/>
        </p:nvGrpSpPr>
        <p:grpSpPr>
          <a:xfrm>
            <a:off x="107504" y="1268759"/>
            <a:ext cx="8928992" cy="5040561"/>
            <a:chOff x="0" y="1268759"/>
            <a:chExt cx="9144000" cy="5589241"/>
          </a:xfrm>
        </p:grpSpPr>
        <p:pic>
          <p:nvPicPr>
            <p:cNvPr id="2" name="Imagem 1"/>
            <p:cNvPicPr>
              <a:picLocks noChangeAspect="1"/>
            </p:cNvPicPr>
            <p:nvPr/>
          </p:nvPicPr>
          <p:blipFill>
            <a:blip r:embed="rId2"/>
            <a:stretch>
              <a:fillRect/>
            </a:stretch>
          </p:blipFill>
          <p:spPr>
            <a:xfrm>
              <a:off x="0" y="1268759"/>
              <a:ext cx="9144000" cy="5589241"/>
            </a:xfrm>
            <a:prstGeom prst="rect">
              <a:avLst/>
            </a:prstGeom>
          </p:spPr>
        </p:pic>
        <p:sp>
          <p:nvSpPr>
            <p:cNvPr id="3" name="Retângulo Arredondado 2"/>
            <p:cNvSpPr/>
            <p:nvPr/>
          </p:nvSpPr>
          <p:spPr>
            <a:xfrm>
              <a:off x="3131840" y="2924944"/>
              <a:ext cx="2880320" cy="309634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3023356005"/>
      </p:ext>
    </p:extLst>
  </p:cSld>
  <p:clrMapOvr>
    <a:masterClrMapping/>
  </p:clrMapOvr>
  <p:timing>
    <p:tnLst>
      <p:par>
        <p:cTn id="1" dur="indefinite" restart="never" nodeType="tmRoot"/>
      </p:par>
    </p:tnLst>
  </p:timing>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7504" y="147910"/>
            <a:ext cx="8928992" cy="653752"/>
          </a:xfrm>
        </p:spPr>
        <p:txBody>
          <a:bodyPr vert="horz" lIns="91440" tIns="45720" rIns="91440" bIns="45720" rtlCol="0" anchor="ctr">
            <a:noAutofit/>
          </a:bodyPr>
          <a:lstStyle/>
          <a:p>
            <a:pPr algn="just"/>
            <a:r>
              <a:rPr lang="pt-BR" sz="2800" b="1" dirty="0">
                <a:cs typeface="Arial" panose="020B0604020202020204" pitchFamily="34" charset="0"/>
              </a:rPr>
              <a:t>Ao acessar o e-Gestor </a:t>
            </a:r>
            <a:r>
              <a:rPr lang="pt-BR" sz="2800" b="1" dirty="0" smtClean="0">
                <a:cs typeface="Arial" panose="020B0604020202020204" pitchFamily="34" charset="0"/>
              </a:rPr>
              <a:t>AB, </a:t>
            </a:r>
            <a:r>
              <a:rPr lang="pt-BR" sz="2800" b="1" cap="none" dirty="0" smtClean="0">
                <a:cs typeface="Arial" panose="020B0604020202020204" pitchFamily="34" charset="0"/>
              </a:rPr>
              <a:t>o </a:t>
            </a:r>
            <a:r>
              <a:rPr lang="pt-BR" sz="2800" b="1" u="sng" cap="none" dirty="0" smtClean="0">
                <a:cs typeface="Arial" panose="020B0604020202020204" pitchFamily="34" charset="0"/>
              </a:rPr>
              <a:t>Gestor/Técnico </a:t>
            </a:r>
            <a:r>
              <a:rPr lang="pt-BR" sz="2800" b="1" u="sng" cap="none" dirty="0">
                <a:cs typeface="Arial" panose="020B0604020202020204" pitchFamily="34" charset="0"/>
              </a:rPr>
              <a:t>do Programa </a:t>
            </a:r>
            <a:r>
              <a:rPr lang="pt-BR" sz="2800" b="1" u="sng" cap="none" dirty="0" smtClean="0">
                <a:cs typeface="Arial" panose="020B0604020202020204" pitchFamily="34" charset="0"/>
              </a:rPr>
              <a:t>Estadual</a:t>
            </a:r>
            <a:r>
              <a:rPr lang="pt-BR" sz="2800" b="1" dirty="0" smtClean="0">
                <a:cs typeface="Arial" panose="020B0604020202020204" pitchFamily="34" charset="0"/>
              </a:rPr>
              <a:t> </a:t>
            </a:r>
            <a:r>
              <a:rPr lang="pt-BR" sz="2800" b="1" cap="none" dirty="0" smtClean="0">
                <a:cs typeface="Arial" panose="020B0604020202020204" pitchFamily="34" charset="0"/>
              </a:rPr>
              <a:t>visualizará </a:t>
            </a:r>
            <a:r>
              <a:rPr lang="pt-BR" sz="2800" b="1" cap="none" dirty="0">
                <a:cs typeface="Arial" panose="020B0604020202020204" pitchFamily="34" charset="0"/>
              </a:rPr>
              <a:t>a seguinte tela</a:t>
            </a:r>
            <a:r>
              <a:rPr lang="pt-BR" sz="2800" b="1" cap="none" dirty="0" smtClean="0">
                <a:cs typeface="Arial" panose="020B0604020202020204" pitchFamily="34" charset="0"/>
              </a:rPr>
              <a:t>:</a:t>
            </a:r>
            <a:endParaRPr lang="pt-BR" sz="2800" b="1" cap="none" dirty="0">
              <a:cs typeface="Arial" panose="020B0604020202020204" pitchFamily="34" charset="0"/>
            </a:endParaRPr>
          </a:p>
        </p:txBody>
      </p:sp>
      <p:sp>
        <p:nvSpPr>
          <p:cNvPr id="5"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
        <p:nvSpPr>
          <p:cNvPr id="7" name="Rectangle 6"/>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
        <p:nvSpPr>
          <p:cNvPr id="8" name="Rectangle 7"/>
          <p:cNvSpPr>
            <a:spLocks noChangeArrowheads="1"/>
          </p:cNvSpPr>
          <p:nvPr/>
        </p:nvSpPr>
        <p:spPr bwMode="auto">
          <a:xfrm>
            <a:off x="0" y="3952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BR" altLang="pt-BR" sz="1100" b="0" i="0" u="none" strike="noStrike" cap="none" normalizeH="0" baseline="0" smtClean="0">
                <a:ln>
                  <a:noFill/>
                </a:ln>
                <a:solidFill>
                  <a:schemeClr val="tx1"/>
                </a:solidFill>
                <a:effectLst/>
                <a:latin typeface="Calibri" pitchFamily="34" charset="0"/>
                <a:ea typeface="Calibri" pitchFamily="34" charset="0"/>
                <a:cs typeface="Arial" pitchFamily="34" charset="0"/>
              </a:rPr>
              <a:t>	</a:t>
            </a:r>
            <a:endParaRPr kumimoji="0" lang="pt-BR" altLang="pt-BR" sz="1800" b="0" i="0" u="none" strike="noStrike" cap="none" normalizeH="0" baseline="0" smtClean="0">
              <a:ln>
                <a:noFill/>
              </a:ln>
              <a:solidFill>
                <a:schemeClr val="tx1"/>
              </a:solidFill>
              <a:effectLst/>
              <a:latin typeface="Arial" pitchFamily="34" charset="0"/>
              <a:cs typeface="Arial" pitchFamily="34" charset="0"/>
            </a:endParaRPr>
          </a:p>
        </p:txBody>
      </p:sp>
      <p:pic>
        <p:nvPicPr>
          <p:cNvPr id="9" name="Imagem 8"/>
          <p:cNvPicPr>
            <a:picLocks noChangeAspect="1"/>
          </p:cNvPicPr>
          <p:nvPr/>
        </p:nvPicPr>
        <p:blipFill>
          <a:blip r:embed="rId2"/>
          <a:stretch>
            <a:fillRect/>
          </a:stretch>
        </p:blipFill>
        <p:spPr>
          <a:xfrm>
            <a:off x="0" y="912286"/>
            <a:ext cx="9144000" cy="5945714"/>
          </a:xfrm>
          <a:prstGeom prst="rect">
            <a:avLst/>
          </a:prstGeom>
        </p:spPr>
      </p:pic>
      <p:sp>
        <p:nvSpPr>
          <p:cNvPr id="11" name="Caixa de texto 74"/>
          <p:cNvSpPr txBox="1">
            <a:spLocks noChangeArrowheads="1"/>
          </p:cNvSpPr>
          <p:nvPr/>
        </p:nvSpPr>
        <p:spPr bwMode="auto">
          <a:xfrm>
            <a:off x="5868144" y="3710663"/>
            <a:ext cx="2592288" cy="1076521"/>
          </a:xfrm>
          <a:prstGeom prst="rect">
            <a:avLst/>
          </a:prstGeom>
          <a:solidFill>
            <a:srgbClr val="FFFFFF"/>
          </a:solidFill>
          <a:ln w="28575">
            <a:solidFill>
              <a:srgbClr val="FF0000"/>
            </a:solidFill>
            <a:prstDash val="sysDot"/>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BR" altLang="pt-BR" sz="1600" b="0"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rPr>
              <a:t>O </a:t>
            </a:r>
            <a:r>
              <a:rPr kumimoji="0" lang="pt-BR" altLang="pt-BR" sz="1600" b="0" i="0" u="sng"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rPr>
              <a:t>Gestor do Programa Municipal/Estadual</a:t>
            </a:r>
            <a:r>
              <a:rPr kumimoji="0" lang="pt-BR" altLang="pt-BR" sz="1600" b="0"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rPr>
              <a:t> deve clicar em ‘BOLSA FAMÍLIA – BFA’.</a:t>
            </a:r>
            <a:endParaRPr kumimoji="0" lang="pt-BR" altLang="pt-BR"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Retângulo de cantos arredondados 5"/>
          <p:cNvSpPr/>
          <p:nvPr/>
        </p:nvSpPr>
        <p:spPr>
          <a:xfrm>
            <a:off x="1835696" y="4005064"/>
            <a:ext cx="2304256" cy="48772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Tree>
    <p:extLst>
      <p:ext uri="{BB962C8B-B14F-4D97-AF65-F5344CB8AC3E}">
        <p14:creationId xmlns:p14="http://schemas.microsoft.com/office/powerpoint/2010/main" val="3017706416"/>
      </p:ext>
    </p:extLst>
  </p:cSld>
  <p:clrMapOvr>
    <a:masterClrMapping/>
  </p:clrMapOvr>
  <p:timing>
    <p:tnLst>
      <p:par>
        <p:cTn id="1" dur="indefinite" restart="never" nodeType="tmRoot"/>
      </p:par>
    </p:tnLst>
  </p:timing>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stretch>
            <a:fillRect/>
          </a:stretch>
        </p:blipFill>
        <p:spPr>
          <a:xfrm>
            <a:off x="-2114" y="1268760"/>
            <a:ext cx="9144000" cy="5589239"/>
          </a:xfrm>
          <a:prstGeom prst="rect">
            <a:avLst/>
          </a:prstGeom>
        </p:spPr>
      </p:pic>
      <p:sp>
        <p:nvSpPr>
          <p:cNvPr id="2" name="Título 1"/>
          <p:cNvSpPr>
            <a:spLocks noGrp="1"/>
          </p:cNvSpPr>
          <p:nvPr>
            <p:ph type="title"/>
          </p:nvPr>
        </p:nvSpPr>
        <p:spPr>
          <a:xfrm>
            <a:off x="0" y="471219"/>
            <a:ext cx="8928992" cy="326936"/>
          </a:xfrm>
        </p:spPr>
        <p:txBody>
          <a:bodyPr vert="horz" lIns="91440" tIns="45720" rIns="91440" bIns="45720" rtlCol="0" anchor="ctr">
            <a:noAutofit/>
          </a:bodyPr>
          <a:lstStyle/>
          <a:p>
            <a:pPr algn="just"/>
            <a:r>
              <a:rPr lang="pt-BR" sz="2800" b="1" dirty="0">
                <a:latin typeface="Arial" panose="020B0604020202020204" pitchFamily="34" charset="0"/>
                <a:cs typeface="Arial" panose="020B0604020202020204" pitchFamily="34" charset="0"/>
              </a:rPr>
              <a:t>Em seguida, O </a:t>
            </a:r>
            <a:r>
              <a:rPr lang="pt-BR" sz="2800" b="1" u="sng" dirty="0">
                <a:latin typeface="Arial" panose="020B0604020202020204" pitchFamily="34" charset="0"/>
                <a:cs typeface="Arial" panose="020B0604020202020204" pitchFamily="34" charset="0"/>
              </a:rPr>
              <a:t>Gestor/Técnico do Programa Estadual</a:t>
            </a:r>
            <a:r>
              <a:rPr lang="pt-BR" sz="2800" b="1" dirty="0">
                <a:latin typeface="Arial" panose="020B0604020202020204" pitchFamily="34" charset="0"/>
                <a:cs typeface="Arial" panose="020B0604020202020204" pitchFamily="34" charset="0"/>
              </a:rPr>
              <a:t> deve selecionar a capital de seu estado e clicar em </a:t>
            </a:r>
            <a:r>
              <a:rPr lang="pt-BR" sz="2800" b="1" dirty="0" smtClean="0">
                <a:latin typeface="Arial" panose="020B0604020202020204" pitchFamily="34" charset="0"/>
                <a:cs typeface="Arial" panose="020B0604020202020204" pitchFamily="34" charset="0"/>
              </a:rPr>
              <a:t>‘Acessar Sistema’:</a:t>
            </a:r>
            <a:endParaRPr lang="pt-BR" sz="2800" b="1" cap="none" dirty="0">
              <a:latin typeface="Arial" panose="020B0604020202020204" pitchFamily="34" charset="0"/>
              <a:cs typeface="Arial" panose="020B0604020202020204" pitchFamily="34" charset="0"/>
            </a:endParaRPr>
          </a:p>
        </p:txBody>
      </p:sp>
      <p:sp>
        <p:nvSpPr>
          <p:cNvPr id="6"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
        <p:nvSpPr>
          <p:cNvPr id="7" name="Rectangle 6"/>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
        <p:nvSpPr>
          <p:cNvPr id="9" name="Retângulo de cantos arredondados 4"/>
          <p:cNvSpPr/>
          <p:nvPr/>
        </p:nvSpPr>
        <p:spPr>
          <a:xfrm>
            <a:off x="4588142" y="5849366"/>
            <a:ext cx="3456384" cy="4839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Tree>
    <p:extLst>
      <p:ext uri="{BB962C8B-B14F-4D97-AF65-F5344CB8AC3E}">
        <p14:creationId xmlns:p14="http://schemas.microsoft.com/office/powerpoint/2010/main" val="2955311967"/>
      </p:ext>
    </p:extLst>
  </p:cSld>
  <p:clrMapOvr>
    <a:masterClrMapping/>
  </p:clrMapOvr>
  <p:timing>
    <p:tnLst>
      <p:par>
        <p:cTn id="1" dur="indefinite" restart="never" nodeType="tmRoot"/>
      </p:par>
    </p:tnLst>
  </p:timing>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stretch>
            <a:fillRect/>
          </a:stretch>
        </p:blipFill>
        <p:spPr>
          <a:xfrm>
            <a:off x="-2113" y="1124744"/>
            <a:ext cx="9146114" cy="5733255"/>
          </a:xfrm>
          <a:prstGeom prst="rect">
            <a:avLst/>
          </a:prstGeom>
        </p:spPr>
      </p:pic>
      <p:sp>
        <p:nvSpPr>
          <p:cNvPr id="2" name="Título 1"/>
          <p:cNvSpPr>
            <a:spLocks noGrp="1"/>
          </p:cNvSpPr>
          <p:nvPr>
            <p:ph type="title"/>
          </p:nvPr>
        </p:nvSpPr>
        <p:spPr>
          <a:xfrm>
            <a:off x="0" y="457200"/>
            <a:ext cx="8928992" cy="326936"/>
          </a:xfrm>
        </p:spPr>
        <p:txBody>
          <a:bodyPr vert="horz" lIns="91440" tIns="45720" rIns="91440" bIns="45720" rtlCol="0" anchor="ctr">
            <a:noAutofit/>
          </a:bodyPr>
          <a:lstStyle/>
          <a:p>
            <a:r>
              <a:rPr lang="pt-BR" sz="2800" b="1" cap="none" dirty="0">
                <a:latin typeface="Arial" panose="020B0604020202020204" pitchFamily="34" charset="0"/>
                <a:cs typeface="Arial" panose="020B0604020202020204" pitchFamily="34" charset="0"/>
              </a:rPr>
              <a:t>Em </a:t>
            </a:r>
            <a:r>
              <a:rPr lang="pt-BR" sz="2800" b="1" cap="none" dirty="0" smtClean="0">
                <a:latin typeface="Arial" panose="020B0604020202020204" pitchFamily="34" charset="0"/>
                <a:cs typeface="Arial" panose="020B0604020202020204" pitchFamily="34" charset="0"/>
              </a:rPr>
              <a:t>seguida, </a:t>
            </a:r>
            <a:r>
              <a:rPr lang="pt-BR" sz="2800" b="1" dirty="0">
                <a:latin typeface="Arial" panose="020B0604020202020204" pitchFamily="34" charset="0"/>
                <a:cs typeface="Arial" panose="020B0604020202020204" pitchFamily="34" charset="0"/>
              </a:rPr>
              <a:t>o </a:t>
            </a:r>
            <a:r>
              <a:rPr lang="pt-BR" sz="2800" b="1" u="sng" dirty="0">
                <a:latin typeface="Arial" panose="020B0604020202020204" pitchFamily="34" charset="0"/>
                <a:cs typeface="Arial" panose="020B0604020202020204" pitchFamily="34" charset="0"/>
              </a:rPr>
              <a:t>Gestor/Técnico do Programa </a:t>
            </a:r>
            <a:r>
              <a:rPr lang="pt-BR" sz="2800" b="1" u="sng" dirty="0" smtClean="0">
                <a:latin typeface="Arial" panose="020B0604020202020204" pitchFamily="34" charset="0"/>
                <a:cs typeface="Arial" panose="020B0604020202020204" pitchFamily="34" charset="0"/>
              </a:rPr>
              <a:t>Estadual</a:t>
            </a:r>
            <a:r>
              <a:rPr lang="pt-BR" sz="2800" b="1" dirty="0" smtClean="0">
                <a:latin typeface="Arial" panose="020B0604020202020204" pitchFamily="34" charset="0"/>
                <a:cs typeface="Arial" panose="020B0604020202020204" pitchFamily="34" charset="0"/>
              </a:rPr>
              <a:t> deve selecionar o município que deseja visualizar:</a:t>
            </a:r>
            <a:endParaRPr lang="pt-BR" sz="2800" b="1" cap="none" dirty="0">
              <a:latin typeface="Arial" panose="020B0604020202020204" pitchFamily="34" charset="0"/>
              <a:cs typeface="Arial" panose="020B0604020202020204" pitchFamily="34" charset="0"/>
            </a:endParaRPr>
          </a:p>
        </p:txBody>
      </p:sp>
      <p:sp>
        <p:nvSpPr>
          <p:cNvPr id="6"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
        <p:nvSpPr>
          <p:cNvPr id="7" name="Rectangle 6"/>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
        <p:nvSpPr>
          <p:cNvPr id="4" name="Retângulo Arredondado 3"/>
          <p:cNvSpPr/>
          <p:nvPr/>
        </p:nvSpPr>
        <p:spPr>
          <a:xfrm>
            <a:off x="323528" y="2060848"/>
            <a:ext cx="2952328" cy="345004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673342745"/>
      </p:ext>
    </p:extLst>
  </p:cSld>
  <p:clrMapOvr>
    <a:masterClrMapping/>
  </p:clrMapOvr>
  <p:timing>
    <p:tnLst>
      <p:par>
        <p:cTn id="1" dur="indefinite" restart="never" nodeType="tmRoot"/>
      </p:par>
    </p:tnLst>
  </p:timing>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457200"/>
            <a:ext cx="8928992" cy="326936"/>
          </a:xfrm>
        </p:spPr>
        <p:txBody>
          <a:bodyPr vert="horz" lIns="91440" tIns="45720" rIns="91440" bIns="45720" rtlCol="0" anchor="ctr">
            <a:noAutofit/>
          </a:bodyPr>
          <a:lstStyle/>
          <a:p>
            <a:pPr algn="just"/>
            <a:r>
              <a:rPr lang="pt-BR" sz="2800" b="1" cap="none" dirty="0" smtClean="0">
                <a:latin typeface="Arial" panose="020B0604020202020204" pitchFamily="34" charset="0"/>
                <a:cs typeface="Arial" panose="020B0604020202020204" pitchFamily="34" charset="0"/>
              </a:rPr>
              <a:t>Na tela seguinte, </a:t>
            </a:r>
            <a:r>
              <a:rPr lang="pt-BR" sz="2800" b="1" dirty="0" smtClean="0">
                <a:latin typeface="Arial" panose="020B0604020202020204" pitchFamily="34" charset="0"/>
                <a:cs typeface="Arial" panose="020B0604020202020204" pitchFamily="34" charset="0"/>
              </a:rPr>
              <a:t>o </a:t>
            </a:r>
            <a:r>
              <a:rPr lang="pt-BR" sz="2800" b="1" u="sng" dirty="0">
                <a:latin typeface="Arial" panose="020B0604020202020204" pitchFamily="34" charset="0"/>
                <a:cs typeface="Arial" panose="020B0604020202020204" pitchFamily="34" charset="0"/>
              </a:rPr>
              <a:t>Gestor/Técnico do Programa </a:t>
            </a:r>
            <a:r>
              <a:rPr lang="pt-BR" sz="2800" b="1" u="sng" dirty="0" smtClean="0">
                <a:latin typeface="Arial" panose="020B0604020202020204" pitchFamily="34" charset="0"/>
                <a:cs typeface="Arial" panose="020B0604020202020204" pitchFamily="34" charset="0"/>
              </a:rPr>
              <a:t>Estadual</a:t>
            </a:r>
            <a:r>
              <a:rPr lang="pt-BR" sz="2800" b="1" dirty="0" smtClean="0">
                <a:latin typeface="Arial" panose="020B0604020202020204" pitchFamily="34" charset="0"/>
                <a:cs typeface="Arial" panose="020B0604020202020204" pitchFamily="34" charset="0"/>
              </a:rPr>
              <a:t> visualizará o Resumo dos Acompanhamentos do município selecionado:</a:t>
            </a:r>
            <a:endParaRPr lang="pt-BR" sz="2800" b="1" cap="none" dirty="0">
              <a:latin typeface="Arial" panose="020B0604020202020204" pitchFamily="34" charset="0"/>
              <a:cs typeface="Arial" panose="020B0604020202020204" pitchFamily="34" charset="0"/>
            </a:endParaRPr>
          </a:p>
        </p:txBody>
      </p:sp>
      <p:sp>
        <p:nvSpPr>
          <p:cNvPr id="6"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
        <p:nvSpPr>
          <p:cNvPr id="7" name="Rectangle 6"/>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11" name="Imagem 10"/>
          <p:cNvPicPr>
            <a:picLocks noChangeAspect="1"/>
          </p:cNvPicPr>
          <p:nvPr/>
        </p:nvPicPr>
        <p:blipFill>
          <a:blip r:embed="rId2"/>
          <a:stretch>
            <a:fillRect/>
          </a:stretch>
        </p:blipFill>
        <p:spPr>
          <a:xfrm>
            <a:off x="0" y="1340768"/>
            <a:ext cx="9144000" cy="5517232"/>
          </a:xfrm>
          <a:prstGeom prst="rect">
            <a:avLst/>
          </a:prstGeom>
        </p:spPr>
      </p:pic>
      <p:sp>
        <p:nvSpPr>
          <p:cNvPr id="12" name="Retângulo 11"/>
          <p:cNvSpPr/>
          <p:nvPr/>
        </p:nvSpPr>
        <p:spPr>
          <a:xfrm>
            <a:off x="1907704" y="1844824"/>
            <a:ext cx="1080120" cy="216024"/>
          </a:xfrm>
          <a:prstGeom prst="rect">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069222254"/>
      </p:ext>
    </p:extLst>
  </p:cSld>
  <p:clrMapOvr>
    <a:masterClrMapping/>
  </p:clrMapOvr>
  <p:timing>
    <p:tnLst>
      <p:par>
        <p:cTn id="1" dur="indefinite" restart="never" nodeType="tmRoot"/>
      </p:par>
    </p:tnLst>
  </p:timing>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31840" y="2209428"/>
            <a:ext cx="5904656" cy="2151112"/>
          </a:xfrm>
        </p:spPr>
        <p:txBody>
          <a:bodyPr>
            <a:noAutofit/>
          </a:bodyPr>
          <a:lstStyle/>
          <a:p>
            <a:pPr algn="ctr"/>
            <a:r>
              <a:rPr lang="pt-BR" sz="4400" b="1" dirty="0" smtClean="0">
                <a:solidFill>
                  <a:schemeClr val="accent2"/>
                </a:solidFill>
                <a:latin typeface="Arial" panose="020B0604020202020204" pitchFamily="34" charset="0"/>
                <a:cs typeface="Arial" panose="020B0604020202020204" pitchFamily="34" charset="0"/>
              </a:rPr>
              <a:t>Integrações do Sistema PBF na Saúde no e-Gestor AB</a:t>
            </a:r>
            <a:endParaRPr lang="pt-BR" sz="4400" b="1" dirty="0">
              <a:solidFill>
                <a:schemeClr val="accent2"/>
              </a:solidFill>
              <a:latin typeface="Arial" panose="020B0604020202020204" pitchFamily="34" charset="0"/>
              <a:cs typeface="Arial" panose="020B0604020202020204" pitchFamily="34" charset="0"/>
            </a:endParaRPr>
          </a:p>
        </p:txBody>
      </p:sp>
      <p:pic>
        <p:nvPicPr>
          <p:cNvPr id="2051" name="Picture 3" descr="D:\Users\lucas.agustinho\Desktop\Integração-png.png"/>
          <p:cNvPicPr>
            <a:picLocks noChangeAspect="1" noChangeArrowheads="1"/>
          </p:cNvPicPr>
          <p:nvPr/>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83568" y="2492896"/>
            <a:ext cx="1584176" cy="1584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4548258"/>
      </p:ext>
    </p:extLst>
  </p:cSld>
  <p:clrMapOvr>
    <a:masterClrMapping/>
  </p:clrMapOvr>
  <p:timing>
    <p:tnLst>
      <p:par>
        <p:cTn id="1" dur="indefinite" restart="never" nodeType="tmRoot"/>
      </p:par>
    </p:tnLst>
  </p:timing>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539552" y="9446"/>
            <a:ext cx="7543800" cy="1450757"/>
          </a:xfrm>
        </p:spPr>
        <p:txBody>
          <a:bodyPr/>
          <a:lstStyle/>
          <a:p>
            <a:r>
              <a:rPr lang="pt-BR" b="1" dirty="0" err="1" smtClean="0">
                <a:latin typeface="Arial" panose="020B0604020202020204" pitchFamily="34" charset="0"/>
                <a:cs typeface="Arial" panose="020B0604020202020204" pitchFamily="34" charset="0"/>
              </a:rPr>
              <a:t>e-SUS</a:t>
            </a:r>
            <a:r>
              <a:rPr lang="pt-BR" b="1" dirty="0" smtClean="0">
                <a:latin typeface="Arial" panose="020B0604020202020204" pitchFamily="34" charset="0"/>
                <a:cs typeface="Arial" panose="020B0604020202020204" pitchFamily="34" charset="0"/>
              </a:rPr>
              <a:t> AB</a:t>
            </a:r>
            <a:r>
              <a:rPr lang="pt-BR" b="1" dirty="0" smtClean="0"/>
              <a:t>			</a:t>
            </a:r>
            <a:endParaRPr lang="pt-BR" b="1" dirty="0"/>
          </a:p>
        </p:txBody>
      </p:sp>
      <p:pic>
        <p:nvPicPr>
          <p:cNvPr id="7" name="Imagem 6" descr="Resultado de imagem para esus ab"/>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19609" y="417641"/>
            <a:ext cx="2291533" cy="634365"/>
          </a:xfrm>
          <a:prstGeom prst="rect">
            <a:avLst/>
          </a:prstGeom>
          <a:noFill/>
          <a:ln>
            <a:noFill/>
          </a:ln>
        </p:spPr>
      </p:pic>
      <p:graphicFrame>
        <p:nvGraphicFramePr>
          <p:cNvPr id="10" name="Diagrama 9"/>
          <p:cNvGraphicFramePr/>
          <p:nvPr>
            <p:extLst>
              <p:ext uri="{D42A27DB-BD31-4B8C-83A1-F6EECF244321}">
                <p14:modId xmlns:p14="http://schemas.microsoft.com/office/powerpoint/2010/main" val="3405086532"/>
              </p:ext>
            </p:extLst>
          </p:nvPr>
        </p:nvGraphicFramePr>
        <p:xfrm>
          <a:off x="107504" y="1737361"/>
          <a:ext cx="8784976" cy="45719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83359338"/>
      </p:ext>
    </p:extLst>
  </p:cSld>
  <p:clrMapOvr>
    <a:masterClrMapping/>
  </p:clrMapOvr>
  <p:timing>
    <p:tnLst>
      <p:par>
        <p:cTn id="1" dur="indefinite" restart="never" nodeType="tmRoot"/>
      </p:par>
    </p:tnLst>
  </p:timing>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o 8"/>
          <p:cNvGrpSpPr/>
          <p:nvPr/>
        </p:nvGrpSpPr>
        <p:grpSpPr>
          <a:xfrm>
            <a:off x="539552" y="1124744"/>
            <a:ext cx="7920880" cy="4248472"/>
            <a:chOff x="467544" y="548680"/>
            <a:chExt cx="7920880" cy="4248472"/>
          </a:xfrm>
        </p:grpSpPr>
        <p:pic>
          <p:nvPicPr>
            <p:cNvPr id="2" name="Imagem 1"/>
            <p:cNvPicPr>
              <a:picLocks noChangeAspect="1"/>
            </p:cNvPicPr>
            <p:nvPr/>
          </p:nvPicPr>
          <p:blipFill rotWithShape="1">
            <a:blip r:embed="rId2"/>
            <a:srcRect l="5040" t="27950" r="2560" b="10101"/>
            <a:stretch/>
          </p:blipFill>
          <p:spPr>
            <a:xfrm>
              <a:off x="467544" y="548680"/>
              <a:ext cx="7920880" cy="4248472"/>
            </a:xfrm>
            <a:prstGeom prst="rect">
              <a:avLst/>
            </a:prstGeom>
          </p:spPr>
        </p:pic>
        <p:sp>
          <p:nvSpPr>
            <p:cNvPr id="3" name="Retângulo 2"/>
            <p:cNvSpPr/>
            <p:nvPr/>
          </p:nvSpPr>
          <p:spPr>
            <a:xfrm>
              <a:off x="683568" y="2564904"/>
              <a:ext cx="2304256" cy="2160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tângulo 3"/>
            <p:cNvSpPr/>
            <p:nvPr/>
          </p:nvSpPr>
          <p:spPr>
            <a:xfrm>
              <a:off x="1259632" y="2996952"/>
              <a:ext cx="1224136" cy="1440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etângulo 4"/>
            <p:cNvSpPr/>
            <p:nvPr/>
          </p:nvSpPr>
          <p:spPr>
            <a:xfrm>
              <a:off x="3419872" y="2564904"/>
              <a:ext cx="2016224"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tângulo 5"/>
            <p:cNvSpPr/>
            <p:nvPr/>
          </p:nvSpPr>
          <p:spPr>
            <a:xfrm>
              <a:off x="6156176" y="2564904"/>
              <a:ext cx="1728192" cy="1440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6"/>
            <p:cNvSpPr/>
            <p:nvPr/>
          </p:nvSpPr>
          <p:spPr>
            <a:xfrm>
              <a:off x="6444208" y="2996952"/>
              <a:ext cx="1152128" cy="1440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7"/>
            <p:cNvSpPr/>
            <p:nvPr/>
          </p:nvSpPr>
          <p:spPr>
            <a:xfrm>
              <a:off x="1115616" y="1340768"/>
              <a:ext cx="5688632" cy="1440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10" name="CaixaDeTexto 9"/>
          <p:cNvSpPr txBox="1"/>
          <p:nvPr/>
        </p:nvSpPr>
        <p:spPr>
          <a:xfrm>
            <a:off x="467544" y="647400"/>
            <a:ext cx="4884479" cy="369332"/>
          </a:xfrm>
          <a:prstGeom prst="rect">
            <a:avLst/>
          </a:prstGeom>
          <a:noFill/>
        </p:spPr>
        <p:txBody>
          <a:bodyPr wrap="none" rtlCol="0">
            <a:spAutoFit/>
          </a:bodyPr>
          <a:lstStyle/>
          <a:p>
            <a:r>
              <a:rPr lang="pt-BR" dirty="0" smtClean="0"/>
              <a:t>Não é possível editar dados migrados do </a:t>
            </a:r>
            <a:r>
              <a:rPr lang="pt-BR" dirty="0" err="1" smtClean="0"/>
              <a:t>e-SUS</a:t>
            </a:r>
            <a:r>
              <a:rPr lang="pt-BR" dirty="0" smtClean="0"/>
              <a:t> AB</a:t>
            </a:r>
            <a:endParaRPr lang="pt-BR" dirty="0"/>
          </a:p>
        </p:txBody>
      </p:sp>
      <p:sp>
        <p:nvSpPr>
          <p:cNvPr id="11" name="Elipse 10"/>
          <p:cNvSpPr/>
          <p:nvPr/>
        </p:nvSpPr>
        <p:spPr>
          <a:xfrm>
            <a:off x="5652120" y="4653136"/>
            <a:ext cx="2808312"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Seta para baixo 11"/>
          <p:cNvSpPr/>
          <p:nvPr/>
        </p:nvSpPr>
        <p:spPr>
          <a:xfrm rot="3881545">
            <a:off x="8355846" y="3735749"/>
            <a:ext cx="484632" cy="978408"/>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017393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1043608" y="5669841"/>
            <a:ext cx="5616624" cy="369332"/>
          </a:xfrm>
          <a:prstGeom prst="rect">
            <a:avLst/>
          </a:prstGeom>
          <a:noFill/>
        </p:spPr>
        <p:txBody>
          <a:bodyPr wrap="square" rtlCol="0">
            <a:spAutoFit/>
          </a:bodyPr>
          <a:lstStyle/>
          <a:p>
            <a:r>
              <a:rPr lang="pt-BR" b="1" dirty="0">
                <a:solidFill>
                  <a:schemeClr val="bg1"/>
                </a:solidFill>
                <a:latin typeface="Arial" panose="020B0604020202020204" pitchFamily="34" charset="0"/>
                <a:cs typeface="Arial" panose="020B0604020202020204" pitchFamily="34" charset="0"/>
              </a:rPr>
              <a:t>Ofício nº </a:t>
            </a:r>
            <a:r>
              <a:rPr lang="pt-BR" b="1" dirty="0" smtClean="0">
                <a:solidFill>
                  <a:schemeClr val="bg1"/>
                </a:solidFill>
                <a:latin typeface="Arial" panose="020B0604020202020204" pitchFamily="34" charset="0"/>
                <a:cs typeface="Arial" panose="020B0604020202020204" pitchFamily="34" charset="0"/>
              </a:rPr>
              <a:t>20/2018/CGAN/DAB/SAS/MS (16/05/2018)</a:t>
            </a:r>
            <a:endParaRPr lang="pt-BR" b="1" dirty="0">
              <a:solidFill>
                <a:schemeClr val="bg1"/>
              </a:solidFill>
              <a:latin typeface="Arial" panose="020B0604020202020204" pitchFamily="34" charset="0"/>
              <a:cs typeface="Arial" panose="020B0604020202020204" pitchFamily="34" charset="0"/>
            </a:endParaRPr>
          </a:p>
        </p:txBody>
      </p:sp>
      <p:sp>
        <p:nvSpPr>
          <p:cNvPr id="6" name="Título 5"/>
          <p:cNvSpPr>
            <a:spLocks noGrp="1"/>
          </p:cNvSpPr>
          <p:nvPr>
            <p:ph type="title"/>
          </p:nvPr>
        </p:nvSpPr>
        <p:spPr>
          <a:xfrm>
            <a:off x="609846" y="764312"/>
            <a:ext cx="7543800" cy="612617"/>
          </a:xfrm>
        </p:spPr>
        <p:txBody>
          <a:bodyPr>
            <a:normAutofit/>
          </a:bodyPr>
          <a:lstStyle/>
          <a:p>
            <a:r>
              <a:rPr lang="pt-BR" sz="3200" b="1" dirty="0">
                <a:latin typeface="Arial" panose="020B0604020202020204" pitchFamily="34" charset="0"/>
                <a:cs typeface="Arial" panose="020B0604020202020204" pitchFamily="34" charset="0"/>
              </a:rPr>
              <a:t>Sistemas integrados ao e-Gestor AB</a:t>
            </a:r>
          </a:p>
        </p:txBody>
      </p:sp>
      <p:graphicFrame>
        <p:nvGraphicFramePr>
          <p:cNvPr id="8" name="Espaço Reservado para Conteúdo 3"/>
          <p:cNvGraphicFramePr>
            <a:graphicFrameLocks noGrp="1"/>
          </p:cNvGraphicFramePr>
          <p:nvPr>
            <p:ph idx="1"/>
            <p:extLst>
              <p:ext uri="{D42A27DB-BD31-4B8C-83A1-F6EECF244321}">
                <p14:modId xmlns:p14="http://schemas.microsoft.com/office/powerpoint/2010/main" val="1937171528"/>
              </p:ext>
            </p:extLst>
          </p:nvPr>
        </p:nvGraphicFramePr>
        <p:xfrm>
          <a:off x="609846" y="1556792"/>
          <a:ext cx="7970028"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62233817"/>
      </p:ext>
    </p:extLst>
  </p:cSld>
  <p:clrMapOvr>
    <a:masterClrMapping/>
  </p:clrMapOvr>
  <p:timing>
    <p:tnLst>
      <p:par>
        <p:cTn id="1" dur="indefinite" restart="never" nodeType="tmRoot"/>
      </p:par>
    </p:tnLst>
  </p:timing>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p:cNvSpPr txBox="1">
            <a:spLocks/>
          </p:cNvSpPr>
          <p:nvPr/>
        </p:nvSpPr>
        <p:spPr>
          <a:xfrm>
            <a:off x="35496" y="-15697"/>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Ficha de Atendimento Individual – Dados que são migrados para o BFA:</a:t>
            </a:r>
          </a:p>
        </p:txBody>
      </p:sp>
      <p:pic>
        <p:nvPicPr>
          <p:cNvPr id="8" name="Imagem 7"/>
          <p:cNvPicPr/>
          <p:nvPr/>
        </p:nvPicPr>
        <p:blipFill>
          <a:blip r:embed="rId2">
            <a:extLst>
              <a:ext uri="{28A0092B-C50C-407E-A947-70E740481C1C}">
                <a14:useLocalDpi xmlns:a14="http://schemas.microsoft.com/office/drawing/2010/main" val="0"/>
              </a:ext>
            </a:extLst>
          </a:blip>
          <a:srcRect/>
          <a:stretch>
            <a:fillRect/>
          </a:stretch>
        </p:blipFill>
        <p:spPr bwMode="auto">
          <a:xfrm>
            <a:off x="899592" y="980728"/>
            <a:ext cx="7560840" cy="5198570"/>
          </a:xfrm>
          <a:prstGeom prst="rect">
            <a:avLst/>
          </a:prstGeom>
          <a:noFill/>
          <a:ln>
            <a:noFill/>
          </a:ln>
        </p:spPr>
      </p:pic>
    </p:spTree>
    <p:extLst>
      <p:ext uri="{BB962C8B-B14F-4D97-AF65-F5344CB8AC3E}">
        <p14:creationId xmlns:p14="http://schemas.microsoft.com/office/powerpoint/2010/main" val="241559042"/>
      </p:ext>
    </p:extLst>
  </p:cSld>
  <p:clrMapOvr>
    <a:masterClrMapping/>
  </p:clrMapOvr>
  <p:timing>
    <p:tnLst>
      <p:par>
        <p:cTn id="1" dur="indefinite" restart="never" nodeType="tmRoot"/>
      </p:par>
    </p:tnLst>
  </p:timing>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12576" y="56822"/>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a:latin typeface="Arial" panose="020B0604020202020204" pitchFamily="34" charset="0"/>
                <a:cs typeface="Arial" panose="020B0604020202020204" pitchFamily="34" charset="0"/>
              </a:rPr>
              <a:t>Ficha de Visita Domiciliar e </a:t>
            </a:r>
            <a:r>
              <a:rPr lang="pt-BR" sz="2800" b="1" dirty="0" smtClean="0">
                <a:latin typeface="Arial" panose="020B0604020202020204" pitchFamily="34" charset="0"/>
                <a:cs typeface="Arial" panose="020B0604020202020204" pitchFamily="34" charset="0"/>
              </a:rPr>
              <a:t>Territorial – Dados que são migrados para o BFA:</a:t>
            </a:r>
          </a:p>
        </p:txBody>
      </p:sp>
      <p:pic>
        <p:nvPicPr>
          <p:cNvPr id="7" name="Imagem 6"/>
          <p:cNvPicPr/>
          <p:nvPr/>
        </p:nvPicPr>
        <p:blipFill>
          <a:blip r:embed="rId2">
            <a:extLst>
              <a:ext uri="{28A0092B-C50C-407E-A947-70E740481C1C}">
                <a14:useLocalDpi xmlns:a14="http://schemas.microsoft.com/office/drawing/2010/main" val="0"/>
              </a:ext>
            </a:extLst>
          </a:blip>
          <a:srcRect/>
          <a:stretch>
            <a:fillRect/>
          </a:stretch>
        </p:blipFill>
        <p:spPr bwMode="auto">
          <a:xfrm>
            <a:off x="539552" y="1052736"/>
            <a:ext cx="8136904" cy="5176311"/>
          </a:xfrm>
          <a:prstGeom prst="rect">
            <a:avLst/>
          </a:prstGeom>
          <a:noFill/>
          <a:ln>
            <a:noFill/>
          </a:ln>
        </p:spPr>
      </p:pic>
      <p:sp>
        <p:nvSpPr>
          <p:cNvPr id="11" name="Retângulo 10"/>
          <p:cNvSpPr/>
          <p:nvPr/>
        </p:nvSpPr>
        <p:spPr>
          <a:xfrm>
            <a:off x="827584" y="3284984"/>
            <a:ext cx="1728192" cy="28803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Retângulo 11"/>
          <p:cNvSpPr/>
          <p:nvPr/>
        </p:nvSpPr>
        <p:spPr>
          <a:xfrm>
            <a:off x="5868144" y="1606316"/>
            <a:ext cx="360040" cy="17488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3" name="Retângulo 12"/>
          <p:cNvSpPr/>
          <p:nvPr/>
        </p:nvSpPr>
        <p:spPr>
          <a:xfrm>
            <a:off x="4473388" y="1628800"/>
            <a:ext cx="458652" cy="14401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8"/>
          <p:cNvSpPr/>
          <p:nvPr/>
        </p:nvSpPr>
        <p:spPr>
          <a:xfrm>
            <a:off x="7452320" y="1628800"/>
            <a:ext cx="1224136" cy="28803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576447353"/>
      </p:ext>
    </p:extLst>
  </p:cSld>
  <p:clrMapOvr>
    <a:masterClrMapping/>
  </p:clrMapOvr>
  <p:timing>
    <p:tnLst>
      <p:par>
        <p:cTn id="1" dur="indefinite" restart="never" nodeType="tmRoot"/>
      </p:par>
    </p:tnLst>
  </p:timing>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143508" y="34279"/>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a:latin typeface="Arial" panose="020B0604020202020204" pitchFamily="34" charset="0"/>
                <a:cs typeface="Arial" panose="020B0604020202020204" pitchFamily="34" charset="0"/>
              </a:rPr>
              <a:t>Ficha de Visita Domiciliar e </a:t>
            </a:r>
            <a:r>
              <a:rPr lang="pt-BR" sz="2800" b="1" dirty="0" smtClean="0">
                <a:latin typeface="Arial" panose="020B0604020202020204" pitchFamily="34" charset="0"/>
                <a:cs typeface="Arial" panose="020B0604020202020204" pitchFamily="34" charset="0"/>
              </a:rPr>
              <a:t>Territorial – Dados que são migrados para o BFA – Continuação...:</a:t>
            </a:r>
          </a:p>
        </p:txBody>
      </p:sp>
      <p:pic>
        <p:nvPicPr>
          <p:cNvPr id="4" name="Imagem 3"/>
          <p:cNvPicPr/>
          <p:nvPr/>
        </p:nvPicPr>
        <p:blipFill>
          <a:blip r:embed="rId2">
            <a:extLst>
              <a:ext uri="{28A0092B-C50C-407E-A947-70E740481C1C}">
                <a14:useLocalDpi xmlns:a14="http://schemas.microsoft.com/office/drawing/2010/main" val="0"/>
              </a:ext>
            </a:extLst>
          </a:blip>
          <a:srcRect/>
          <a:stretch>
            <a:fillRect/>
          </a:stretch>
        </p:blipFill>
        <p:spPr bwMode="auto">
          <a:xfrm>
            <a:off x="467544" y="1052736"/>
            <a:ext cx="8280920" cy="5112568"/>
          </a:xfrm>
          <a:prstGeom prst="rect">
            <a:avLst/>
          </a:prstGeom>
          <a:noFill/>
          <a:ln>
            <a:noFill/>
          </a:ln>
        </p:spPr>
      </p:pic>
      <p:sp>
        <p:nvSpPr>
          <p:cNvPr id="5" name="Retângulo 4"/>
          <p:cNvSpPr/>
          <p:nvPr/>
        </p:nvSpPr>
        <p:spPr>
          <a:xfrm>
            <a:off x="467544" y="5373216"/>
            <a:ext cx="1224136" cy="36004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132572804"/>
      </p:ext>
    </p:extLst>
  </p:cSld>
  <p:clrMapOvr>
    <a:masterClrMapping/>
  </p:clrMapOvr>
  <p:timing>
    <p:tnLst>
      <p:par>
        <p:cTn id="1" dur="indefinite" restart="never" nodeType="tmRoot"/>
      </p:par>
    </p:tnLst>
  </p:timing>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771800" y="341948"/>
            <a:ext cx="3312368" cy="552943"/>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Atendimento PEC</a:t>
            </a:r>
          </a:p>
        </p:txBody>
      </p:sp>
      <p:grpSp>
        <p:nvGrpSpPr>
          <p:cNvPr id="5" name="Grupo 4"/>
          <p:cNvGrpSpPr/>
          <p:nvPr/>
        </p:nvGrpSpPr>
        <p:grpSpPr>
          <a:xfrm>
            <a:off x="1115616" y="1412776"/>
            <a:ext cx="6840760" cy="4896544"/>
            <a:chOff x="1187624" y="1916832"/>
            <a:chExt cx="6840760" cy="4896544"/>
          </a:xfrm>
        </p:grpSpPr>
        <p:pic>
          <p:nvPicPr>
            <p:cNvPr id="3" name="Imagem 2"/>
            <p:cNvPicPr>
              <a:picLocks noChangeAspect="1"/>
            </p:cNvPicPr>
            <p:nvPr/>
          </p:nvPicPr>
          <p:blipFill rotWithShape="1">
            <a:blip r:embed="rId2"/>
            <a:srcRect l="11361" t="14300" r="8841" b="14300"/>
            <a:stretch/>
          </p:blipFill>
          <p:spPr>
            <a:xfrm>
              <a:off x="1187624" y="1916832"/>
              <a:ext cx="6840760" cy="4896544"/>
            </a:xfrm>
            <a:prstGeom prst="rect">
              <a:avLst/>
            </a:prstGeom>
          </p:spPr>
        </p:pic>
        <p:sp>
          <p:nvSpPr>
            <p:cNvPr id="4" name="Retângulo 3"/>
            <p:cNvSpPr/>
            <p:nvPr/>
          </p:nvSpPr>
          <p:spPr>
            <a:xfrm>
              <a:off x="1835696" y="2636912"/>
              <a:ext cx="1512168"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7" name="CaixaDeTexto 6"/>
          <p:cNvSpPr txBox="1"/>
          <p:nvPr/>
        </p:nvSpPr>
        <p:spPr>
          <a:xfrm>
            <a:off x="467544" y="980728"/>
            <a:ext cx="8064896" cy="369332"/>
          </a:xfrm>
          <a:prstGeom prst="rect">
            <a:avLst/>
          </a:prstGeom>
          <a:noFill/>
        </p:spPr>
        <p:txBody>
          <a:bodyPr wrap="square" rtlCol="0">
            <a:spAutoFit/>
          </a:bodyPr>
          <a:lstStyle/>
          <a:p>
            <a:r>
              <a:rPr lang="pt-BR" dirty="0" smtClean="0"/>
              <a:t>CNES da unidade; código EQUIPE (INE),  CNS do profissional e data de atendimento</a:t>
            </a:r>
            <a:endParaRPr lang="pt-BR" dirty="0"/>
          </a:p>
        </p:txBody>
      </p:sp>
    </p:spTree>
    <p:extLst>
      <p:ext uri="{BB962C8B-B14F-4D97-AF65-F5344CB8AC3E}">
        <p14:creationId xmlns:p14="http://schemas.microsoft.com/office/powerpoint/2010/main" val="172901747"/>
      </p:ext>
    </p:extLst>
  </p:cSld>
  <p:clrMapOvr>
    <a:masterClrMapping/>
  </p:clrMapOvr>
  <p:timing>
    <p:tnLst>
      <p:par>
        <p:cTn id="1" dur="indefinite" restart="never" nodeType="tmRoot"/>
      </p:par>
    </p:tnLst>
  </p:timing>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rotWithShape="1">
          <a:blip r:embed="rId2"/>
          <a:srcRect l="8840" t="5900" r="8000" b="17326"/>
          <a:stretch/>
        </p:blipFill>
        <p:spPr>
          <a:xfrm>
            <a:off x="957719" y="1052736"/>
            <a:ext cx="7214681" cy="5328592"/>
          </a:xfrm>
          <a:prstGeom prst="rect">
            <a:avLst/>
          </a:prstGeom>
        </p:spPr>
      </p:pic>
      <p:sp>
        <p:nvSpPr>
          <p:cNvPr id="3" name="Título 1"/>
          <p:cNvSpPr txBox="1">
            <a:spLocks/>
          </p:cNvSpPr>
          <p:nvPr/>
        </p:nvSpPr>
        <p:spPr>
          <a:xfrm>
            <a:off x="2606730" y="355777"/>
            <a:ext cx="3456384"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Atendimento PEC </a:t>
            </a:r>
          </a:p>
        </p:txBody>
      </p:sp>
    </p:spTree>
    <p:extLst>
      <p:ext uri="{BB962C8B-B14F-4D97-AF65-F5344CB8AC3E}">
        <p14:creationId xmlns:p14="http://schemas.microsoft.com/office/powerpoint/2010/main" val="1952522953"/>
      </p:ext>
    </p:extLst>
  </p:cSld>
  <p:clrMapOvr>
    <a:masterClrMapping/>
  </p:clrMapOvr>
  <p:timing>
    <p:tnLst>
      <p:par>
        <p:cTn id="1" dur="indefinite" restart="never" nodeType="tmRoot"/>
      </p:par>
    </p:tnLst>
  </p:timing>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rotWithShape="1">
          <a:blip r:embed="rId2"/>
          <a:srcRect l="10521" t="9051" r="8000" b="6951"/>
          <a:stretch/>
        </p:blipFill>
        <p:spPr>
          <a:xfrm>
            <a:off x="1187624" y="620688"/>
            <a:ext cx="6984776" cy="5760640"/>
          </a:xfrm>
          <a:prstGeom prst="rect">
            <a:avLst/>
          </a:prstGeom>
        </p:spPr>
      </p:pic>
    </p:spTree>
    <p:extLst>
      <p:ext uri="{BB962C8B-B14F-4D97-AF65-F5344CB8AC3E}">
        <p14:creationId xmlns:p14="http://schemas.microsoft.com/office/powerpoint/2010/main" val="1711038926"/>
      </p:ext>
    </p:extLst>
  </p:cSld>
  <p:clrMapOvr>
    <a:masterClrMapping/>
  </p:clrMapOvr>
  <p:timing>
    <p:tnLst>
      <p:par>
        <p:cTn id="1" dur="indefinite" restart="never" nodeType="tmRoot"/>
      </p:par>
    </p:tnLst>
  </p:timing>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2"/>
          <p:cNvSpPr>
            <a:spLocks noGrp="1"/>
          </p:cNvSpPr>
          <p:nvPr>
            <p:ph type="title"/>
          </p:nvPr>
        </p:nvSpPr>
        <p:spPr>
          <a:xfrm>
            <a:off x="611560" y="-9940"/>
            <a:ext cx="7543800" cy="1450757"/>
          </a:xfrm>
        </p:spPr>
        <p:txBody>
          <a:bodyPr/>
          <a:lstStyle/>
          <a:p>
            <a:r>
              <a:rPr lang="pt-BR" b="1" dirty="0" smtClean="0">
                <a:latin typeface="Arial" panose="020B0604020202020204" pitchFamily="34" charset="0"/>
                <a:cs typeface="Arial" panose="020B0604020202020204" pitchFamily="34" charset="0"/>
              </a:rPr>
              <a:t>SISPRENATAL		</a:t>
            </a:r>
            <a:endParaRPr lang="pt-BR" b="1" dirty="0">
              <a:latin typeface="Arial" panose="020B0604020202020204" pitchFamily="34" charset="0"/>
              <a:cs typeface="Arial" panose="020B0604020202020204" pitchFamily="34" charset="0"/>
            </a:endParaRPr>
          </a:p>
        </p:txBody>
      </p:sp>
      <p:graphicFrame>
        <p:nvGraphicFramePr>
          <p:cNvPr id="6" name="Diagrama 5"/>
          <p:cNvGraphicFramePr/>
          <p:nvPr>
            <p:extLst>
              <p:ext uri="{D42A27DB-BD31-4B8C-83A1-F6EECF244321}">
                <p14:modId xmlns:p14="http://schemas.microsoft.com/office/powerpoint/2010/main" val="2257029150"/>
              </p:ext>
            </p:extLst>
          </p:nvPr>
        </p:nvGraphicFramePr>
        <p:xfrm>
          <a:off x="238416" y="1556792"/>
          <a:ext cx="8726072" cy="4768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52213037"/>
      </p:ext>
    </p:extLst>
  </p:cSld>
  <p:clrMapOvr>
    <a:masterClrMapping/>
  </p:clrMapOvr>
  <p:timing>
    <p:tnLst>
      <p:par>
        <p:cTn id="1" dur="indefinite" restart="never" nodeType="tmRoot"/>
      </p:par>
    </p:tnLst>
  </p:timing>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p:cNvSpPr txBox="1"/>
          <p:nvPr/>
        </p:nvSpPr>
        <p:spPr>
          <a:xfrm>
            <a:off x="179512" y="1268760"/>
            <a:ext cx="8856984" cy="4816703"/>
          </a:xfrm>
          <a:prstGeom prst="rect">
            <a:avLst/>
          </a:prstGeom>
          <a:noFill/>
        </p:spPr>
        <p:txBody>
          <a:bodyPr wrap="square" rtlCol="0">
            <a:spAutoFit/>
          </a:bodyPr>
          <a:lstStyle/>
          <a:p>
            <a:pPr algn="just"/>
            <a:r>
              <a:rPr lang="pt-BR" sz="1700" b="1" u="sng" dirty="0" smtClean="0"/>
              <a:t>GESTANTES</a:t>
            </a:r>
            <a:r>
              <a:rPr lang="pt-BR" sz="1700" u="sng" dirty="0" smtClean="0"/>
              <a:t>:</a:t>
            </a:r>
          </a:p>
          <a:p>
            <a:pPr algn="just"/>
            <a:r>
              <a:rPr lang="pt-BR" sz="1700" dirty="0" smtClean="0"/>
              <a:t>O Sistema </a:t>
            </a:r>
            <a:r>
              <a:rPr lang="pt-BR" sz="1700" dirty="0"/>
              <a:t>BFA </a:t>
            </a:r>
            <a:r>
              <a:rPr lang="pt-BR" sz="1700" dirty="0" smtClean="0"/>
              <a:t>somente receberá  </a:t>
            </a:r>
            <a:r>
              <a:rPr lang="pt-BR" sz="1700" dirty="0"/>
              <a:t>dados do </a:t>
            </a:r>
            <a:r>
              <a:rPr lang="pt-BR" sz="1700" dirty="0" smtClean="0"/>
              <a:t>e-SUS AB de </a:t>
            </a:r>
            <a:r>
              <a:rPr lang="pt-BR" sz="1700" dirty="0"/>
              <a:t>mulheres gestantes que tenham </a:t>
            </a:r>
            <a:r>
              <a:rPr lang="pt-BR" sz="1700" b="1" u="sng" dirty="0"/>
              <a:t>todos</a:t>
            </a:r>
            <a:r>
              <a:rPr lang="pt-BR" sz="1700" dirty="0"/>
              <a:t> os dados obrigatórios para o Sistema </a:t>
            </a:r>
            <a:r>
              <a:rPr lang="pt-BR" sz="1700" dirty="0" smtClean="0"/>
              <a:t>BFA</a:t>
            </a:r>
            <a:r>
              <a:rPr lang="pt-BR" sz="1700" dirty="0"/>
              <a:t> </a:t>
            </a:r>
            <a:r>
              <a:rPr lang="pt-BR" sz="1700" dirty="0" smtClean="0"/>
              <a:t>devidamente preenchidos: </a:t>
            </a:r>
            <a:r>
              <a:rPr lang="pt-BR" sz="1700" b="1" dirty="0" smtClean="0"/>
              <a:t>DUM </a:t>
            </a:r>
            <a:r>
              <a:rPr lang="pt-BR" sz="1700" b="1" dirty="0"/>
              <a:t>e </a:t>
            </a:r>
            <a:endParaRPr lang="pt-BR" sz="1700" b="1" dirty="0" smtClean="0"/>
          </a:p>
          <a:p>
            <a:pPr algn="just"/>
            <a:r>
              <a:rPr lang="pt-BR" sz="1700" b="1" dirty="0" smtClean="0"/>
              <a:t>situação </a:t>
            </a:r>
            <a:r>
              <a:rPr lang="pt-BR" sz="1700" b="1" dirty="0"/>
              <a:t>de pré-natal marcada como Sim. </a:t>
            </a:r>
            <a:endParaRPr lang="pt-BR" sz="1700" b="1" dirty="0" smtClean="0"/>
          </a:p>
          <a:p>
            <a:pPr algn="just"/>
            <a:endParaRPr lang="pt-BR" sz="1700" dirty="0"/>
          </a:p>
          <a:p>
            <a:pPr algn="just"/>
            <a:r>
              <a:rPr lang="pt-BR" sz="1700" dirty="0" smtClean="0"/>
              <a:t>Assim, se uma </a:t>
            </a:r>
            <a:r>
              <a:rPr lang="pt-BR" sz="1700" dirty="0"/>
              <a:t>mulher foi marcada como gestante no e-SUS AB , </a:t>
            </a:r>
            <a:r>
              <a:rPr lang="pt-BR" sz="1700" b="1" dirty="0"/>
              <a:t>mas não tem </a:t>
            </a:r>
            <a:r>
              <a:rPr lang="pt-BR" sz="1700" dirty="0"/>
              <a:t>DUM e/ou situação de pré-natal marcada como Sim, ela não </a:t>
            </a:r>
            <a:r>
              <a:rPr lang="pt-BR" sz="1700" dirty="0" smtClean="0"/>
              <a:t>terá seus dados migrados </a:t>
            </a:r>
            <a:r>
              <a:rPr lang="pt-BR" sz="1700" dirty="0"/>
              <a:t>como gestante e sim como não-gestante</a:t>
            </a:r>
            <a:r>
              <a:rPr lang="pt-BR" sz="1700" dirty="0" smtClean="0"/>
              <a:t>.</a:t>
            </a:r>
          </a:p>
          <a:p>
            <a:pPr algn="just"/>
            <a:endParaRPr lang="pt-BR" sz="1700" dirty="0" smtClean="0"/>
          </a:p>
          <a:p>
            <a:pPr algn="just"/>
            <a:r>
              <a:rPr lang="pt-BR" b="1" u="sng" dirty="0" smtClean="0">
                <a:solidFill>
                  <a:srgbClr val="FF0000"/>
                </a:solidFill>
                <a:effectLst>
                  <a:outerShdw blurRad="38100" dist="38100" dir="2700000" algn="tl">
                    <a:srgbClr val="000000">
                      <a:alpha val="43137"/>
                    </a:srgbClr>
                  </a:outerShdw>
                </a:effectLst>
              </a:rPr>
              <a:t>LEMBRAR:</a:t>
            </a:r>
            <a:r>
              <a:rPr lang="pt-BR" b="1" dirty="0" smtClean="0">
                <a:solidFill>
                  <a:srgbClr val="FF0000"/>
                </a:solidFill>
                <a:effectLst>
                  <a:outerShdw blurRad="38100" dist="38100" dir="2700000" algn="tl">
                    <a:srgbClr val="000000">
                      <a:alpha val="43137"/>
                    </a:srgbClr>
                  </a:outerShdw>
                </a:effectLst>
              </a:rPr>
              <a:t> peso e altura não é obrigatório para mulheres em idade fértil!</a:t>
            </a:r>
            <a:endParaRPr lang="pt-BR" b="1" dirty="0">
              <a:solidFill>
                <a:srgbClr val="FF0000"/>
              </a:solidFill>
              <a:effectLst>
                <a:outerShdw blurRad="38100" dist="38100" dir="2700000" algn="tl">
                  <a:srgbClr val="000000">
                    <a:alpha val="43137"/>
                  </a:srgbClr>
                </a:outerShdw>
              </a:effectLst>
            </a:endParaRPr>
          </a:p>
          <a:p>
            <a:pPr algn="just"/>
            <a:endParaRPr lang="pt-BR" sz="1700" dirty="0" smtClean="0"/>
          </a:p>
          <a:p>
            <a:pPr algn="just"/>
            <a:r>
              <a:rPr lang="pt-BR" sz="1700" b="1" u="sng" dirty="0" smtClean="0"/>
              <a:t>CRIANÇAS:</a:t>
            </a:r>
            <a:endParaRPr lang="pt-BR" sz="1700" b="1" u="sng" dirty="0"/>
          </a:p>
          <a:p>
            <a:pPr algn="just"/>
            <a:r>
              <a:rPr lang="pt-BR" sz="1700" dirty="0" smtClean="0"/>
              <a:t>O </a:t>
            </a:r>
            <a:r>
              <a:rPr lang="pt-BR" sz="1700" dirty="0"/>
              <a:t>sistema BFA somente receberá dados do e-SUS AB de criança que tenha todos os dados obrigatórios para o Sistema BFA devidamente preenchidos: </a:t>
            </a:r>
            <a:r>
              <a:rPr lang="pt-BR" sz="1700" b="1" dirty="0">
                <a:effectLst>
                  <a:outerShdw blurRad="38100" dist="38100" dir="2700000" algn="tl">
                    <a:srgbClr val="000000">
                      <a:alpha val="43137"/>
                    </a:srgbClr>
                  </a:outerShdw>
                </a:effectLst>
              </a:rPr>
              <a:t>PESO, </a:t>
            </a:r>
            <a:r>
              <a:rPr lang="pt-BR" sz="1700" b="1" dirty="0" smtClean="0">
                <a:effectLst>
                  <a:outerShdw blurRad="38100" dist="38100" dir="2700000" algn="tl">
                    <a:srgbClr val="000000">
                      <a:alpha val="43137"/>
                    </a:srgbClr>
                  </a:outerShdw>
                </a:effectLst>
              </a:rPr>
              <a:t>ALTURA  </a:t>
            </a:r>
            <a:r>
              <a:rPr lang="pt-BR" sz="1700" b="1" u="sng" dirty="0">
                <a:effectLst>
                  <a:outerShdw blurRad="38100" dist="38100" dir="2700000" algn="tl">
                    <a:srgbClr val="000000">
                      <a:alpha val="43137"/>
                    </a:srgbClr>
                  </a:outerShdw>
                </a:effectLst>
              </a:rPr>
              <a:t>e</a:t>
            </a:r>
            <a:r>
              <a:rPr lang="pt-BR" sz="1700" b="1" dirty="0">
                <a:effectLst>
                  <a:outerShdw blurRad="38100" dist="38100" dir="2700000" algn="tl">
                    <a:srgbClr val="000000">
                      <a:alpha val="43137"/>
                    </a:srgbClr>
                  </a:outerShdw>
                </a:effectLst>
              </a:rPr>
              <a:t> situação vacinal em dia</a:t>
            </a:r>
            <a:r>
              <a:rPr lang="pt-BR" sz="1700" b="1" dirty="0" smtClean="0">
                <a:effectLst>
                  <a:outerShdw blurRad="38100" dist="38100" dir="2700000" algn="tl">
                    <a:srgbClr val="000000">
                      <a:alpha val="43137"/>
                    </a:srgbClr>
                  </a:outerShdw>
                </a:effectLst>
              </a:rPr>
              <a:t>.</a:t>
            </a:r>
          </a:p>
          <a:p>
            <a:pPr algn="just"/>
            <a:endParaRPr lang="pt-BR" sz="1700" dirty="0" smtClean="0"/>
          </a:p>
          <a:p>
            <a:pPr algn="just"/>
            <a:r>
              <a:rPr lang="pt-BR" sz="1700" dirty="0" smtClean="0"/>
              <a:t>Assim, se uma criança teve o peso e altura registradas no </a:t>
            </a:r>
            <a:r>
              <a:rPr lang="pt-BR" sz="1700" dirty="0"/>
              <a:t>e-SUS AB , </a:t>
            </a:r>
            <a:r>
              <a:rPr lang="pt-BR" sz="1700" dirty="0" smtClean="0"/>
              <a:t>mas a situação vacinal não foi informada, ou vice-versa, ela  não terá seus dados migrados para o Sistema BFA.</a:t>
            </a:r>
            <a:endParaRPr lang="pt-BR" sz="1700" dirty="0"/>
          </a:p>
        </p:txBody>
      </p:sp>
      <p:sp>
        <p:nvSpPr>
          <p:cNvPr id="4" name="CaixaDeTexto 3"/>
          <p:cNvSpPr txBox="1"/>
          <p:nvPr/>
        </p:nvSpPr>
        <p:spPr>
          <a:xfrm>
            <a:off x="2195736" y="260648"/>
            <a:ext cx="4929042" cy="584775"/>
          </a:xfrm>
          <a:prstGeom prst="rect">
            <a:avLst/>
          </a:prstGeom>
          <a:noFill/>
        </p:spPr>
        <p:txBody>
          <a:bodyPr wrap="none" rtlCol="0">
            <a:spAutoFit/>
          </a:bodyPr>
          <a:lstStyle/>
          <a:p>
            <a:r>
              <a:rPr lang="pt-BR" sz="3200" b="1" dirty="0" smtClean="0">
                <a:effectLst>
                  <a:outerShdw blurRad="38100" dist="38100" dir="2700000" algn="tl">
                    <a:srgbClr val="000000">
                      <a:alpha val="43137"/>
                    </a:srgbClr>
                  </a:outerShdw>
                </a:effectLst>
              </a:rPr>
              <a:t>MIGRAÇÃO DOS REGISTROS</a:t>
            </a:r>
            <a:endParaRPr lang="pt-BR" sz="32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430152413"/>
      </p:ext>
    </p:extLst>
  </p:cSld>
  <p:clrMapOvr>
    <a:masterClrMapping/>
  </p:clrMapOvr>
  <p:timing>
    <p:tnLst>
      <p:par>
        <p:cTn id="1" dur="indefinite" restart="never" nodeType="tmRoot"/>
      </p:par>
    </p:tnLst>
  </p:timing>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323528" y="2492896"/>
            <a:ext cx="8208912" cy="2031325"/>
          </a:xfrm>
          <a:prstGeom prst="rect">
            <a:avLst/>
          </a:prstGeom>
          <a:noFill/>
        </p:spPr>
        <p:txBody>
          <a:bodyPr wrap="square" rtlCol="0">
            <a:spAutoFit/>
          </a:bodyPr>
          <a:lstStyle/>
          <a:p>
            <a:pPr algn="just"/>
            <a:r>
              <a:rPr lang="pt-BR" dirty="0" smtClean="0"/>
              <a:t>Somente são migrados </a:t>
            </a:r>
            <a:r>
              <a:rPr lang="pt-BR" dirty="0"/>
              <a:t>os dados </a:t>
            </a:r>
            <a:r>
              <a:rPr lang="pt-BR" dirty="0" smtClean="0"/>
              <a:t>preenchidos </a:t>
            </a:r>
            <a:r>
              <a:rPr lang="pt-BR" dirty="0"/>
              <a:t>no período de acompanhamento da </a:t>
            </a:r>
            <a:r>
              <a:rPr lang="pt-BR" dirty="0" smtClean="0"/>
              <a:t>vigência atual. </a:t>
            </a:r>
          </a:p>
          <a:p>
            <a:pPr algn="just"/>
            <a:endParaRPr lang="pt-BR" dirty="0"/>
          </a:p>
          <a:p>
            <a:pPr algn="just"/>
            <a:r>
              <a:rPr lang="pt-BR" dirty="0" smtClean="0"/>
              <a:t>Para os dados da 1ª vigência de 2019, os </a:t>
            </a:r>
            <a:r>
              <a:rPr lang="pt-BR" dirty="0"/>
              <a:t>municípios </a:t>
            </a:r>
            <a:r>
              <a:rPr lang="pt-BR" dirty="0" smtClean="0"/>
              <a:t>devem </a:t>
            </a:r>
            <a:r>
              <a:rPr lang="pt-BR" dirty="0"/>
              <a:t>enviar </a:t>
            </a:r>
            <a:r>
              <a:rPr lang="pt-BR" dirty="0" smtClean="0"/>
              <a:t>a base do e-SUS AB para </a:t>
            </a:r>
            <a:r>
              <a:rPr lang="pt-BR" dirty="0"/>
              <a:t>o Ministério da Saúde </a:t>
            </a:r>
            <a:r>
              <a:rPr lang="pt-BR" dirty="0" smtClean="0"/>
              <a:t>até o dia 12 de julho de 2019. Portanto, é necessário manter atualizado o envio de dados do </a:t>
            </a:r>
            <a:r>
              <a:rPr lang="pt-BR" dirty="0"/>
              <a:t>e-SUS AB </a:t>
            </a:r>
            <a:r>
              <a:rPr lang="pt-BR" dirty="0" smtClean="0"/>
              <a:t>para o Ministério da Saúde para que os acompanhamentos possam ser considerados.</a:t>
            </a:r>
          </a:p>
        </p:txBody>
      </p:sp>
      <p:sp>
        <p:nvSpPr>
          <p:cNvPr id="4" name="CaixaDeTexto 3"/>
          <p:cNvSpPr txBox="1"/>
          <p:nvPr/>
        </p:nvSpPr>
        <p:spPr>
          <a:xfrm>
            <a:off x="2561612" y="476672"/>
            <a:ext cx="4242636" cy="523220"/>
          </a:xfrm>
          <a:prstGeom prst="rect">
            <a:avLst/>
          </a:prstGeom>
          <a:noFill/>
        </p:spPr>
        <p:txBody>
          <a:bodyPr wrap="none" rtlCol="0">
            <a:spAutoFit/>
          </a:bodyPr>
          <a:lstStyle/>
          <a:p>
            <a:r>
              <a:rPr lang="pt-BR" sz="2800" dirty="0" smtClean="0"/>
              <a:t>MIGRAÇÃO DOS REGISTROS</a:t>
            </a:r>
            <a:endParaRPr lang="pt-BR" sz="2800" dirty="0"/>
          </a:p>
        </p:txBody>
      </p:sp>
    </p:spTree>
    <p:extLst>
      <p:ext uri="{BB962C8B-B14F-4D97-AF65-F5344CB8AC3E}">
        <p14:creationId xmlns:p14="http://schemas.microsoft.com/office/powerpoint/2010/main" val="3868165366"/>
      </p:ext>
    </p:extLst>
  </p:cSld>
  <p:clrMapOvr>
    <a:masterClrMapping/>
  </p:clrMapOvr>
  <p:timing>
    <p:tnLst>
      <p:par>
        <p:cTn id="1" dur="indefinite" restart="never" nodeType="tmRoot"/>
      </p:par>
    </p:tnLst>
  </p:timing>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323528" y="1484784"/>
            <a:ext cx="8208912" cy="3693319"/>
          </a:xfrm>
          <a:prstGeom prst="rect">
            <a:avLst/>
          </a:prstGeom>
          <a:noFill/>
        </p:spPr>
        <p:txBody>
          <a:bodyPr wrap="square" rtlCol="0">
            <a:spAutoFit/>
          </a:bodyPr>
          <a:lstStyle/>
          <a:p>
            <a:pPr algn="just"/>
            <a:r>
              <a:rPr lang="pt-BR" dirty="0" smtClean="0"/>
              <a:t>Para que haja a migração dos dados do </a:t>
            </a:r>
            <a:r>
              <a:rPr lang="pt-BR" dirty="0"/>
              <a:t>e-SUS AB </a:t>
            </a:r>
            <a:r>
              <a:rPr lang="pt-BR" dirty="0" smtClean="0"/>
              <a:t>para o Sistema </a:t>
            </a:r>
            <a:r>
              <a:rPr lang="pt-BR" dirty="0"/>
              <a:t>BFA </a:t>
            </a:r>
            <a:r>
              <a:rPr lang="pt-BR" dirty="0" smtClean="0"/>
              <a:t>é necessário localizar o beneficiário </a:t>
            </a:r>
            <a:r>
              <a:rPr lang="pt-BR" dirty="0"/>
              <a:t>pelo Cartão Nacional de Saúde (CNS</a:t>
            </a:r>
            <a:r>
              <a:rPr lang="pt-BR" dirty="0" smtClean="0"/>
              <a:t>).</a:t>
            </a:r>
          </a:p>
          <a:p>
            <a:pPr algn="just"/>
            <a:endParaRPr lang="pt-BR" dirty="0"/>
          </a:p>
          <a:p>
            <a:pPr algn="just"/>
            <a:r>
              <a:rPr lang="pt-BR" dirty="0" smtClean="0"/>
              <a:t>No entanto, nem todos beneficiários a serem acompanhados tem o CNS registrado na base de dados do Sistema BFA. Atualmente, só temos o CNS dos beneficiários que possuem CPF no Cadastro Único. Com isso, a base do Sistema BFA tem </a:t>
            </a:r>
            <a:r>
              <a:rPr lang="pt-BR" dirty="0"/>
              <a:t>16 milhões de CNS </a:t>
            </a:r>
            <a:r>
              <a:rPr lang="pt-BR" dirty="0" smtClean="0"/>
              <a:t>registrados e </a:t>
            </a:r>
            <a:r>
              <a:rPr lang="pt-BR" dirty="0"/>
              <a:t>29 milhões de </a:t>
            </a:r>
            <a:r>
              <a:rPr lang="pt-BR" dirty="0" smtClean="0"/>
              <a:t>beneficiários. </a:t>
            </a:r>
          </a:p>
          <a:p>
            <a:pPr algn="just"/>
            <a:endParaRPr lang="pt-BR" dirty="0"/>
          </a:p>
          <a:p>
            <a:pPr algn="just"/>
            <a:r>
              <a:rPr lang="pt-BR" dirty="0" smtClean="0"/>
              <a:t>Ou </a:t>
            </a:r>
            <a:r>
              <a:rPr lang="pt-BR" dirty="0"/>
              <a:t>seja, </a:t>
            </a:r>
            <a:r>
              <a:rPr lang="pt-BR" dirty="0" smtClean="0"/>
              <a:t>não é possível migrar os dados registrados no </a:t>
            </a:r>
            <a:r>
              <a:rPr lang="pt-BR" dirty="0"/>
              <a:t>e-SUS AB </a:t>
            </a:r>
            <a:r>
              <a:rPr lang="pt-BR" dirty="0" smtClean="0"/>
              <a:t>para os beneficiários que não tenham CNS na base do Sistema BFA.</a:t>
            </a:r>
          </a:p>
          <a:p>
            <a:pPr algn="just"/>
            <a:endParaRPr lang="pt-BR" dirty="0"/>
          </a:p>
          <a:p>
            <a:pPr algn="just"/>
            <a:r>
              <a:rPr lang="pt-BR" dirty="0" smtClean="0"/>
              <a:t>Para aumentar a quantidade de CNS na base de dados do Sistema BFA, solicitamos que o </a:t>
            </a:r>
            <a:r>
              <a:rPr lang="pt-BR" dirty="0"/>
              <a:t>município </a:t>
            </a:r>
            <a:r>
              <a:rPr lang="pt-BR" dirty="0" smtClean="0"/>
              <a:t>preencha </a:t>
            </a:r>
            <a:r>
              <a:rPr lang="pt-BR" dirty="0"/>
              <a:t>o campo CNS na tela de acompanhamento.</a:t>
            </a:r>
            <a:endParaRPr lang="pt-BR" dirty="0" smtClean="0"/>
          </a:p>
        </p:txBody>
      </p:sp>
      <p:sp>
        <p:nvSpPr>
          <p:cNvPr id="4" name="CaixaDeTexto 3"/>
          <p:cNvSpPr txBox="1"/>
          <p:nvPr/>
        </p:nvSpPr>
        <p:spPr>
          <a:xfrm>
            <a:off x="2561612" y="476672"/>
            <a:ext cx="4242636" cy="523220"/>
          </a:xfrm>
          <a:prstGeom prst="rect">
            <a:avLst/>
          </a:prstGeom>
          <a:noFill/>
        </p:spPr>
        <p:txBody>
          <a:bodyPr wrap="none" rtlCol="0">
            <a:spAutoFit/>
          </a:bodyPr>
          <a:lstStyle/>
          <a:p>
            <a:r>
              <a:rPr lang="pt-BR" sz="2800" dirty="0" smtClean="0"/>
              <a:t>MIGRAÇÃO DOS REGISTROS</a:t>
            </a:r>
            <a:endParaRPr lang="pt-BR" sz="2800" dirty="0"/>
          </a:p>
        </p:txBody>
      </p:sp>
    </p:spTree>
    <p:extLst>
      <p:ext uri="{BB962C8B-B14F-4D97-AF65-F5344CB8AC3E}">
        <p14:creationId xmlns:p14="http://schemas.microsoft.com/office/powerpoint/2010/main" val="1383720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9696" y="116632"/>
            <a:ext cx="8366760" cy="1450757"/>
          </a:xfrm>
        </p:spPr>
        <p:txBody>
          <a:bodyPr>
            <a:normAutofit/>
          </a:bodyPr>
          <a:lstStyle/>
          <a:p>
            <a:r>
              <a:rPr lang="pt-BR" sz="4000" b="1" dirty="0" smtClean="0">
                <a:latin typeface="Arial" panose="020B0604020202020204" pitchFamily="34" charset="0"/>
                <a:cs typeface="Arial" panose="020B0604020202020204" pitchFamily="34" charset="0"/>
              </a:rPr>
              <a:t>Possibilidades de Cadastramento no e-Gestor AB</a:t>
            </a:r>
            <a:endParaRPr lang="pt-BR" sz="4000" b="1" dirty="0">
              <a:latin typeface="Arial" panose="020B0604020202020204" pitchFamily="34" charset="0"/>
              <a:cs typeface="Arial" panose="020B0604020202020204" pitchFamily="34" charset="0"/>
            </a:endParaRPr>
          </a:p>
        </p:txBody>
      </p:sp>
      <p:grpSp>
        <p:nvGrpSpPr>
          <p:cNvPr id="3" name="Grupo 2"/>
          <p:cNvGrpSpPr/>
          <p:nvPr/>
        </p:nvGrpSpPr>
        <p:grpSpPr>
          <a:xfrm>
            <a:off x="418396" y="2060848"/>
            <a:ext cx="8352928" cy="4104456"/>
            <a:chOff x="418396" y="2060848"/>
            <a:chExt cx="8352928" cy="4104456"/>
          </a:xfrm>
        </p:grpSpPr>
        <p:pic>
          <p:nvPicPr>
            <p:cNvPr id="19" name="Imagem 18"/>
            <p:cNvPicPr>
              <a:picLocks noChangeAspect="1"/>
            </p:cNvPicPr>
            <p:nvPr/>
          </p:nvPicPr>
          <p:blipFill>
            <a:blip r:embed="rId2"/>
            <a:stretch>
              <a:fillRect/>
            </a:stretch>
          </p:blipFill>
          <p:spPr>
            <a:xfrm>
              <a:off x="418396" y="2060848"/>
              <a:ext cx="8352928" cy="4104456"/>
            </a:xfrm>
            <a:prstGeom prst="rect">
              <a:avLst/>
            </a:prstGeom>
          </p:spPr>
        </p:pic>
        <p:sp>
          <p:nvSpPr>
            <p:cNvPr id="20" name="Retângulo 19"/>
            <p:cNvSpPr/>
            <p:nvPr/>
          </p:nvSpPr>
          <p:spPr>
            <a:xfrm>
              <a:off x="6516216" y="3526993"/>
              <a:ext cx="2160240" cy="118813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1" name="Retângulo 20"/>
            <p:cNvSpPr/>
            <p:nvPr/>
          </p:nvSpPr>
          <p:spPr>
            <a:xfrm>
              <a:off x="6516216" y="2194844"/>
              <a:ext cx="2160240" cy="1170405"/>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3805337754"/>
      </p:ext>
    </p:extLst>
  </p:cSld>
  <p:clrMapOvr>
    <a:masterClrMapping/>
  </p:clrMapOvr>
  <p:timing>
    <p:tnLst>
      <p:par>
        <p:cTn id="1" dur="indefinite" restart="never" nodeType="tmRoot"/>
      </p:par>
    </p:tnLst>
  </p:timing>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611560" y="1412776"/>
            <a:ext cx="7920880" cy="1015663"/>
          </a:xfrm>
          <a:prstGeom prst="rect">
            <a:avLst/>
          </a:prstGeom>
          <a:noFill/>
          <a:ln w="28575">
            <a:solidFill>
              <a:schemeClr val="accent2"/>
            </a:solidFill>
          </a:ln>
        </p:spPr>
        <p:txBody>
          <a:bodyPr wrap="square" rtlCol="0">
            <a:spAutoFit/>
          </a:bodyPr>
          <a:lstStyle/>
          <a:p>
            <a:pPr algn="just"/>
            <a:r>
              <a:rPr lang="pt-BR" sz="2000" dirty="0" smtClean="0"/>
              <a:t>ATENÇÃO: Nem </a:t>
            </a:r>
            <a:r>
              <a:rPr lang="pt-BR" sz="2000" dirty="0"/>
              <a:t>todo o acompanhamento digitado no </a:t>
            </a:r>
            <a:r>
              <a:rPr lang="pt-BR" sz="2000" dirty="0" smtClean="0"/>
              <a:t>e-SUS AB pelo </a:t>
            </a:r>
            <a:r>
              <a:rPr lang="pt-BR" sz="2000" dirty="0"/>
              <a:t>município irá migrar para o Sistema BFA, pois para </a:t>
            </a:r>
            <a:r>
              <a:rPr lang="pt-BR" sz="2000" dirty="0" smtClean="0"/>
              <a:t>que a migração ocorra é necessário observar alguns critérios.</a:t>
            </a:r>
          </a:p>
        </p:txBody>
      </p:sp>
      <p:sp>
        <p:nvSpPr>
          <p:cNvPr id="3" name="CaixaDeTexto 2"/>
          <p:cNvSpPr txBox="1"/>
          <p:nvPr/>
        </p:nvSpPr>
        <p:spPr>
          <a:xfrm>
            <a:off x="2561612" y="476672"/>
            <a:ext cx="4242636" cy="523220"/>
          </a:xfrm>
          <a:prstGeom prst="rect">
            <a:avLst/>
          </a:prstGeom>
          <a:noFill/>
        </p:spPr>
        <p:txBody>
          <a:bodyPr wrap="none" rtlCol="0">
            <a:spAutoFit/>
          </a:bodyPr>
          <a:lstStyle/>
          <a:p>
            <a:r>
              <a:rPr lang="pt-BR" sz="2800" dirty="0" smtClean="0"/>
              <a:t>MIGRAÇÃO DOS REGISTROS</a:t>
            </a:r>
            <a:endParaRPr lang="pt-BR" sz="2800" dirty="0"/>
          </a:p>
        </p:txBody>
      </p:sp>
      <p:sp>
        <p:nvSpPr>
          <p:cNvPr id="5" name="CaixaDeTexto 4"/>
          <p:cNvSpPr txBox="1"/>
          <p:nvPr/>
        </p:nvSpPr>
        <p:spPr>
          <a:xfrm>
            <a:off x="863588" y="2996952"/>
            <a:ext cx="7488832" cy="2585323"/>
          </a:xfrm>
          <a:prstGeom prst="rect">
            <a:avLst/>
          </a:prstGeom>
          <a:noFill/>
        </p:spPr>
        <p:txBody>
          <a:bodyPr wrap="square" rtlCol="0">
            <a:spAutoFit/>
          </a:bodyPr>
          <a:lstStyle/>
          <a:p>
            <a:pPr algn="just"/>
            <a:r>
              <a:rPr lang="pt-BR" dirty="0" smtClean="0"/>
              <a:t>No </a:t>
            </a:r>
            <a:r>
              <a:rPr lang="pt-BR" dirty="0"/>
              <a:t>caso das beneficiárias gestantes, </a:t>
            </a:r>
            <a:r>
              <a:rPr lang="pt-BR" dirty="0" smtClean="0"/>
              <a:t>é necessário, que:</a:t>
            </a:r>
          </a:p>
          <a:p>
            <a:pPr algn="just"/>
            <a:endParaRPr lang="pt-BR" dirty="0" smtClean="0"/>
          </a:p>
          <a:p>
            <a:pPr marL="285750" lvl="0" indent="-285750" algn="just">
              <a:buFont typeface="Arial" panose="020B0604020202020204" pitchFamily="34" charset="0"/>
              <a:buChar char="•"/>
            </a:pPr>
            <a:r>
              <a:rPr lang="pt-BR" dirty="0" smtClean="0"/>
              <a:t>Ela </a:t>
            </a:r>
            <a:r>
              <a:rPr lang="pt-BR" dirty="0"/>
              <a:t>esteja marcada como gestante no </a:t>
            </a:r>
            <a:r>
              <a:rPr lang="pt-BR" dirty="0" smtClean="0"/>
              <a:t>e-SUS AB;</a:t>
            </a:r>
            <a:endParaRPr lang="pt-BR" dirty="0"/>
          </a:p>
          <a:p>
            <a:pPr marL="285750" lvl="0" indent="-285750" algn="just">
              <a:buFont typeface="Arial" panose="020B0604020202020204" pitchFamily="34" charset="0"/>
              <a:buChar char="•"/>
            </a:pPr>
            <a:r>
              <a:rPr lang="pt-BR" dirty="0"/>
              <a:t>N</a:t>
            </a:r>
            <a:r>
              <a:rPr lang="pt-BR" dirty="0" smtClean="0"/>
              <a:t>o </a:t>
            </a:r>
            <a:r>
              <a:rPr lang="pt-BR" dirty="0"/>
              <a:t>seu acompanhamento </a:t>
            </a:r>
            <a:r>
              <a:rPr lang="pt-BR" dirty="0" smtClean="0"/>
              <a:t>no e-SUS AB estejam preenchidos os campos obrigatórios para o Sistema BFA: </a:t>
            </a:r>
            <a:r>
              <a:rPr lang="pt-BR" dirty="0"/>
              <a:t>DUM e a situação de pré-natal marcada como Sim;</a:t>
            </a:r>
          </a:p>
          <a:p>
            <a:pPr marL="285750" lvl="0" indent="-285750" algn="just">
              <a:buFont typeface="Arial" panose="020B0604020202020204" pitchFamily="34" charset="0"/>
              <a:buChar char="•"/>
            </a:pPr>
            <a:r>
              <a:rPr lang="pt-BR" dirty="0"/>
              <a:t>O acompanhamento seja </a:t>
            </a:r>
            <a:r>
              <a:rPr lang="pt-BR" dirty="0" smtClean="0"/>
              <a:t>registrado no período da vigência atual;</a:t>
            </a:r>
            <a:endParaRPr lang="pt-BR" dirty="0"/>
          </a:p>
          <a:p>
            <a:pPr marL="285750" lvl="0" indent="-285750" algn="just">
              <a:buFont typeface="Arial" panose="020B0604020202020204" pitchFamily="34" charset="0"/>
              <a:buChar char="•"/>
            </a:pPr>
            <a:r>
              <a:rPr lang="pt-BR" dirty="0"/>
              <a:t>Os dados do </a:t>
            </a:r>
            <a:r>
              <a:rPr lang="pt-BR" dirty="0" smtClean="0"/>
              <a:t>e-SUS AB sejam enviados </a:t>
            </a:r>
            <a:r>
              <a:rPr lang="pt-BR" dirty="0"/>
              <a:t>ao MS até </a:t>
            </a:r>
            <a:r>
              <a:rPr lang="pt-BR" dirty="0" smtClean="0"/>
              <a:t>o final da vigência atual; </a:t>
            </a:r>
            <a:r>
              <a:rPr lang="pt-BR" dirty="0"/>
              <a:t>e</a:t>
            </a:r>
          </a:p>
          <a:p>
            <a:pPr marL="285750" lvl="0" indent="-285750" algn="just">
              <a:buFont typeface="Arial" panose="020B0604020202020204" pitchFamily="34" charset="0"/>
              <a:buChar char="•"/>
            </a:pPr>
            <a:r>
              <a:rPr lang="pt-BR" dirty="0"/>
              <a:t>O Sistema BFA </a:t>
            </a:r>
            <a:r>
              <a:rPr lang="pt-BR" dirty="0" smtClean="0"/>
              <a:t>tenha em sua </a:t>
            </a:r>
            <a:r>
              <a:rPr lang="pt-BR" dirty="0"/>
              <a:t>base o CNS da beneficiária.</a:t>
            </a:r>
          </a:p>
        </p:txBody>
      </p:sp>
    </p:spTree>
    <p:extLst>
      <p:ext uri="{BB962C8B-B14F-4D97-AF65-F5344CB8AC3E}">
        <p14:creationId xmlns:p14="http://schemas.microsoft.com/office/powerpoint/2010/main" val="3461478643"/>
      </p:ext>
    </p:extLst>
  </p:cSld>
  <p:clrMapOvr>
    <a:masterClrMapping/>
  </p:clrMapOvr>
  <p:timing>
    <p:tnLst>
      <p:par>
        <p:cTn id="1" dur="indefinite" restart="never" nodeType="tmRoot"/>
      </p:par>
    </p:tnLst>
  </p:timing>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395536" y="1999287"/>
            <a:ext cx="8064896" cy="3877985"/>
          </a:xfrm>
          <a:prstGeom prst="rect">
            <a:avLst/>
          </a:prstGeom>
        </p:spPr>
        <p:txBody>
          <a:bodyPr wrap="square">
            <a:spAutoFit/>
          </a:bodyPr>
          <a:lstStyle/>
          <a:p>
            <a:pPr marL="285750" indent="-285750" algn="just">
              <a:lnSpc>
                <a:spcPct val="150000"/>
              </a:lnSpc>
              <a:buFont typeface="Wingdings" panose="05000000000000000000" pitchFamily="2" charset="2"/>
              <a:buChar char="Ø"/>
            </a:pPr>
            <a:r>
              <a:rPr lang="pt-BR" dirty="0"/>
              <a:t>Para o estado de </a:t>
            </a:r>
            <a:r>
              <a:rPr lang="pt-BR" dirty="0" smtClean="0"/>
              <a:t>Santa Catarina, </a:t>
            </a:r>
            <a:r>
              <a:rPr lang="pt-BR" dirty="0"/>
              <a:t>foram </a:t>
            </a:r>
            <a:r>
              <a:rPr lang="pt-BR" b="1" dirty="0"/>
              <a:t>migrados do e-SUS AB para o Sistema BFA</a:t>
            </a:r>
            <a:r>
              <a:rPr lang="pt-BR" dirty="0"/>
              <a:t>, na 2ª vigência de 2018, os seguintes dados</a:t>
            </a:r>
            <a:r>
              <a:rPr lang="pt-BR" dirty="0" smtClean="0"/>
              <a:t>:</a:t>
            </a:r>
          </a:p>
          <a:p>
            <a:pPr marL="171450" indent="-171450" algn="just">
              <a:lnSpc>
                <a:spcPct val="150000"/>
              </a:lnSpc>
              <a:buFont typeface="Arial" panose="020B0604020202020204" pitchFamily="34" charset="0"/>
              <a:buChar char="•"/>
            </a:pPr>
            <a:endParaRPr lang="pt-BR" sz="1000" dirty="0"/>
          </a:p>
          <a:p>
            <a:pPr marL="742950" lvl="1" indent="-285750" algn="just">
              <a:lnSpc>
                <a:spcPct val="150000"/>
              </a:lnSpc>
              <a:buFont typeface="Arial" panose="020B0604020202020204" pitchFamily="34" charset="0"/>
              <a:buChar char="•"/>
            </a:pPr>
            <a:r>
              <a:rPr lang="pt-BR" b="1" dirty="0" smtClean="0"/>
              <a:t>49.653 </a:t>
            </a:r>
            <a:r>
              <a:rPr lang="pt-BR" dirty="0"/>
              <a:t>acompanhamentos obrigatórios</a:t>
            </a:r>
            <a:r>
              <a:rPr lang="pt-BR" b="1" dirty="0"/>
              <a:t>, </a:t>
            </a:r>
            <a:r>
              <a:rPr lang="pt-BR" dirty="0"/>
              <a:t>que representou </a:t>
            </a:r>
            <a:r>
              <a:rPr lang="pt-BR" b="1" dirty="0" smtClean="0"/>
              <a:t>26,83%</a:t>
            </a:r>
            <a:r>
              <a:rPr lang="pt-BR" dirty="0" smtClean="0"/>
              <a:t> </a:t>
            </a:r>
            <a:r>
              <a:rPr lang="pt-BR" dirty="0"/>
              <a:t>dos</a:t>
            </a:r>
            <a:r>
              <a:rPr lang="pt-BR" b="1" dirty="0"/>
              <a:t> </a:t>
            </a:r>
            <a:r>
              <a:rPr lang="pt-BR" dirty="0"/>
              <a:t>acompanhamentos obrigatórios</a:t>
            </a:r>
            <a:r>
              <a:rPr lang="pt-BR" dirty="0" smtClean="0"/>
              <a:t>;</a:t>
            </a:r>
          </a:p>
          <a:p>
            <a:pPr marL="171450" lvl="0" indent="-171450" algn="just">
              <a:lnSpc>
                <a:spcPct val="150000"/>
              </a:lnSpc>
              <a:buFont typeface="Arial" panose="020B0604020202020204" pitchFamily="34" charset="0"/>
              <a:buChar char="•"/>
            </a:pPr>
            <a:endParaRPr lang="pt-BR" sz="500" dirty="0"/>
          </a:p>
          <a:p>
            <a:pPr marL="742950" lvl="1" indent="-285750" algn="just">
              <a:lnSpc>
                <a:spcPct val="150000"/>
              </a:lnSpc>
              <a:buFont typeface="Arial" panose="020B0604020202020204" pitchFamily="34" charset="0"/>
              <a:buChar char="•"/>
            </a:pPr>
            <a:r>
              <a:rPr lang="pt-BR" b="1" dirty="0" smtClean="0"/>
              <a:t>1.542</a:t>
            </a:r>
            <a:r>
              <a:rPr lang="pt-BR" dirty="0" smtClean="0"/>
              <a:t> </a:t>
            </a:r>
            <a:r>
              <a:rPr lang="pt-BR" dirty="0"/>
              <a:t>acompanhamentos de gestantes, que representou </a:t>
            </a:r>
            <a:r>
              <a:rPr lang="pt-BR" b="1" dirty="0" smtClean="0"/>
              <a:t>28,31% </a:t>
            </a:r>
            <a:r>
              <a:rPr lang="pt-BR" dirty="0"/>
              <a:t>das gestantes localizadas</a:t>
            </a:r>
            <a:r>
              <a:rPr lang="pt-BR" dirty="0" smtClean="0"/>
              <a:t>;</a:t>
            </a:r>
          </a:p>
          <a:p>
            <a:pPr marL="171450" lvl="0" indent="-171450" algn="just">
              <a:lnSpc>
                <a:spcPct val="150000"/>
              </a:lnSpc>
              <a:buFont typeface="Arial" panose="020B0604020202020204" pitchFamily="34" charset="0"/>
              <a:buChar char="•"/>
            </a:pPr>
            <a:endParaRPr lang="pt-BR" sz="500" dirty="0"/>
          </a:p>
          <a:p>
            <a:pPr marL="742950" lvl="1" indent="-285750" algn="just">
              <a:lnSpc>
                <a:spcPct val="150000"/>
              </a:lnSpc>
              <a:buFont typeface="Arial" panose="020B0604020202020204" pitchFamily="34" charset="0"/>
              <a:buChar char="•"/>
            </a:pPr>
            <a:r>
              <a:rPr lang="pt-BR" b="1" dirty="0" smtClean="0"/>
              <a:t>1.651 </a:t>
            </a:r>
            <a:r>
              <a:rPr lang="pt-BR" dirty="0"/>
              <a:t>acompanhamentos de crianças, que representou </a:t>
            </a:r>
            <a:r>
              <a:rPr lang="pt-BR" b="1" dirty="0" smtClean="0"/>
              <a:t>3,34%</a:t>
            </a:r>
            <a:r>
              <a:rPr lang="pt-BR" dirty="0" smtClean="0"/>
              <a:t> </a:t>
            </a:r>
            <a:r>
              <a:rPr lang="pt-BR" dirty="0"/>
              <a:t>dos acompanhamentos de crianças.</a:t>
            </a:r>
          </a:p>
        </p:txBody>
      </p:sp>
      <p:sp>
        <p:nvSpPr>
          <p:cNvPr id="3" name="CaixaDeTexto 2"/>
          <p:cNvSpPr txBox="1"/>
          <p:nvPr/>
        </p:nvSpPr>
        <p:spPr>
          <a:xfrm>
            <a:off x="2561612" y="476672"/>
            <a:ext cx="4242636" cy="523220"/>
          </a:xfrm>
          <a:prstGeom prst="rect">
            <a:avLst/>
          </a:prstGeom>
          <a:noFill/>
        </p:spPr>
        <p:txBody>
          <a:bodyPr wrap="none" rtlCol="0">
            <a:spAutoFit/>
          </a:bodyPr>
          <a:lstStyle/>
          <a:p>
            <a:r>
              <a:rPr lang="pt-BR" sz="2800" dirty="0" smtClean="0"/>
              <a:t>MIGRAÇÃO DOS REGISTROS</a:t>
            </a:r>
            <a:endParaRPr lang="pt-BR" sz="2800" dirty="0"/>
          </a:p>
        </p:txBody>
      </p:sp>
      <p:sp>
        <p:nvSpPr>
          <p:cNvPr id="4" name="CaixaDeTexto 3"/>
          <p:cNvSpPr txBox="1"/>
          <p:nvPr/>
        </p:nvSpPr>
        <p:spPr>
          <a:xfrm>
            <a:off x="827584" y="1177588"/>
            <a:ext cx="7632848" cy="523220"/>
          </a:xfrm>
          <a:prstGeom prst="rect">
            <a:avLst/>
          </a:prstGeom>
          <a:noFill/>
        </p:spPr>
        <p:txBody>
          <a:bodyPr wrap="square" rtlCol="0">
            <a:spAutoFit/>
          </a:bodyPr>
          <a:lstStyle/>
          <a:p>
            <a:pPr algn="ctr"/>
            <a:r>
              <a:rPr lang="pt-BR" sz="2800" dirty="0" smtClean="0"/>
              <a:t>Cenário em Santa Catarina – 2º vigência de 2018</a:t>
            </a:r>
            <a:endParaRPr lang="pt-BR" sz="2800" dirty="0"/>
          </a:p>
        </p:txBody>
      </p:sp>
    </p:spTree>
    <p:extLst>
      <p:ext uri="{BB962C8B-B14F-4D97-AF65-F5344CB8AC3E}">
        <p14:creationId xmlns:p14="http://schemas.microsoft.com/office/powerpoint/2010/main" val="1889772354"/>
      </p:ext>
    </p:extLst>
  </p:cSld>
  <p:clrMapOvr>
    <a:masterClrMapping/>
  </p:clrMapOvr>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3203848" y="2780927"/>
            <a:ext cx="5616624" cy="989855"/>
          </a:xfrm>
        </p:spPr>
        <p:txBody>
          <a:bodyPr>
            <a:noAutofit/>
          </a:bodyPr>
          <a:lstStyle/>
          <a:p>
            <a:pPr algn="ctr"/>
            <a:r>
              <a:rPr lang="pt-BR" sz="6000" b="1" dirty="0" smtClean="0">
                <a:solidFill>
                  <a:schemeClr val="accent2"/>
                </a:solidFill>
                <a:latin typeface="Arial" panose="020B0604020202020204" pitchFamily="34" charset="0"/>
                <a:cs typeface="Arial" panose="020B0604020202020204" pitchFamily="34" charset="0"/>
              </a:rPr>
              <a:t>Capacitações</a:t>
            </a:r>
            <a:endParaRPr lang="pt-BR" sz="6000" dirty="0">
              <a:solidFill>
                <a:schemeClr val="accent2"/>
              </a:solidFill>
              <a:latin typeface="Arial" panose="020B0604020202020204" pitchFamily="34" charset="0"/>
              <a:cs typeface="Arial" panose="020B0604020202020204" pitchFamily="34" charset="0"/>
            </a:endParaRPr>
          </a:p>
        </p:txBody>
      </p:sp>
      <p:sp>
        <p:nvSpPr>
          <p:cNvPr id="5" name="AutoShape 4" descr="Resultado de imagem para document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lgn="ctr"/>
            <a:endParaRPr lang="pt-BR"/>
          </a:p>
        </p:txBody>
      </p:sp>
      <p:pic>
        <p:nvPicPr>
          <p:cNvPr id="4" name="Imagem 3"/>
          <p:cNvPicPr>
            <a:picLocks noChangeAspect="1"/>
          </p:cNvPicPr>
          <p:nvPr/>
        </p:nvPicPr>
        <p:blipFill>
          <a:blip r:embed="rId2"/>
          <a:stretch>
            <a:fillRect/>
          </a:stretch>
        </p:blipFill>
        <p:spPr>
          <a:xfrm>
            <a:off x="460375" y="2591779"/>
            <a:ext cx="1980970" cy="1368152"/>
          </a:xfrm>
          <a:prstGeom prst="rect">
            <a:avLst/>
          </a:prstGeom>
          <a:solidFill>
            <a:schemeClr val="accent1"/>
          </a:solidFill>
          <a:effectLst>
            <a:reflection endPos="0" dist="50800" dir="5400000" sy="-100000" algn="bl" rotWithShape="0"/>
          </a:effectLst>
        </p:spPr>
      </p:pic>
    </p:spTree>
    <p:extLst>
      <p:ext uri="{BB962C8B-B14F-4D97-AF65-F5344CB8AC3E}">
        <p14:creationId xmlns:p14="http://schemas.microsoft.com/office/powerpoint/2010/main" val="4086327719"/>
      </p:ext>
    </p:extLst>
  </p:cSld>
  <p:clrMapOvr>
    <a:masterClrMapping/>
  </p:clrMapOvr>
  <p:timing>
    <p:tnLst>
      <p:par>
        <p:cTn id="1" dur="indefinite" restart="never" nodeType="tmRoot"/>
      </p:par>
    </p:tnLst>
  </p:timing>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899592" y="836712"/>
            <a:ext cx="3376245" cy="830997"/>
          </a:xfrm>
          <a:prstGeom prst="rect">
            <a:avLst/>
          </a:prstGeom>
          <a:noFill/>
        </p:spPr>
        <p:txBody>
          <a:bodyPr wrap="none" rtlCol="0">
            <a:spAutoFit/>
          </a:bodyPr>
          <a:lstStyle/>
          <a:p>
            <a:r>
              <a:rPr lang="pt-BR" sz="4800" b="1" spc="-50" dirty="0" smtClean="0">
                <a:solidFill>
                  <a:schemeClr val="tx1">
                    <a:lumMod val="75000"/>
                    <a:lumOff val="25000"/>
                  </a:schemeClr>
                </a:solidFill>
                <a:latin typeface="Arial" panose="020B0604020202020204" pitchFamily="34" charset="0"/>
                <a:ea typeface="+mj-ea"/>
                <a:cs typeface="Arial" panose="020B0604020202020204" pitchFamily="34" charset="0"/>
              </a:rPr>
              <a:t>Curso </a:t>
            </a:r>
            <a:r>
              <a:rPr lang="pt-BR" sz="4800" b="1" spc="-50" dirty="0">
                <a:solidFill>
                  <a:schemeClr val="tx1">
                    <a:lumMod val="75000"/>
                    <a:lumOff val="25000"/>
                  </a:schemeClr>
                </a:solidFill>
                <a:latin typeface="Arial" panose="020B0604020202020204" pitchFamily="34" charset="0"/>
                <a:ea typeface="+mj-ea"/>
                <a:cs typeface="Arial" panose="020B0604020202020204" pitchFamily="34" charset="0"/>
              </a:rPr>
              <a:t>EAD</a:t>
            </a:r>
          </a:p>
        </p:txBody>
      </p:sp>
      <p:pic>
        <p:nvPicPr>
          <p:cNvPr id="5" name="Imagem 4"/>
          <p:cNvPicPr>
            <a:picLocks noChangeAspect="1"/>
          </p:cNvPicPr>
          <p:nvPr/>
        </p:nvPicPr>
        <p:blipFill rotWithShape="1">
          <a:blip r:embed="rId2"/>
          <a:srcRect l="9313" t="15350" r="63834" b="75200"/>
          <a:stretch/>
        </p:blipFill>
        <p:spPr>
          <a:xfrm>
            <a:off x="6696236" y="64079"/>
            <a:ext cx="2376264" cy="648072"/>
          </a:xfrm>
          <a:prstGeom prst="rect">
            <a:avLst/>
          </a:prstGeom>
        </p:spPr>
      </p:pic>
      <p:graphicFrame>
        <p:nvGraphicFramePr>
          <p:cNvPr id="6" name="Tabela 5"/>
          <p:cNvGraphicFramePr>
            <a:graphicFrameLocks noGrp="1"/>
          </p:cNvGraphicFramePr>
          <p:nvPr>
            <p:extLst>
              <p:ext uri="{D42A27DB-BD31-4B8C-83A1-F6EECF244321}">
                <p14:modId xmlns:p14="http://schemas.microsoft.com/office/powerpoint/2010/main" val="2566546229"/>
              </p:ext>
            </p:extLst>
          </p:nvPr>
        </p:nvGraphicFramePr>
        <p:xfrm>
          <a:off x="1745686" y="2182532"/>
          <a:ext cx="2745466" cy="2129376"/>
        </p:xfrm>
        <a:graphic>
          <a:graphicData uri="http://schemas.openxmlformats.org/drawingml/2006/table">
            <a:tbl>
              <a:tblPr firstRow="1" bandRow="1"/>
              <a:tblGrid>
                <a:gridCol w="959961">
                  <a:extLst>
                    <a:ext uri="{9D8B030D-6E8A-4147-A177-3AD203B41FA5}">
                      <a16:colId xmlns:a16="http://schemas.microsoft.com/office/drawing/2014/main" xmlns="" val="20000"/>
                    </a:ext>
                  </a:extLst>
                </a:gridCol>
                <a:gridCol w="1785505">
                  <a:extLst>
                    <a:ext uri="{9D8B030D-6E8A-4147-A177-3AD203B41FA5}">
                      <a16:colId xmlns:a16="http://schemas.microsoft.com/office/drawing/2014/main" xmlns="" val="20001"/>
                    </a:ext>
                  </a:extLst>
                </a:gridCol>
              </a:tblGrid>
              <a:tr h="354896">
                <a:tc>
                  <a:txBody>
                    <a:bodyPr/>
                    <a:lstStyle>
                      <a:lvl1pPr marL="0" algn="l" defTabSz="914378" rtl="0" eaLnBrk="1" latinLnBrk="0" hangingPunct="1">
                        <a:defRPr sz="1800" b="1" kern="1200">
                          <a:solidFill>
                            <a:schemeClr val="lt1"/>
                          </a:solidFill>
                          <a:latin typeface="Calibri" panose="020F0502020204030204"/>
                        </a:defRPr>
                      </a:lvl1pPr>
                      <a:lvl2pPr marL="457189" algn="l" defTabSz="914378" rtl="0" eaLnBrk="1" latinLnBrk="0" hangingPunct="1">
                        <a:defRPr sz="1800" b="1" kern="1200">
                          <a:solidFill>
                            <a:schemeClr val="lt1"/>
                          </a:solidFill>
                          <a:latin typeface="Calibri" panose="020F0502020204030204"/>
                        </a:defRPr>
                      </a:lvl2pPr>
                      <a:lvl3pPr marL="914378" algn="l" defTabSz="914378" rtl="0" eaLnBrk="1" latinLnBrk="0" hangingPunct="1">
                        <a:defRPr sz="1800" b="1" kern="1200">
                          <a:solidFill>
                            <a:schemeClr val="lt1"/>
                          </a:solidFill>
                          <a:latin typeface="Calibri" panose="020F0502020204030204"/>
                        </a:defRPr>
                      </a:lvl3pPr>
                      <a:lvl4pPr marL="1371566" algn="l" defTabSz="914378" rtl="0" eaLnBrk="1" latinLnBrk="0" hangingPunct="1">
                        <a:defRPr sz="1800" b="1" kern="1200">
                          <a:solidFill>
                            <a:schemeClr val="lt1"/>
                          </a:solidFill>
                          <a:latin typeface="Calibri" panose="020F0502020204030204"/>
                        </a:defRPr>
                      </a:lvl4pPr>
                      <a:lvl5pPr marL="1828754" algn="l" defTabSz="914378" rtl="0" eaLnBrk="1" latinLnBrk="0" hangingPunct="1">
                        <a:defRPr sz="1800" b="1" kern="1200">
                          <a:solidFill>
                            <a:schemeClr val="lt1"/>
                          </a:solidFill>
                          <a:latin typeface="Calibri" panose="020F0502020204030204"/>
                        </a:defRPr>
                      </a:lvl5pPr>
                      <a:lvl6pPr marL="2285943" algn="l" defTabSz="914378" rtl="0" eaLnBrk="1" latinLnBrk="0" hangingPunct="1">
                        <a:defRPr sz="1800" b="1" kern="1200">
                          <a:solidFill>
                            <a:schemeClr val="lt1"/>
                          </a:solidFill>
                          <a:latin typeface="Calibri" panose="020F0502020204030204"/>
                        </a:defRPr>
                      </a:lvl6pPr>
                      <a:lvl7pPr marL="2743132" algn="l" defTabSz="914378" rtl="0" eaLnBrk="1" latinLnBrk="0" hangingPunct="1">
                        <a:defRPr sz="1800" b="1" kern="1200">
                          <a:solidFill>
                            <a:schemeClr val="lt1"/>
                          </a:solidFill>
                          <a:latin typeface="Calibri" panose="020F0502020204030204"/>
                        </a:defRPr>
                      </a:lvl7pPr>
                      <a:lvl8pPr marL="3200320" algn="l" defTabSz="914378" rtl="0" eaLnBrk="1" latinLnBrk="0" hangingPunct="1">
                        <a:defRPr sz="1800" b="1" kern="1200">
                          <a:solidFill>
                            <a:schemeClr val="lt1"/>
                          </a:solidFill>
                          <a:latin typeface="Calibri" panose="020F0502020204030204"/>
                        </a:defRPr>
                      </a:lvl8pPr>
                      <a:lvl9pPr marL="3657509" algn="l" defTabSz="914378" rtl="0" eaLnBrk="1" latinLnBrk="0" hangingPunct="1">
                        <a:defRPr sz="1800" b="1" kern="1200">
                          <a:solidFill>
                            <a:schemeClr val="lt1"/>
                          </a:solidFill>
                          <a:latin typeface="Calibri" panose="020F0502020204030204"/>
                        </a:defRPr>
                      </a:lvl9pPr>
                    </a:lstStyle>
                    <a:p>
                      <a:pPr algn="ctr"/>
                      <a:r>
                        <a:rPr lang="pt-BR" sz="1500" dirty="0" smtClean="0">
                          <a:latin typeface="Arial" panose="020B0604020202020204" pitchFamily="34" charset="0"/>
                          <a:cs typeface="Arial" panose="020B0604020202020204" pitchFamily="34" charset="0"/>
                        </a:rPr>
                        <a:t>MÊS</a:t>
                      </a:r>
                      <a:r>
                        <a:rPr lang="pt-BR" sz="1500" baseline="0" dirty="0" smtClean="0">
                          <a:latin typeface="Arial" panose="020B0604020202020204" pitchFamily="34" charset="0"/>
                          <a:cs typeface="Arial" panose="020B0604020202020204" pitchFamily="34" charset="0"/>
                        </a:rPr>
                        <a:t> </a:t>
                      </a:r>
                      <a:endParaRPr lang="pt-BR" sz="1500" dirty="0">
                        <a:latin typeface="Arial" panose="020B0604020202020204" pitchFamily="34" charset="0"/>
                        <a:cs typeface="Arial" panose="020B0604020202020204" pitchFamily="34" charset="0"/>
                      </a:endParaRP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99CB38"/>
                    </a:solidFill>
                  </a:tcPr>
                </a:tc>
                <a:tc>
                  <a:txBody>
                    <a:bodyPr/>
                    <a:lstStyle>
                      <a:lvl1pPr marL="0" algn="l" defTabSz="914378" rtl="0" eaLnBrk="1" latinLnBrk="0" hangingPunct="1">
                        <a:defRPr sz="1800" b="1" kern="1200">
                          <a:solidFill>
                            <a:schemeClr val="lt1"/>
                          </a:solidFill>
                          <a:latin typeface="Calibri" panose="020F0502020204030204"/>
                        </a:defRPr>
                      </a:lvl1pPr>
                      <a:lvl2pPr marL="457189" algn="l" defTabSz="914378" rtl="0" eaLnBrk="1" latinLnBrk="0" hangingPunct="1">
                        <a:defRPr sz="1800" b="1" kern="1200">
                          <a:solidFill>
                            <a:schemeClr val="lt1"/>
                          </a:solidFill>
                          <a:latin typeface="Calibri" panose="020F0502020204030204"/>
                        </a:defRPr>
                      </a:lvl2pPr>
                      <a:lvl3pPr marL="914378" algn="l" defTabSz="914378" rtl="0" eaLnBrk="1" latinLnBrk="0" hangingPunct="1">
                        <a:defRPr sz="1800" b="1" kern="1200">
                          <a:solidFill>
                            <a:schemeClr val="lt1"/>
                          </a:solidFill>
                          <a:latin typeface="Calibri" panose="020F0502020204030204"/>
                        </a:defRPr>
                      </a:lvl3pPr>
                      <a:lvl4pPr marL="1371566" algn="l" defTabSz="914378" rtl="0" eaLnBrk="1" latinLnBrk="0" hangingPunct="1">
                        <a:defRPr sz="1800" b="1" kern="1200">
                          <a:solidFill>
                            <a:schemeClr val="lt1"/>
                          </a:solidFill>
                          <a:latin typeface="Calibri" panose="020F0502020204030204"/>
                        </a:defRPr>
                      </a:lvl4pPr>
                      <a:lvl5pPr marL="1828754" algn="l" defTabSz="914378" rtl="0" eaLnBrk="1" latinLnBrk="0" hangingPunct="1">
                        <a:defRPr sz="1800" b="1" kern="1200">
                          <a:solidFill>
                            <a:schemeClr val="lt1"/>
                          </a:solidFill>
                          <a:latin typeface="Calibri" panose="020F0502020204030204"/>
                        </a:defRPr>
                      </a:lvl5pPr>
                      <a:lvl6pPr marL="2285943" algn="l" defTabSz="914378" rtl="0" eaLnBrk="1" latinLnBrk="0" hangingPunct="1">
                        <a:defRPr sz="1800" b="1" kern="1200">
                          <a:solidFill>
                            <a:schemeClr val="lt1"/>
                          </a:solidFill>
                          <a:latin typeface="Calibri" panose="020F0502020204030204"/>
                        </a:defRPr>
                      </a:lvl6pPr>
                      <a:lvl7pPr marL="2743132" algn="l" defTabSz="914378" rtl="0" eaLnBrk="1" latinLnBrk="0" hangingPunct="1">
                        <a:defRPr sz="1800" b="1" kern="1200">
                          <a:solidFill>
                            <a:schemeClr val="lt1"/>
                          </a:solidFill>
                          <a:latin typeface="Calibri" panose="020F0502020204030204"/>
                        </a:defRPr>
                      </a:lvl7pPr>
                      <a:lvl8pPr marL="3200320" algn="l" defTabSz="914378" rtl="0" eaLnBrk="1" latinLnBrk="0" hangingPunct="1">
                        <a:defRPr sz="1800" b="1" kern="1200">
                          <a:solidFill>
                            <a:schemeClr val="lt1"/>
                          </a:solidFill>
                          <a:latin typeface="Calibri" panose="020F0502020204030204"/>
                        </a:defRPr>
                      </a:lvl8pPr>
                      <a:lvl9pPr marL="3657509" algn="l" defTabSz="914378" rtl="0" eaLnBrk="1" latinLnBrk="0" hangingPunct="1">
                        <a:defRPr sz="1800" b="1" kern="1200">
                          <a:solidFill>
                            <a:schemeClr val="lt1"/>
                          </a:solidFill>
                          <a:latin typeface="Calibri" panose="020F0502020204030204"/>
                        </a:defRPr>
                      </a:lvl9pPr>
                    </a:lstStyle>
                    <a:p>
                      <a:pPr algn="ctr"/>
                      <a:r>
                        <a:rPr lang="pt-BR" sz="1500" dirty="0" smtClean="0">
                          <a:latin typeface="Arial" panose="020B0604020202020204" pitchFamily="34" charset="0"/>
                          <a:cs typeface="Arial" panose="020B0604020202020204" pitchFamily="34" charset="0"/>
                        </a:rPr>
                        <a:t>DATA</a:t>
                      </a:r>
                      <a:endParaRPr lang="pt-BR" sz="1500" dirty="0">
                        <a:latin typeface="Arial" panose="020B0604020202020204" pitchFamily="34" charset="0"/>
                        <a:cs typeface="Arial" panose="020B0604020202020204" pitchFamily="34" charset="0"/>
                      </a:endParaRP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99CB38"/>
                    </a:solidFill>
                  </a:tcPr>
                </a:tc>
                <a:extLst>
                  <a:ext uri="{0D108BD9-81ED-4DB2-BD59-A6C34878D82A}">
                    <a16:rowId xmlns:a16="http://schemas.microsoft.com/office/drawing/2014/main" xmlns="" val="10000"/>
                  </a:ext>
                </a:extLst>
              </a:tr>
              <a:tr h="354896">
                <a:tc>
                  <a:txBody>
                    <a:bodyPr/>
                    <a:lstStyle>
                      <a:lvl1pPr marL="0" algn="l" defTabSz="914378" rtl="0" eaLnBrk="1" latinLnBrk="0" hangingPunct="1">
                        <a:defRPr sz="1800" kern="1200">
                          <a:solidFill>
                            <a:schemeClr val="dk1"/>
                          </a:solidFill>
                          <a:latin typeface="Calibri" panose="020F0502020204030204"/>
                        </a:defRPr>
                      </a:lvl1pPr>
                      <a:lvl2pPr marL="457189" algn="l" defTabSz="914378" rtl="0" eaLnBrk="1" latinLnBrk="0" hangingPunct="1">
                        <a:defRPr sz="1800" kern="1200">
                          <a:solidFill>
                            <a:schemeClr val="dk1"/>
                          </a:solidFill>
                          <a:latin typeface="Calibri" panose="020F0502020204030204"/>
                        </a:defRPr>
                      </a:lvl2pPr>
                      <a:lvl3pPr marL="914378" algn="l" defTabSz="914378" rtl="0" eaLnBrk="1" latinLnBrk="0" hangingPunct="1">
                        <a:defRPr sz="1800" kern="1200">
                          <a:solidFill>
                            <a:schemeClr val="dk1"/>
                          </a:solidFill>
                          <a:latin typeface="Calibri" panose="020F0502020204030204"/>
                        </a:defRPr>
                      </a:lvl3pPr>
                      <a:lvl4pPr marL="1371566" algn="l" defTabSz="914378" rtl="0" eaLnBrk="1" latinLnBrk="0" hangingPunct="1">
                        <a:defRPr sz="1800" kern="1200">
                          <a:solidFill>
                            <a:schemeClr val="dk1"/>
                          </a:solidFill>
                          <a:latin typeface="Calibri" panose="020F0502020204030204"/>
                        </a:defRPr>
                      </a:lvl4pPr>
                      <a:lvl5pPr marL="1828754" algn="l" defTabSz="914378" rtl="0" eaLnBrk="1" latinLnBrk="0" hangingPunct="1">
                        <a:defRPr sz="1800" kern="1200">
                          <a:solidFill>
                            <a:schemeClr val="dk1"/>
                          </a:solidFill>
                          <a:latin typeface="Calibri" panose="020F0502020204030204"/>
                        </a:defRPr>
                      </a:lvl5pPr>
                      <a:lvl6pPr marL="2285943" algn="l" defTabSz="914378" rtl="0" eaLnBrk="1" latinLnBrk="0" hangingPunct="1">
                        <a:defRPr sz="1800" kern="1200">
                          <a:solidFill>
                            <a:schemeClr val="dk1"/>
                          </a:solidFill>
                          <a:latin typeface="Calibri" panose="020F0502020204030204"/>
                        </a:defRPr>
                      </a:lvl6pPr>
                      <a:lvl7pPr marL="2743132" algn="l" defTabSz="914378" rtl="0" eaLnBrk="1" latinLnBrk="0" hangingPunct="1">
                        <a:defRPr sz="1800" kern="1200">
                          <a:solidFill>
                            <a:schemeClr val="dk1"/>
                          </a:solidFill>
                          <a:latin typeface="Calibri" panose="020F0502020204030204"/>
                        </a:defRPr>
                      </a:lvl7pPr>
                      <a:lvl8pPr marL="3200320" algn="l" defTabSz="914378" rtl="0" eaLnBrk="1" latinLnBrk="0" hangingPunct="1">
                        <a:defRPr sz="1800" kern="1200">
                          <a:solidFill>
                            <a:schemeClr val="dk1"/>
                          </a:solidFill>
                          <a:latin typeface="Calibri" panose="020F0502020204030204"/>
                        </a:defRPr>
                      </a:lvl8pPr>
                      <a:lvl9pPr marL="3657509" algn="l" defTabSz="914378" rtl="0" eaLnBrk="1" latinLnBrk="0" hangingPunct="1">
                        <a:defRPr sz="1800" kern="1200">
                          <a:solidFill>
                            <a:schemeClr val="dk1"/>
                          </a:solidFill>
                          <a:latin typeface="Calibri" panose="020F0502020204030204"/>
                        </a:defRPr>
                      </a:lvl9pPr>
                    </a:lstStyle>
                    <a:p>
                      <a:pPr algn="ctr"/>
                      <a:r>
                        <a:rPr lang="pt-BR" sz="1100" dirty="0" smtClean="0">
                          <a:solidFill>
                            <a:srgbClr val="FF0000"/>
                          </a:solidFill>
                          <a:latin typeface="Arial" panose="020B0604020202020204" pitchFamily="34" charset="0"/>
                          <a:cs typeface="Arial" panose="020B0604020202020204" pitchFamily="34" charset="0"/>
                        </a:rPr>
                        <a:t>JUNHO</a:t>
                      </a:r>
                      <a:endParaRPr lang="pt-BR" sz="1100" dirty="0">
                        <a:solidFill>
                          <a:srgbClr val="FF0000"/>
                        </a:solidFill>
                        <a:latin typeface="Arial" panose="020B0604020202020204" pitchFamily="34" charset="0"/>
                        <a:cs typeface="Arial" panose="020B0604020202020204" pitchFamily="34" charset="0"/>
                      </a:endParaRPr>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9CB38">
                        <a:tint val="40000"/>
                      </a:srgbClr>
                    </a:solidFill>
                  </a:tcPr>
                </a:tc>
                <a:tc>
                  <a:txBody>
                    <a:bodyPr/>
                    <a:lstStyle>
                      <a:lvl1pPr marL="0" algn="l" defTabSz="914378" rtl="0" eaLnBrk="1" latinLnBrk="0" hangingPunct="1">
                        <a:defRPr sz="1800" kern="1200">
                          <a:solidFill>
                            <a:schemeClr val="dk1"/>
                          </a:solidFill>
                          <a:latin typeface="Calibri" panose="020F0502020204030204"/>
                        </a:defRPr>
                      </a:lvl1pPr>
                      <a:lvl2pPr marL="457189" algn="l" defTabSz="914378" rtl="0" eaLnBrk="1" latinLnBrk="0" hangingPunct="1">
                        <a:defRPr sz="1800" kern="1200">
                          <a:solidFill>
                            <a:schemeClr val="dk1"/>
                          </a:solidFill>
                          <a:latin typeface="Calibri" panose="020F0502020204030204"/>
                        </a:defRPr>
                      </a:lvl2pPr>
                      <a:lvl3pPr marL="914378" algn="l" defTabSz="914378" rtl="0" eaLnBrk="1" latinLnBrk="0" hangingPunct="1">
                        <a:defRPr sz="1800" kern="1200">
                          <a:solidFill>
                            <a:schemeClr val="dk1"/>
                          </a:solidFill>
                          <a:latin typeface="Calibri" panose="020F0502020204030204"/>
                        </a:defRPr>
                      </a:lvl3pPr>
                      <a:lvl4pPr marL="1371566" algn="l" defTabSz="914378" rtl="0" eaLnBrk="1" latinLnBrk="0" hangingPunct="1">
                        <a:defRPr sz="1800" kern="1200">
                          <a:solidFill>
                            <a:schemeClr val="dk1"/>
                          </a:solidFill>
                          <a:latin typeface="Calibri" panose="020F0502020204030204"/>
                        </a:defRPr>
                      </a:lvl4pPr>
                      <a:lvl5pPr marL="1828754" algn="l" defTabSz="914378" rtl="0" eaLnBrk="1" latinLnBrk="0" hangingPunct="1">
                        <a:defRPr sz="1800" kern="1200">
                          <a:solidFill>
                            <a:schemeClr val="dk1"/>
                          </a:solidFill>
                          <a:latin typeface="Calibri" panose="020F0502020204030204"/>
                        </a:defRPr>
                      </a:lvl5pPr>
                      <a:lvl6pPr marL="2285943" algn="l" defTabSz="914378" rtl="0" eaLnBrk="1" latinLnBrk="0" hangingPunct="1">
                        <a:defRPr sz="1800" kern="1200">
                          <a:solidFill>
                            <a:schemeClr val="dk1"/>
                          </a:solidFill>
                          <a:latin typeface="Calibri" panose="020F0502020204030204"/>
                        </a:defRPr>
                      </a:lvl6pPr>
                      <a:lvl7pPr marL="2743132" algn="l" defTabSz="914378" rtl="0" eaLnBrk="1" latinLnBrk="0" hangingPunct="1">
                        <a:defRPr sz="1800" kern="1200">
                          <a:solidFill>
                            <a:schemeClr val="dk1"/>
                          </a:solidFill>
                          <a:latin typeface="Calibri" panose="020F0502020204030204"/>
                        </a:defRPr>
                      </a:lvl7pPr>
                      <a:lvl8pPr marL="3200320" algn="l" defTabSz="914378" rtl="0" eaLnBrk="1" latinLnBrk="0" hangingPunct="1">
                        <a:defRPr sz="1800" kern="1200">
                          <a:solidFill>
                            <a:schemeClr val="dk1"/>
                          </a:solidFill>
                          <a:latin typeface="Calibri" panose="020F0502020204030204"/>
                        </a:defRPr>
                      </a:lvl8pPr>
                      <a:lvl9pPr marL="3657509" algn="l" defTabSz="914378" rtl="0" eaLnBrk="1" latinLnBrk="0" hangingPunct="1">
                        <a:defRPr sz="1800" kern="1200">
                          <a:solidFill>
                            <a:schemeClr val="dk1"/>
                          </a:solidFill>
                          <a:latin typeface="Calibri" panose="020F0502020204030204"/>
                        </a:defRPr>
                      </a:lvl9pPr>
                    </a:lstStyle>
                    <a:p>
                      <a:pPr algn="ctr"/>
                      <a:r>
                        <a:rPr lang="pt-BR" sz="1100" dirty="0" smtClean="0">
                          <a:solidFill>
                            <a:srgbClr val="FF0000"/>
                          </a:solidFill>
                          <a:latin typeface="Arial" panose="020B0604020202020204" pitchFamily="34" charset="0"/>
                          <a:cs typeface="Arial" panose="020B0604020202020204" pitchFamily="34" charset="0"/>
                        </a:rPr>
                        <a:t>24/06/2019 a 29/06/2019</a:t>
                      </a:r>
                      <a:endParaRPr lang="pt-BR" sz="1100" dirty="0">
                        <a:solidFill>
                          <a:srgbClr val="FF0000"/>
                        </a:solidFill>
                        <a:latin typeface="Arial" panose="020B0604020202020204" pitchFamily="34" charset="0"/>
                        <a:cs typeface="Arial" panose="020B0604020202020204" pitchFamily="34" charset="0"/>
                      </a:endParaRPr>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9CB38">
                        <a:tint val="40000"/>
                      </a:srgbClr>
                    </a:solidFill>
                  </a:tcPr>
                </a:tc>
                <a:extLst>
                  <a:ext uri="{0D108BD9-81ED-4DB2-BD59-A6C34878D82A}">
                    <a16:rowId xmlns:a16="http://schemas.microsoft.com/office/drawing/2014/main" xmlns="" val="10002"/>
                  </a:ext>
                </a:extLst>
              </a:tr>
              <a:tr h="354896">
                <a:tc>
                  <a:txBody>
                    <a:bodyPr/>
                    <a:lstStyle>
                      <a:lvl1pPr marL="0" algn="l" defTabSz="914378" rtl="0" eaLnBrk="1" latinLnBrk="0" hangingPunct="1">
                        <a:defRPr sz="1800" kern="1200">
                          <a:solidFill>
                            <a:schemeClr val="dk1"/>
                          </a:solidFill>
                          <a:latin typeface="Calibri" panose="020F0502020204030204"/>
                        </a:defRPr>
                      </a:lvl1pPr>
                      <a:lvl2pPr marL="457189" algn="l" defTabSz="914378" rtl="0" eaLnBrk="1" latinLnBrk="0" hangingPunct="1">
                        <a:defRPr sz="1800" kern="1200">
                          <a:solidFill>
                            <a:schemeClr val="dk1"/>
                          </a:solidFill>
                          <a:latin typeface="Calibri" panose="020F0502020204030204"/>
                        </a:defRPr>
                      </a:lvl2pPr>
                      <a:lvl3pPr marL="914378" algn="l" defTabSz="914378" rtl="0" eaLnBrk="1" latinLnBrk="0" hangingPunct="1">
                        <a:defRPr sz="1800" kern="1200">
                          <a:solidFill>
                            <a:schemeClr val="dk1"/>
                          </a:solidFill>
                          <a:latin typeface="Calibri" panose="020F0502020204030204"/>
                        </a:defRPr>
                      </a:lvl3pPr>
                      <a:lvl4pPr marL="1371566" algn="l" defTabSz="914378" rtl="0" eaLnBrk="1" latinLnBrk="0" hangingPunct="1">
                        <a:defRPr sz="1800" kern="1200">
                          <a:solidFill>
                            <a:schemeClr val="dk1"/>
                          </a:solidFill>
                          <a:latin typeface="Calibri" panose="020F0502020204030204"/>
                        </a:defRPr>
                      </a:lvl4pPr>
                      <a:lvl5pPr marL="1828754" algn="l" defTabSz="914378" rtl="0" eaLnBrk="1" latinLnBrk="0" hangingPunct="1">
                        <a:defRPr sz="1800" kern="1200">
                          <a:solidFill>
                            <a:schemeClr val="dk1"/>
                          </a:solidFill>
                          <a:latin typeface="Calibri" panose="020F0502020204030204"/>
                        </a:defRPr>
                      </a:lvl5pPr>
                      <a:lvl6pPr marL="2285943" algn="l" defTabSz="914378" rtl="0" eaLnBrk="1" latinLnBrk="0" hangingPunct="1">
                        <a:defRPr sz="1800" kern="1200">
                          <a:solidFill>
                            <a:schemeClr val="dk1"/>
                          </a:solidFill>
                          <a:latin typeface="Calibri" panose="020F0502020204030204"/>
                        </a:defRPr>
                      </a:lvl6pPr>
                      <a:lvl7pPr marL="2743132" algn="l" defTabSz="914378" rtl="0" eaLnBrk="1" latinLnBrk="0" hangingPunct="1">
                        <a:defRPr sz="1800" kern="1200">
                          <a:solidFill>
                            <a:schemeClr val="dk1"/>
                          </a:solidFill>
                          <a:latin typeface="Calibri" panose="020F0502020204030204"/>
                        </a:defRPr>
                      </a:lvl7pPr>
                      <a:lvl8pPr marL="3200320" algn="l" defTabSz="914378" rtl="0" eaLnBrk="1" latinLnBrk="0" hangingPunct="1">
                        <a:defRPr sz="1800" kern="1200">
                          <a:solidFill>
                            <a:schemeClr val="dk1"/>
                          </a:solidFill>
                          <a:latin typeface="Calibri" panose="020F0502020204030204"/>
                        </a:defRPr>
                      </a:lvl8pPr>
                      <a:lvl9pPr marL="3657509" algn="l" defTabSz="914378" rtl="0" eaLnBrk="1" latinLnBrk="0" hangingPunct="1">
                        <a:defRPr sz="1800" kern="1200">
                          <a:solidFill>
                            <a:schemeClr val="dk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pt-BR" sz="1100" dirty="0" smtClean="0">
                          <a:latin typeface="Arial" panose="020B0604020202020204" pitchFamily="34" charset="0"/>
                          <a:cs typeface="Arial" panose="020B0604020202020204" pitchFamily="34" charset="0"/>
                        </a:rPr>
                        <a:t>JULHO</a:t>
                      </a:r>
                      <a:endParaRPr lang="pt-BR" sz="1100" dirty="0">
                        <a:latin typeface="Arial" panose="020B0604020202020204" pitchFamily="34" charset="0"/>
                        <a:cs typeface="Arial" panose="020B0604020202020204" pitchFamily="34" charset="0"/>
                      </a:endParaRP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9CB38">
                        <a:tint val="20000"/>
                      </a:srgbClr>
                    </a:solidFill>
                  </a:tcPr>
                </a:tc>
                <a:tc>
                  <a:txBody>
                    <a:bodyPr/>
                    <a:lstStyle>
                      <a:lvl1pPr marL="0" algn="l" defTabSz="914378" rtl="0" eaLnBrk="1" latinLnBrk="0" hangingPunct="1">
                        <a:defRPr sz="1800" kern="1200">
                          <a:solidFill>
                            <a:schemeClr val="dk1"/>
                          </a:solidFill>
                          <a:latin typeface="Calibri" panose="020F0502020204030204"/>
                        </a:defRPr>
                      </a:lvl1pPr>
                      <a:lvl2pPr marL="457189" algn="l" defTabSz="914378" rtl="0" eaLnBrk="1" latinLnBrk="0" hangingPunct="1">
                        <a:defRPr sz="1800" kern="1200">
                          <a:solidFill>
                            <a:schemeClr val="dk1"/>
                          </a:solidFill>
                          <a:latin typeface="Calibri" panose="020F0502020204030204"/>
                        </a:defRPr>
                      </a:lvl2pPr>
                      <a:lvl3pPr marL="914378" algn="l" defTabSz="914378" rtl="0" eaLnBrk="1" latinLnBrk="0" hangingPunct="1">
                        <a:defRPr sz="1800" kern="1200">
                          <a:solidFill>
                            <a:schemeClr val="dk1"/>
                          </a:solidFill>
                          <a:latin typeface="Calibri" panose="020F0502020204030204"/>
                        </a:defRPr>
                      </a:lvl3pPr>
                      <a:lvl4pPr marL="1371566" algn="l" defTabSz="914378" rtl="0" eaLnBrk="1" latinLnBrk="0" hangingPunct="1">
                        <a:defRPr sz="1800" kern="1200">
                          <a:solidFill>
                            <a:schemeClr val="dk1"/>
                          </a:solidFill>
                          <a:latin typeface="Calibri" panose="020F0502020204030204"/>
                        </a:defRPr>
                      </a:lvl4pPr>
                      <a:lvl5pPr marL="1828754" algn="l" defTabSz="914378" rtl="0" eaLnBrk="1" latinLnBrk="0" hangingPunct="1">
                        <a:defRPr sz="1800" kern="1200">
                          <a:solidFill>
                            <a:schemeClr val="dk1"/>
                          </a:solidFill>
                          <a:latin typeface="Calibri" panose="020F0502020204030204"/>
                        </a:defRPr>
                      </a:lvl5pPr>
                      <a:lvl6pPr marL="2285943" algn="l" defTabSz="914378" rtl="0" eaLnBrk="1" latinLnBrk="0" hangingPunct="1">
                        <a:defRPr sz="1800" kern="1200">
                          <a:solidFill>
                            <a:schemeClr val="dk1"/>
                          </a:solidFill>
                          <a:latin typeface="Calibri" panose="020F0502020204030204"/>
                        </a:defRPr>
                      </a:lvl6pPr>
                      <a:lvl7pPr marL="2743132" algn="l" defTabSz="914378" rtl="0" eaLnBrk="1" latinLnBrk="0" hangingPunct="1">
                        <a:defRPr sz="1800" kern="1200">
                          <a:solidFill>
                            <a:schemeClr val="dk1"/>
                          </a:solidFill>
                          <a:latin typeface="Calibri" panose="020F0502020204030204"/>
                        </a:defRPr>
                      </a:lvl7pPr>
                      <a:lvl8pPr marL="3200320" algn="l" defTabSz="914378" rtl="0" eaLnBrk="1" latinLnBrk="0" hangingPunct="1">
                        <a:defRPr sz="1800" kern="1200">
                          <a:solidFill>
                            <a:schemeClr val="dk1"/>
                          </a:solidFill>
                          <a:latin typeface="Calibri" panose="020F0502020204030204"/>
                        </a:defRPr>
                      </a:lvl8pPr>
                      <a:lvl9pPr marL="3657509" algn="l" defTabSz="914378" rtl="0" eaLnBrk="1" latinLnBrk="0" hangingPunct="1">
                        <a:defRPr sz="1800" kern="1200">
                          <a:solidFill>
                            <a:schemeClr val="dk1"/>
                          </a:solidFill>
                          <a:latin typeface="Calibri" panose="020F0502020204030204"/>
                        </a:defRPr>
                      </a:lvl9pPr>
                    </a:lstStyle>
                    <a:p>
                      <a:pPr algn="ctr"/>
                      <a:r>
                        <a:rPr lang="pt-BR" sz="1100" dirty="0" smtClean="0">
                          <a:latin typeface="Arial" panose="020B0604020202020204" pitchFamily="34" charset="0"/>
                          <a:cs typeface="Arial" panose="020B0604020202020204" pitchFamily="34" charset="0"/>
                        </a:rPr>
                        <a:t>01/07/2019 a 06/07/2019</a:t>
                      </a:r>
                      <a:endParaRPr lang="pt-BR" sz="1100" dirty="0">
                        <a:latin typeface="Arial" panose="020B0604020202020204" pitchFamily="34" charset="0"/>
                        <a:cs typeface="Arial" panose="020B0604020202020204" pitchFamily="34" charset="0"/>
                      </a:endParaRP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9CB38">
                        <a:tint val="20000"/>
                      </a:srgbClr>
                    </a:solidFill>
                  </a:tcPr>
                </a:tc>
                <a:extLst>
                  <a:ext uri="{0D108BD9-81ED-4DB2-BD59-A6C34878D82A}">
                    <a16:rowId xmlns:a16="http://schemas.microsoft.com/office/drawing/2014/main" xmlns="" val="10003"/>
                  </a:ext>
                </a:extLst>
              </a:tr>
              <a:tr h="354896">
                <a:tc>
                  <a:txBody>
                    <a:bodyPr/>
                    <a:lstStyle>
                      <a:lvl1pPr marL="0" algn="l" defTabSz="914378" rtl="0" eaLnBrk="1" latinLnBrk="0" hangingPunct="1">
                        <a:defRPr sz="1800" kern="1200">
                          <a:solidFill>
                            <a:schemeClr val="dk1"/>
                          </a:solidFill>
                          <a:latin typeface="Calibri" panose="020F0502020204030204"/>
                        </a:defRPr>
                      </a:lvl1pPr>
                      <a:lvl2pPr marL="457189" algn="l" defTabSz="914378" rtl="0" eaLnBrk="1" latinLnBrk="0" hangingPunct="1">
                        <a:defRPr sz="1800" kern="1200">
                          <a:solidFill>
                            <a:schemeClr val="dk1"/>
                          </a:solidFill>
                          <a:latin typeface="Calibri" panose="020F0502020204030204"/>
                        </a:defRPr>
                      </a:lvl2pPr>
                      <a:lvl3pPr marL="914378" algn="l" defTabSz="914378" rtl="0" eaLnBrk="1" latinLnBrk="0" hangingPunct="1">
                        <a:defRPr sz="1800" kern="1200">
                          <a:solidFill>
                            <a:schemeClr val="dk1"/>
                          </a:solidFill>
                          <a:latin typeface="Calibri" panose="020F0502020204030204"/>
                        </a:defRPr>
                      </a:lvl3pPr>
                      <a:lvl4pPr marL="1371566" algn="l" defTabSz="914378" rtl="0" eaLnBrk="1" latinLnBrk="0" hangingPunct="1">
                        <a:defRPr sz="1800" kern="1200">
                          <a:solidFill>
                            <a:schemeClr val="dk1"/>
                          </a:solidFill>
                          <a:latin typeface="Calibri" panose="020F0502020204030204"/>
                        </a:defRPr>
                      </a:lvl4pPr>
                      <a:lvl5pPr marL="1828754" algn="l" defTabSz="914378" rtl="0" eaLnBrk="1" latinLnBrk="0" hangingPunct="1">
                        <a:defRPr sz="1800" kern="1200">
                          <a:solidFill>
                            <a:schemeClr val="dk1"/>
                          </a:solidFill>
                          <a:latin typeface="Calibri" panose="020F0502020204030204"/>
                        </a:defRPr>
                      </a:lvl5pPr>
                      <a:lvl6pPr marL="2285943" algn="l" defTabSz="914378" rtl="0" eaLnBrk="1" latinLnBrk="0" hangingPunct="1">
                        <a:defRPr sz="1800" kern="1200">
                          <a:solidFill>
                            <a:schemeClr val="dk1"/>
                          </a:solidFill>
                          <a:latin typeface="Calibri" panose="020F0502020204030204"/>
                        </a:defRPr>
                      </a:lvl6pPr>
                      <a:lvl7pPr marL="2743132" algn="l" defTabSz="914378" rtl="0" eaLnBrk="1" latinLnBrk="0" hangingPunct="1">
                        <a:defRPr sz="1800" kern="1200">
                          <a:solidFill>
                            <a:schemeClr val="dk1"/>
                          </a:solidFill>
                          <a:latin typeface="Calibri" panose="020F0502020204030204"/>
                        </a:defRPr>
                      </a:lvl7pPr>
                      <a:lvl8pPr marL="3200320" algn="l" defTabSz="914378" rtl="0" eaLnBrk="1" latinLnBrk="0" hangingPunct="1">
                        <a:defRPr sz="1800" kern="1200">
                          <a:solidFill>
                            <a:schemeClr val="dk1"/>
                          </a:solidFill>
                          <a:latin typeface="Calibri" panose="020F0502020204030204"/>
                        </a:defRPr>
                      </a:lvl8pPr>
                      <a:lvl9pPr marL="3657509" algn="l" defTabSz="914378" rtl="0" eaLnBrk="1" latinLnBrk="0" hangingPunct="1">
                        <a:defRPr sz="1800" kern="1200">
                          <a:solidFill>
                            <a:schemeClr val="dk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pt-BR" sz="1100" dirty="0" smtClean="0">
                          <a:latin typeface="Arial" panose="020B0604020202020204" pitchFamily="34" charset="0"/>
                          <a:cs typeface="Arial" panose="020B0604020202020204" pitchFamily="34" charset="0"/>
                        </a:rPr>
                        <a:t>AGOSTO</a:t>
                      </a:r>
                      <a:endParaRPr lang="pt-BR" sz="1100" dirty="0">
                        <a:latin typeface="Arial" panose="020B0604020202020204" pitchFamily="34" charset="0"/>
                        <a:cs typeface="Arial" panose="020B0604020202020204" pitchFamily="34" charset="0"/>
                      </a:endParaRP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9CB38">
                        <a:tint val="40000"/>
                      </a:srgbClr>
                    </a:solidFill>
                  </a:tcPr>
                </a:tc>
                <a:tc>
                  <a:txBody>
                    <a:bodyPr/>
                    <a:lstStyle>
                      <a:lvl1pPr marL="0" algn="l" defTabSz="914378" rtl="0" eaLnBrk="1" latinLnBrk="0" hangingPunct="1">
                        <a:defRPr sz="1800" kern="1200">
                          <a:solidFill>
                            <a:schemeClr val="dk1"/>
                          </a:solidFill>
                          <a:latin typeface="Calibri" panose="020F0502020204030204"/>
                        </a:defRPr>
                      </a:lvl1pPr>
                      <a:lvl2pPr marL="457189" algn="l" defTabSz="914378" rtl="0" eaLnBrk="1" latinLnBrk="0" hangingPunct="1">
                        <a:defRPr sz="1800" kern="1200">
                          <a:solidFill>
                            <a:schemeClr val="dk1"/>
                          </a:solidFill>
                          <a:latin typeface="Calibri" panose="020F0502020204030204"/>
                        </a:defRPr>
                      </a:lvl2pPr>
                      <a:lvl3pPr marL="914378" algn="l" defTabSz="914378" rtl="0" eaLnBrk="1" latinLnBrk="0" hangingPunct="1">
                        <a:defRPr sz="1800" kern="1200">
                          <a:solidFill>
                            <a:schemeClr val="dk1"/>
                          </a:solidFill>
                          <a:latin typeface="Calibri" panose="020F0502020204030204"/>
                        </a:defRPr>
                      </a:lvl3pPr>
                      <a:lvl4pPr marL="1371566" algn="l" defTabSz="914378" rtl="0" eaLnBrk="1" latinLnBrk="0" hangingPunct="1">
                        <a:defRPr sz="1800" kern="1200">
                          <a:solidFill>
                            <a:schemeClr val="dk1"/>
                          </a:solidFill>
                          <a:latin typeface="Calibri" panose="020F0502020204030204"/>
                        </a:defRPr>
                      </a:lvl4pPr>
                      <a:lvl5pPr marL="1828754" algn="l" defTabSz="914378" rtl="0" eaLnBrk="1" latinLnBrk="0" hangingPunct="1">
                        <a:defRPr sz="1800" kern="1200">
                          <a:solidFill>
                            <a:schemeClr val="dk1"/>
                          </a:solidFill>
                          <a:latin typeface="Calibri" panose="020F0502020204030204"/>
                        </a:defRPr>
                      </a:lvl5pPr>
                      <a:lvl6pPr marL="2285943" algn="l" defTabSz="914378" rtl="0" eaLnBrk="1" latinLnBrk="0" hangingPunct="1">
                        <a:defRPr sz="1800" kern="1200">
                          <a:solidFill>
                            <a:schemeClr val="dk1"/>
                          </a:solidFill>
                          <a:latin typeface="Calibri" panose="020F0502020204030204"/>
                        </a:defRPr>
                      </a:lvl6pPr>
                      <a:lvl7pPr marL="2743132" algn="l" defTabSz="914378" rtl="0" eaLnBrk="1" latinLnBrk="0" hangingPunct="1">
                        <a:defRPr sz="1800" kern="1200">
                          <a:solidFill>
                            <a:schemeClr val="dk1"/>
                          </a:solidFill>
                          <a:latin typeface="Calibri" panose="020F0502020204030204"/>
                        </a:defRPr>
                      </a:lvl7pPr>
                      <a:lvl8pPr marL="3200320" algn="l" defTabSz="914378" rtl="0" eaLnBrk="1" latinLnBrk="0" hangingPunct="1">
                        <a:defRPr sz="1800" kern="1200">
                          <a:solidFill>
                            <a:schemeClr val="dk1"/>
                          </a:solidFill>
                          <a:latin typeface="Calibri" panose="020F0502020204030204"/>
                        </a:defRPr>
                      </a:lvl8pPr>
                      <a:lvl9pPr marL="3657509" algn="l" defTabSz="914378" rtl="0" eaLnBrk="1" latinLnBrk="0" hangingPunct="1">
                        <a:defRPr sz="1800" kern="1200">
                          <a:solidFill>
                            <a:schemeClr val="dk1"/>
                          </a:solidFill>
                          <a:latin typeface="Calibri" panose="020F0502020204030204"/>
                        </a:defRPr>
                      </a:lvl9pPr>
                    </a:lstStyle>
                    <a:p>
                      <a:pPr algn="ctr"/>
                      <a:r>
                        <a:rPr lang="pt-BR" sz="1100" dirty="0" smtClean="0">
                          <a:latin typeface="Arial" panose="020B0604020202020204" pitchFamily="34" charset="0"/>
                          <a:cs typeface="Arial" panose="020B0604020202020204" pitchFamily="34" charset="0"/>
                        </a:rPr>
                        <a:t>19/08/2019 a 24/08/2019</a:t>
                      </a:r>
                      <a:endParaRPr lang="pt-BR" sz="1100" dirty="0">
                        <a:latin typeface="Arial" panose="020B0604020202020204" pitchFamily="34" charset="0"/>
                        <a:cs typeface="Arial" panose="020B0604020202020204" pitchFamily="34" charset="0"/>
                      </a:endParaRP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9CB38">
                        <a:tint val="40000"/>
                      </a:srgbClr>
                    </a:solidFill>
                  </a:tcPr>
                </a:tc>
                <a:extLst>
                  <a:ext uri="{0D108BD9-81ED-4DB2-BD59-A6C34878D82A}">
                    <a16:rowId xmlns:a16="http://schemas.microsoft.com/office/drawing/2014/main" xmlns="" val="10004"/>
                  </a:ext>
                </a:extLst>
              </a:tr>
              <a:tr h="354896">
                <a:tc>
                  <a:txBody>
                    <a:bodyPr/>
                    <a:lstStyle>
                      <a:lvl1pPr marL="0" algn="l" defTabSz="914378" rtl="0" eaLnBrk="1" latinLnBrk="0" hangingPunct="1">
                        <a:defRPr sz="1800" kern="1200">
                          <a:solidFill>
                            <a:schemeClr val="dk1"/>
                          </a:solidFill>
                          <a:latin typeface="Calibri" panose="020F0502020204030204"/>
                        </a:defRPr>
                      </a:lvl1pPr>
                      <a:lvl2pPr marL="457189" algn="l" defTabSz="914378" rtl="0" eaLnBrk="1" latinLnBrk="0" hangingPunct="1">
                        <a:defRPr sz="1800" kern="1200">
                          <a:solidFill>
                            <a:schemeClr val="dk1"/>
                          </a:solidFill>
                          <a:latin typeface="Calibri" panose="020F0502020204030204"/>
                        </a:defRPr>
                      </a:lvl2pPr>
                      <a:lvl3pPr marL="914378" algn="l" defTabSz="914378" rtl="0" eaLnBrk="1" latinLnBrk="0" hangingPunct="1">
                        <a:defRPr sz="1800" kern="1200">
                          <a:solidFill>
                            <a:schemeClr val="dk1"/>
                          </a:solidFill>
                          <a:latin typeface="Calibri" panose="020F0502020204030204"/>
                        </a:defRPr>
                      </a:lvl3pPr>
                      <a:lvl4pPr marL="1371566" algn="l" defTabSz="914378" rtl="0" eaLnBrk="1" latinLnBrk="0" hangingPunct="1">
                        <a:defRPr sz="1800" kern="1200">
                          <a:solidFill>
                            <a:schemeClr val="dk1"/>
                          </a:solidFill>
                          <a:latin typeface="Calibri" panose="020F0502020204030204"/>
                        </a:defRPr>
                      </a:lvl4pPr>
                      <a:lvl5pPr marL="1828754" algn="l" defTabSz="914378" rtl="0" eaLnBrk="1" latinLnBrk="0" hangingPunct="1">
                        <a:defRPr sz="1800" kern="1200">
                          <a:solidFill>
                            <a:schemeClr val="dk1"/>
                          </a:solidFill>
                          <a:latin typeface="Calibri" panose="020F0502020204030204"/>
                        </a:defRPr>
                      </a:lvl5pPr>
                      <a:lvl6pPr marL="2285943" algn="l" defTabSz="914378" rtl="0" eaLnBrk="1" latinLnBrk="0" hangingPunct="1">
                        <a:defRPr sz="1800" kern="1200">
                          <a:solidFill>
                            <a:schemeClr val="dk1"/>
                          </a:solidFill>
                          <a:latin typeface="Calibri" panose="020F0502020204030204"/>
                        </a:defRPr>
                      </a:lvl6pPr>
                      <a:lvl7pPr marL="2743132" algn="l" defTabSz="914378" rtl="0" eaLnBrk="1" latinLnBrk="0" hangingPunct="1">
                        <a:defRPr sz="1800" kern="1200">
                          <a:solidFill>
                            <a:schemeClr val="dk1"/>
                          </a:solidFill>
                          <a:latin typeface="Calibri" panose="020F0502020204030204"/>
                        </a:defRPr>
                      </a:lvl7pPr>
                      <a:lvl8pPr marL="3200320" algn="l" defTabSz="914378" rtl="0" eaLnBrk="1" latinLnBrk="0" hangingPunct="1">
                        <a:defRPr sz="1800" kern="1200">
                          <a:solidFill>
                            <a:schemeClr val="dk1"/>
                          </a:solidFill>
                          <a:latin typeface="Calibri" panose="020F0502020204030204"/>
                        </a:defRPr>
                      </a:lvl8pPr>
                      <a:lvl9pPr marL="3657509" algn="l" defTabSz="914378" rtl="0" eaLnBrk="1" latinLnBrk="0" hangingPunct="1">
                        <a:defRPr sz="1800" kern="1200">
                          <a:solidFill>
                            <a:schemeClr val="dk1"/>
                          </a:solidFill>
                          <a:latin typeface="Calibri" panose="020F0502020204030204"/>
                        </a:defRPr>
                      </a:lvl9pPr>
                    </a:lstStyle>
                    <a:p>
                      <a:pPr algn="ctr"/>
                      <a:r>
                        <a:rPr lang="pt-BR" sz="1100" dirty="0" smtClean="0">
                          <a:latin typeface="Arial" panose="020B0604020202020204" pitchFamily="34" charset="0"/>
                          <a:cs typeface="Arial" panose="020B0604020202020204" pitchFamily="34" charset="0"/>
                        </a:rPr>
                        <a:t>SETEMBRO</a:t>
                      </a:r>
                      <a:endParaRPr lang="pt-BR" sz="1100" dirty="0">
                        <a:latin typeface="Arial" panose="020B0604020202020204" pitchFamily="34" charset="0"/>
                        <a:cs typeface="Arial" panose="020B0604020202020204" pitchFamily="34" charset="0"/>
                      </a:endParaRP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9CB38">
                        <a:tint val="20000"/>
                      </a:srgbClr>
                    </a:solidFill>
                  </a:tcPr>
                </a:tc>
                <a:tc>
                  <a:txBody>
                    <a:bodyPr/>
                    <a:lstStyle>
                      <a:lvl1pPr marL="0" algn="l" defTabSz="914378" rtl="0" eaLnBrk="1" latinLnBrk="0" hangingPunct="1">
                        <a:defRPr sz="1800" kern="1200">
                          <a:solidFill>
                            <a:schemeClr val="dk1"/>
                          </a:solidFill>
                          <a:latin typeface="Calibri" panose="020F0502020204030204"/>
                        </a:defRPr>
                      </a:lvl1pPr>
                      <a:lvl2pPr marL="457189" algn="l" defTabSz="914378" rtl="0" eaLnBrk="1" latinLnBrk="0" hangingPunct="1">
                        <a:defRPr sz="1800" kern="1200">
                          <a:solidFill>
                            <a:schemeClr val="dk1"/>
                          </a:solidFill>
                          <a:latin typeface="Calibri" panose="020F0502020204030204"/>
                        </a:defRPr>
                      </a:lvl2pPr>
                      <a:lvl3pPr marL="914378" algn="l" defTabSz="914378" rtl="0" eaLnBrk="1" latinLnBrk="0" hangingPunct="1">
                        <a:defRPr sz="1800" kern="1200">
                          <a:solidFill>
                            <a:schemeClr val="dk1"/>
                          </a:solidFill>
                          <a:latin typeface="Calibri" panose="020F0502020204030204"/>
                        </a:defRPr>
                      </a:lvl3pPr>
                      <a:lvl4pPr marL="1371566" algn="l" defTabSz="914378" rtl="0" eaLnBrk="1" latinLnBrk="0" hangingPunct="1">
                        <a:defRPr sz="1800" kern="1200">
                          <a:solidFill>
                            <a:schemeClr val="dk1"/>
                          </a:solidFill>
                          <a:latin typeface="Calibri" panose="020F0502020204030204"/>
                        </a:defRPr>
                      </a:lvl4pPr>
                      <a:lvl5pPr marL="1828754" algn="l" defTabSz="914378" rtl="0" eaLnBrk="1" latinLnBrk="0" hangingPunct="1">
                        <a:defRPr sz="1800" kern="1200">
                          <a:solidFill>
                            <a:schemeClr val="dk1"/>
                          </a:solidFill>
                          <a:latin typeface="Calibri" panose="020F0502020204030204"/>
                        </a:defRPr>
                      </a:lvl5pPr>
                      <a:lvl6pPr marL="2285943" algn="l" defTabSz="914378" rtl="0" eaLnBrk="1" latinLnBrk="0" hangingPunct="1">
                        <a:defRPr sz="1800" kern="1200">
                          <a:solidFill>
                            <a:schemeClr val="dk1"/>
                          </a:solidFill>
                          <a:latin typeface="Calibri" panose="020F0502020204030204"/>
                        </a:defRPr>
                      </a:lvl6pPr>
                      <a:lvl7pPr marL="2743132" algn="l" defTabSz="914378" rtl="0" eaLnBrk="1" latinLnBrk="0" hangingPunct="1">
                        <a:defRPr sz="1800" kern="1200">
                          <a:solidFill>
                            <a:schemeClr val="dk1"/>
                          </a:solidFill>
                          <a:latin typeface="Calibri" panose="020F0502020204030204"/>
                        </a:defRPr>
                      </a:lvl7pPr>
                      <a:lvl8pPr marL="3200320" algn="l" defTabSz="914378" rtl="0" eaLnBrk="1" latinLnBrk="0" hangingPunct="1">
                        <a:defRPr sz="1800" kern="1200">
                          <a:solidFill>
                            <a:schemeClr val="dk1"/>
                          </a:solidFill>
                          <a:latin typeface="Calibri" panose="020F0502020204030204"/>
                        </a:defRPr>
                      </a:lvl8pPr>
                      <a:lvl9pPr marL="3657509" algn="l" defTabSz="914378" rtl="0" eaLnBrk="1" latinLnBrk="0" hangingPunct="1">
                        <a:defRPr sz="1800" kern="1200">
                          <a:solidFill>
                            <a:schemeClr val="dk1"/>
                          </a:solidFill>
                          <a:latin typeface="Calibri" panose="020F0502020204030204"/>
                        </a:defRPr>
                      </a:lvl9pPr>
                    </a:lstStyle>
                    <a:p>
                      <a:pPr algn="ctr"/>
                      <a:r>
                        <a:rPr lang="pt-BR" sz="1100" dirty="0" smtClean="0">
                          <a:latin typeface="Arial" panose="020B0604020202020204" pitchFamily="34" charset="0"/>
                          <a:cs typeface="Arial" panose="020B0604020202020204" pitchFamily="34" charset="0"/>
                        </a:rPr>
                        <a:t>09/09/2019 a 14/09/2019</a:t>
                      </a:r>
                      <a:endParaRPr lang="pt-BR" sz="1100" dirty="0">
                        <a:latin typeface="Arial" panose="020B0604020202020204" pitchFamily="34" charset="0"/>
                        <a:cs typeface="Arial" panose="020B0604020202020204" pitchFamily="34" charset="0"/>
                      </a:endParaRP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9CB38">
                        <a:tint val="20000"/>
                      </a:srgbClr>
                    </a:solidFill>
                  </a:tcPr>
                </a:tc>
                <a:extLst>
                  <a:ext uri="{0D108BD9-81ED-4DB2-BD59-A6C34878D82A}">
                    <a16:rowId xmlns:a16="http://schemas.microsoft.com/office/drawing/2014/main" xmlns="" val="10005"/>
                  </a:ext>
                </a:extLst>
              </a:tr>
              <a:tr h="354896">
                <a:tc>
                  <a:txBody>
                    <a:bodyPr/>
                    <a:lstStyle>
                      <a:lvl1pPr marL="0" algn="l" defTabSz="914378" rtl="0" eaLnBrk="1" latinLnBrk="0" hangingPunct="1">
                        <a:defRPr sz="1800" kern="1200">
                          <a:solidFill>
                            <a:schemeClr val="dk1"/>
                          </a:solidFill>
                          <a:latin typeface="Calibri" panose="020F0502020204030204"/>
                        </a:defRPr>
                      </a:lvl1pPr>
                      <a:lvl2pPr marL="457189" algn="l" defTabSz="914378" rtl="0" eaLnBrk="1" latinLnBrk="0" hangingPunct="1">
                        <a:defRPr sz="1800" kern="1200">
                          <a:solidFill>
                            <a:schemeClr val="dk1"/>
                          </a:solidFill>
                          <a:latin typeface="Calibri" panose="020F0502020204030204"/>
                        </a:defRPr>
                      </a:lvl2pPr>
                      <a:lvl3pPr marL="914378" algn="l" defTabSz="914378" rtl="0" eaLnBrk="1" latinLnBrk="0" hangingPunct="1">
                        <a:defRPr sz="1800" kern="1200">
                          <a:solidFill>
                            <a:schemeClr val="dk1"/>
                          </a:solidFill>
                          <a:latin typeface="Calibri" panose="020F0502020204030204"/>
                        </a:defRPr>
                      </a:lvl3pPr>
                      <a:lvl4pPr marL="1371566" algn="l" defTabSz="914378" rtl="0" eaLnBrk="1" latinLnBrk="0" hangingPunct="1">
                        <a:defRPr sz="1800" kern="1200">
                          <a:solidFill>
                            <a:schemeClr val="dk1"/>
                          </a:solidFill>
                          <a:latin typeface="Calibri" panose="020F0502020204030204"/>
                        </a:defRPr>
                      </a:lvl4pPr>
                      <a:lvl5pPr marL="1828754" algn="l" defTabSz="914378" rtl="0" eaLnBrk="1" latinLnBrk="0" hangingPunct="1">
                        <a:defRPr sz="1800" kern="1200">
                          <a:solidFill>
                            <a:schemeClr val="dk1"/>
                          </a:solidFill>
                          <a:latin typeface="Calibri" panose="020F0502020204030204"/>
                        </a:defRPr>
                      </a:lvl5pPr>
                      <a:lvl6pPr marL="2285943" algn="l" defTabSz="914378" rtl="0" eaLnBrk="1" latinLnBrk="0" hangingPunct="1">
                        <a:defRPr sz="1800" kern="1200">
                          <a:solidFill>
                            <a:schemeClr val="dk1"/>
                          </a:solidFill>
                          <a:latin typeface="Calibri" panose="020F0502020204030204"/>
                        </a:defRPr>
                      </a:lvl6pPr>
                      <a:lvl7pPr marL="2743132" algn="l" defTabSz="914378" rtl="0" eaLnBrk="1" latinLnBrk="0" hangingPunct="1">
                        <a:defRPr sz="1800" kern="1200">
                          <a:solidFill>
                            <a:schemeClr val="dk1"/>
                          </a:solidFill>
                          <a:latin typeface="Calibri" panose="020F0502020204030204"/>
                        </a:defRPr>
                      </a:lvl7pPr>
                      <a:lvl8pPr marL="3200320" algn="l" defTabSz="914378" rtl="0" eaLnBrk="1" latinLnBrk="0" hangingPunct="1">
                        <a:defRPr sz="1800" kern="1200">
                          <a:solidFill>
                            <a:schemeClr val="dk1"/>
                          </a:solidFill>
                          <a:latin typeface="Calibri" panose="020F0502020204030204"/>
                        </a:defRPr>
                      </a:lvl8pPr>
                      <a:lvl9pPr marL="3657509" algn="l" defTabSz="914378" rtl="0" eaLnBrk="1" latinLnBrk="0" hangingPunct="1">
                        <a:defRPr sz="1800" kern="1200">
                          <a:solidFill>
                            <a:schemeClr val="dk1"/>
                          </a:solidFill>
                          <a:latin typeface="Calibri" panose="020F0502020204030204"/>
                        </a:defRPr>
                      </a:lvl9pPr>
                    </a:lstStyle>
                    <a:p>
                      <a:pPr algn="ctr"/>
                      <a:endParaRPr lang="pt-BR" sz="1100" dirty="0">
                        <a:latin typeface="Arial" panose="020B0604020202020204" pitchFamily="34" charset="0"/>
                        <a:cs typeface="Arial" panose="020B0604020202020204" pitchFamily="34" charset="0"/>
                      </a:endParaRP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9CB38">
                        <a:tint val="40000"/>
                      </a:srgbClr>
                    </a:solidFill>
                  </a:tcPr>
                </a:tc>
                <a:tc>
                  <a:txBody>
                    <a:bodyPr/>
                    <a:lstStyle>
                      <a:lvl1pPr marL="0" algn="l" defTabSz="914378" rtl="0" eaLnBrk="1" latinLnBrk="0" hangingPunct="1">
                        <a:defRPr sz="1800" kern="1200">
                          <a:solidFill>
                            <a:schemeClr val="dk1"/>
                          </a:solidFill>
                          <a:latin typeface="Calibri" panose="020F0502020204030204"/>
                        </a:defRPr>
                      </a:lvl1pPr>
                      <a:lvl2pPr marL="457189" algn="l" defTabSz="914378" rtl="0" eaLnBrk="1" latinLnBrk="0" hangingPunct="1">
                        <a:defRPr sz="1800" kern="1200">
                          <a:solidFill>
                            <a:schemeClr val="dk1"/>
                          </a:solidFill>
                          <a:latin typeface="Calibri" panose="020F0502020204030204"/>
                        </a:defRPr>
                      </a:lvl2pPr>
                      <a:lvl3pPr marL="914378" algn="l" defTabSz="914378" rtl="0" eaLnBrk="1" latinLnBrk="0" hangingPunct="1">
                        <a:defRPr sz="1800" kern="1200">
                          <a:solidFill>
                            <a:schemeClr val="dk1"/>
                          </a:solidFill>
                          <a:latin typeface="Calibri" panose="020F0502020204030204"/>
                        </a:defRPr>
                      </a:lvl3pPr>
                      <a:lvl4pPr marL="1371566" algn="l" defTabSz="914378" rtl="0" eaLnBrk="1" latinLnBrk="0" hangingPunct="1">
                        <a:defRPr sz="1800" kern="1200">
                          <a:solidFill>
                            <a:schemeClr val="dk1"/>
                          </a:solidFill>
                          <a:latin typeface="Calibri" panose="020F0502020204030204"/>
                        </a:defRPr>
                      </a:lvl4pPr>
                      <a:lvl5pPr marL="1828754" algn="l" defTabSz="914378" rtl="0" eaLnBrk="1" latinLnBrk="0" hangingPunct="1">
                        <a:defRPr sz="1800" kern="1200">
                          <a:solidFill>
                            <a:schemeClr val="dk1"/>
                          </a:solidFill>
                          <a:latin typeface="Calibri" panose="020F0502020204030204"/>
                        </a:defRPr>
                      </a:lvl5pPr>
                      <a:lvl6pPr marL="2285943" algn="l" defTabSz="914378" rtl="0" eaLnBrk="1" latinLnBrk="0" hangingPunct="1">
                        <a:defRPr sz="1800" kern="1200">
                          <a:solidFill>
                            <a:schemeClr val="dk1"/>
                          </a:solidFill>
                          <a:latin typeface="Calibri" panose="020F0502020204030204"/>
                        </a:defRPr>
                      </a:lvl6pPr>
                      <a:lvl7pPr marL="2743132" algn="l" defTabSz="914378" rtl="0" eaLnBrk="1" latinLnBrk="0" hangingPunct="1">
                        <a:defRPr sz="1800" kern="1200">
                          <a:solidFill>
                            <a:schemeClr val="dk1"/>
                          </a:solidFill>
                          <a:latin typeface="Calibri" panose="020F0502020204030204"/>
                        </a:defRPr>
                      </a:lvl7pPr>
                      <a:lvl8pPr marL="3200320" algn="l" defTabSz="914378" rtl="0" eaLnBrk="1" latinLnBrk="0" hangingPunct="1">
                        <a:defRPr sz="1800" kern="1200">
                          <a:solidFill>
                            <a:schemeClr val="dk1"/>
                          </a:solidFill>
                          <a:latin typeface="Calibri" panose="020F0502020204030204"/>
                        </a:defRPr>
                      </a:lvl8pPr>
                      <a:lvl9pPr marL="3657509" algn="l" defTabSz="914378" rtl="0" eaLnBrk="1" latinLnBrk="0" hangingPunct="1">
                        <a:defRPr sz="1800" kern="1200">
                          <a:solidFill>
                            <a:schemeClr val="dk1"/>
                          </a:solidFill>
                          <a:latin typeface="Calibri" panose="020F0502020204030204"/>
                        </a:defRPr>
                      </a:lvl9pPr>
                    </a:lstStyle>
                    <a:p>
                      <a:pPr algn="ctr"/>
                      <a:r>
                        <a:rPr lang="pt-BR" sz="1100" dirty="0" smtClean="0">
                          <a:latin typeface="Arial" panose="020B0604020202020204" pitchFamily="34" charset="0"/>
                          <a:cs typeface="Arial" panose="020B0604020202020204" pitchFamily="34" charset="0"/>
                        </a:rPr>
                        <a:t>23/09/2019 a 28/09/2019</a:t>
                      </a:r>
                      <a:endParaRPr lang="pt-BR" sz="1100" dirty="0">
                        <a:latin typeface="Arial" panose="020B0604020202020204" pitchFamily="34" charset="0"/>
                        <a:cs typeface="Arial" panose="020B0604020202020204" pitchFamily="34" charset="0"/>
                      </a:endParaRP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9CB38">
                        <a:tint val="40000"/>
                      </a:srgbClr>
                    </a:solidFill>
                  </a:tcPr>
                </a:tc>
                <a:extLst>
                  <a:ext uri="{0D108BD9-81ED-4DB2-BD59-A6C34878D82A}">
                    <a16:rowId xmlns:a16="http://schemas.microsoft.com/office/drawing/2014/main" xmlns="" val="10006"/>
                  </a:ext>
                </a:extLst>
              </a:tr>
            </a:tbl>
          </a:graphicData>
        </a:graphic>
      </p:graphicFrame>
      <p:sp>
        <p:nvSpPr>
          <p:cNvPr id="7" name="CaixaDeTexto 6"/>
          <p:cNvSpPr txBox="1"/>
          <p:nvPr/>
        </p:nvSpPr>
        <p:spPr>
          <a:xfrm>
            <a:off x="1835696" y="5075892"/>
            <a:ext cx="5670630" cy="369332"/>
          </a:xfrm>
          <a:prstGeom prst="rect">
            <a:avLst/>
          </a:prstGeom>
          <a:noFill/>
        </p:spPr>
        <p:txBody>
          <a:bodyPr wrap="square" rtlCol="0">
            <a:spAutoFit/>
          </a:bodyPr>
          <a:lstStyle/>
          <a:p>
            <a:pPr algn="ctr" defTabSz="342900"/>
            <a:r>
              <a:rPr lang="pt-BR" dirty="0">
                <a:solidFill>
                  <a:prstClr val="black"/>
                </a:solidFill>
                <a:latin typeface="Arial" panose="020B0604020202020204" pitchFamily="34" charset="0"/>
                <a:cs typeface="Arial" panose="020B0604020202020204" pitchFamily="34" charset="0"/>
                <a:hlinkClick r:id="rId3"/>
              </a:rPr>
              <a:t>http://universus.saude.gov.br/bolsa-familia.html</a:t>
            </a:r>
            <a:r>
              <a:rPr lang="pt-BR" dirty="0">
                <a:solidFill>
                  <a:prstClr val="black"/>
                </a:solidFill>
                <a:latin typeface="Arial" panose="020B0604020202020204" pitchFamily="34" charset="0"/>
                <a:cs typeface="Arial" panose="020B0604020202020204" pitchFamily="34" charset="0"/>
              </a:rPr>
              <a:t> </a:t>
            </a:r>
          </a:p>
        </p:txBody>
      </p:sp>
      <p:graphicFrame>
        <p:nvGraphicFramePr>
          <p:cNvPr id="9" name="Tabela 8"/>
          <p:cNvGraphicFramePr>
            <a:graphicFrameLocks noGrp="1"/>
          </p:cNvGraphicFramePr>
          <p:nvPr>
            <p:extLst>
              <p:ext uri="{D42A27DB-BD31-4B8C-83A1-F6EECF244321}">
                <p14:modId xmlns:p14="http://schemas.microsoft.com/office/powerpoint/2010/main" val="2763575611"/>
              </p:ext>
            </p:extLst>
          </p:nvPr>
        </p:nvGraphicFramePr>
        <p:xfrm>
          <a:off x="4932040" y="2182532"/>
          <a:ext cx="2862318" cy="2129376"/>
        </p:xfrm>
        <a:graphic>
          <a:graphicData uri="http://schemas.openxmlformats.org/drawingml/2006/table">
            <a:tbl>
              <a:tblPr firstRow="1" bandRow="1"/>
              <a:tblGrid>
                <a:gridCol w="972108">
                  <a:extLst>
                    <a:ext uri="{9D8B030D-6E8A-4147-A177-3AD203B41FA5}">
                      <a16:colId xmlns:a16="http://schemas.microsoft.com/office/drawing/2014/main" xmlns="" val="20000"/>
                    </a:ext>
                  </a:extLst>
                </a:gridCol>
                <a:gridCol w="1890210">
                  <a:extLst>
                    <a:ext uri="{9D8B030D-6E8A-4147-A177-3AD203B41FA5}">
                      <a16:colId xmlns:a16="http://schemas.microsoft.com/office/drawing/2014/main" xmlns="" val="20001"/>
                    </a:ext>
                  </a:extLst>
                </a:gridCol>
              </a:tblGrid>
              <a:tr h="354896">
                <a:tc>
                  <a:txBody>
                    <a:bodyPr/>
                    <a:lstStyle>
                      <a:lvl1pPr marL="0" algn="l" defTabSz="914378" rtl="0" eaLnBrk="1" latinLnBrk="0" hangingPunct="1">
                        <a:defRPr sz="1800" b="1" kern="1200">
                          <a:solidFill>
                            <a:schemeClr val="lt1"/>
                          </a:solidFill>
                          <a:latin typeface="Calibri" panose="020F0502020204030204"/>
                        </a:defRPr>
                      </a:lvl1pPr>
                      <a:lvl2pPr marL="457189" algn="l" defTabSz="914378" rtl="0" eaLnBrk="1" latinLnBrk="0" hangingPunct="1">
                        <a:defRPr sz="1800" b="1" kern="1200">
                          <a:solidFill>
                            <a:schemeClr val="lt1"/>
                          </a:solidFill>
                          <a:latin typeface="Calibri" panose="020F0502020204030204"/>
                        </a:defRPr>
                      </a:lvl2pPr>
                      <a:lvl3pPr marL="914378" algn="l" defTabSz="914378" rtl="0" eaLnBrk="1" latinLnBrk="0" hangingPunct="1">
                        <a:defRPr sz="1800" b="1" kern="1200">
                          <a:solidFill>
                            <a:schemeClr val="lt1"/>
                          </a:solidFill>
                          <a:latin typeface="Calibri" panose="020F0502020204030204"/>
                        </a:defRPr>
                      </a:lvl3pPr>
                      <a:lvl4pPr marL="1371566" algn="l" defTabSz="914378" rtl="0" eaLnBrk="1" latinLnBrk="0" hangingPunct="1">
                        <a:defRPr sz="1800" b="1" kern="1200">
                          <a:solidFill>
                            <a:schemeClr val="lt1"/>
                          </a:solidFill>
                          <a:latin typeface="Calibri" panose="020F0502020204030204"/>
                        </a:defRPr>
                      </a:lvl4pPr>
                      <a:lvl5pPr marL="1828754" algn="l" defTabSz="914378" rtl="0" eaLnBrk="1" latinLnBrk="0" hangingPunct="1">
                        <a:defRPr sz="1800" b="1" kern="1200">
                          <a:solidFill>
                            <a:schemeClr val="lt1"/>
                          </a:solidFill>
                          <a:latin typeface="Calibri" panose="020F0502020204030204"/>
                        </a:defRPr>
                      </a:lvl5pPr>
                      <a:lvl6pPr marL="2285943" algn="l" defTabSz="914378" rtl="0" eaLnBrk="1" latinLnBrk="0" hangingPunct="1">
                        <a:defRPr sz="1800" b="1" kern="1200">
                          <a:solidFill>
                            <a:schemeClr val="lt1"/>
                          </a:solidFill>
                          <a:latin typeface="Calibri" panose="020F0502020204030204"/>
                        </a:defRPr>
                      </a:lvl6pPr>
                      <a:lvl7pPr marL="2743132" algn="l" defTabSz="914378" rtl="0" eaLnBrk="1" latinLnBrk="0" hangingPunct="1">
                        <a:defRPr sz="1800" b="1" kern="1200">
                          <a:solidFill>
                            <a:schemeClr val="lt1"/>
                          </a:solidFill>
                          <a:latin typeface="Calibri" panose="020F0502020204030204"/>
                        </a:defRPr>
                      </a:lvl7pPr>
                      <a:lvl8pPr marL="3200320" algn="l" defTabSz="914378" rtl="0" eaLnBrk="1" latinLnBrk="0" hangingPunct="1">
                        <a:defRPr sz="1800" b="1" kern="1200">
                          <a:solidFill>
                            <a:schemeClr val="lt1"/>
                          </a:solidFill>
                          <a:latin typeface="Calibri" panose="020F0502020204030204"/>
                        </a:defRPr>
                      </a:lvl8pPr>
                      <a:lvl9pPr marL="3657509" algn="l" defTabSz="914378" rtl="0" eaLnBrk="1" latinLnBrk="0" hangingPunct="1">
                        <a:defRPr sz="1800" b="1" kern="1200">
                          <a:solidFill>
                            <a:schemeClr val="lt1"/>
                          </a:solidFill>
                          <a:latin typeface="Calibri" panose="020F0502020204030204"/>
                        </a:defRPr>
                      </a:lvl9pPr>
                    </a:lstStyle>
                    <a:p>
                      <a:pPr algn="ctr"/>
                      <a:r>
                        <a:rPr lang="pt-BR" sz="1500" dirty="0" smtClean="0">
                          <a:latin typeface="Arial" panose="020B0604020202020204" pitchFamily="34" charset="0"/>
                          <a:cs typeface="Arial" panose="020B0604020202020204" pitchFamily="34" charset="0"/>
                        </a:rPr>
                        <a:t>MÊS</a:t>
                      </a:r>
                      <a:r>
                        <a:rPr lang="pt-BR" sz="1500" baseline="0" dirty="0" smtClean="0">
                          <a:latin typeface="Arial" panose="020B0604020202020204" pitchFamily="34" charset="0"/>
                          <a:cs typeface="Arial" panose="020B0604020202020204" pitchFamily="34" charset="0"/>
                        </a:rPr>
                        <a:t> </a:t>
                      </a:r>
                      <a:endParaRPr lang="pt-BR" sz="1500" dirty="0">
                        <a:latin typeface="Arial" panose="020B0604020202020204" pitchFamily="34" charset="0"/>
                        <a:cs typeface="Arial" panose="020B0604020202020204" pitchFamily="34" charset="0"/>
                      </a:endParaRP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99CB38"/>
                    </a:solidFill>
                  </a:tcPr>
                </a:tc>
                <a:tc>
                  <a:txBody>
                    <a:bodyPr/>
                    <a:lstStyle>
                      <a:lvl1pPr marL="0" algn="l" defTabSz="914378" rtl="0" eaLnBrk="1" latinLnBrk="0" hangingPunct="1">
                        <a:defRPr sz="1800" b="1" kern="1200">
                          <a:solidFill>
                            <a:schemeClr val="lt1"/>
                          </a:solidFill>
                          <a:latin typeface="Calibri" panose="020F0502020204030204"/>
                        </a:defRPr>
                      </a:lvl1pPr>
                      <a:lvl2pPr marL="457189" algn="l" defTabSz="914378" rtl="0" eaLnBrk="1" latinLnBrk="0" hangingPunct="1">
                        <a:defRPr sz="1800" b="1" kern="1200">
                          <a:solidFill>
                            <a:schemeClr val="lt1"/>
                          </a:solidFill>
                          <a:latin typeface="Calibri" panose="020F0502020204030204"/>
                        </a:defRPr>
                      </a:lvl2pPr>
                      <a:lvl3pPr marL="914378" algn="l" defTabSz="914378" rtl="0" eaLnBrk="1" latinLnBrk="0" hangingPunct="1">
                        <a:defRPr sz="1800" b="1" kern="1200">
                          <a:solidFill>
                            <a:schemeClr val="lt1"/>
                          </a:solidFill>
                          <a:latin typeface="Calibri" panose="020F0502020204030204"/>
                        </a:defRPr>
                      </a:lvl3pPr>
                      <a:lvl4pPr marL="1371566" algn="l" defTabSz="914378" rtl="0" eaLnBrk="1" latinLnBrk="0" hangingPunct="1">
                        <a:defRPr sz="1800" b="1" kern="1200">
                          <a:solidFill>
                            <a:schemeClr val="lt1"/>
                          </a:solidFill>
                          <a:latin typeface="Calibri" panose="020F0502020204030204"/>
                        </a:defRPr>
                      </a:lvl4pPr>
                      <a:lvl5pPr marL="1828754" algn="l" defTabSz="914378" rtl="0" eaLnBrk="1" latinLnBrk="0" hangingPunct="1">
                        <a:defRPr sz="1800" b="1" kern="1200">
                          <a:solidFill>
                            <a:schemeClr val="lt1"/>
                          </a:solidFill>
                          <a:latin typeface="Calibri" panose="020F0502020204030204"/>
                        </a:defRPr>
                      </a:lvl5pPr>
                      <a:lvl6pPr marL="2285943" algn="l" defTabSz="914378" rtl="0" eaLnBrk="1" latinLnBrk="0" hangingPunct="1">
                        <a:defRPr sz="1800" b="1" kern="1200">
                          <a:solidFill>
                            <a:schemeClr val="lt1"/>
                          </a:solidFill>
                          <a:latin typeface="Calibri" panose="020F0502020204030204"/>
                        </a:defRPr>
                      </a:lvl6pPr>
                      <a:lvl7pPr marL="2743132" algn="l" defTabSz="914378" rtl="0" eaLnBrk="1" latinLnBrk="0" hangingPunct="1">
                        <a:defRPr sz="1800" b="1" kern="1200">
                          <a:solidFill>
                            <a:schemeClr val="lt1"/>
                          </a:solidFill>
                          <a:latin typeface="Calibri" panose="020F0502020204030204"/>
                        </a:defRPr>
                      </a:lvl7pPr>
                      <a:lvl8pPr marL="3200320" algn="l" defTabSz="914378" rtl="0" eaLnBrk="1" latinLnBrk="0" hangingPunct="1">
                        <a:defRPr sz="1800" b="1" kern="1200">
                          <a:solidFill>
                            <a:schemeClr val="lt1"/>
                          </a:solidFill>
                          <a:latin typeface="Calibri" panose="020F0502020204030204"/>
                        </a:defRPr>
                      </a:lvl8pPr>
                      <a:lvl9pPr marL="3657509" algn="l" defTabSz="914378" rtl="0" eaLnBrk="1" latinLnBrk="0" hangingPunct="1">
                        <a:defRPr sz="1800" b="1" kern="1200">
                          <a:solidFill>
                            <a:schemeClr val="lt1"/>
                          </a:solidFill>
                          <a:latin typeface="Calibri" panose="020F0502020204030204"/>
                        </a:defRPr>
                      </a:lvl9pPr>
                    </a:lstStyle>
                    <a:p>
                      <a:pPr algn="ctr"/>
                      <a:r>
                        <a:rPr lang="pt-BR" sz="1500" dirty="0" smtClean="0">
                          <a:latin typeface="Arial" panose="020B0604020202020204" pitchFamily="34" charset="0"/>
                          <a:cs typeface="Arial" panose="020B0604020202020204" pitchFamily="34" charset="0"/>
                        </a:rPr>
                        <a:t>DATA</a:t>
                      </a:r>
                      <a:endParaRPr lang="pt-BR" sz="1500" dirty="0">
                        <a:latin typeface="Arial" panose="020B0604020202020204" pitchFamily="34" charset="0"/>
                        <a:cs typeface="Arial" panose="020B0604020202020204" pitchFamily="34" charset="0"/>
                      </a:endParaRP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99CB38"/>
                    </a:solidFill>
                  </a:tcPr>
                </a:tc>
                <a:extLst>
                  <a:ext uri="{0D108BD9-81ED-4DB2-BD59-A6C34878D82A}">
                    <a16:rowId xmlns:a16="http://schemas.microsoft.com/office/drawing/2014/main" xmlns="" val="10000"/>
                  </a:ext>
                </a:extLst>
              </a:tr>
              <a:tr h="354896">
                <a:tc>
                  <a:txBody>
                    <a:bodyPr/>
                    <a:lstStyle>
                      <a:lvl1pPr marL="0" algn="l" defTabSz="914378" rtl="0" eaLnBrk="1" latinLnBrk="0" hangingPunct="1">
                        <a:defRPr sz="1800" kern="1200">
                          <a:solidFill>
                            <a:schemeClr val="dk1"/>
                          </a:solidFill>
                          <a:latin typeface="Calibri" panose="020F0502020204030204"/>
                        </a:defRPr>
                      </a:lvl1pPr>
                      <a:lvl2pPr marL="457189" algn="l" defTabSz="914378" rtl="0" eaLnBrk="1" latinLnBrk="0" hangingPunct="1">
                        <a:defRPr sz="1800" kern="1200">
                          <a:solidFill>
                            <a:schemeClr val="dk1"/>
                          </a:solidFill>
                          <a:latin typeface="Calibri" panose="020F0502020204030204"/>
                        </a:defRPr>
                      </a:lvl2pPr>
                      <a:lvl3pPr marL="914378" algn="l" defTabSz="914378" rtl="0" eaLnBrk="1" latinLnBrk="0" hangingPunct="1">
                        <a:defRPr sz="1800" kern="1200">
                          <a:solidFill>
                            <a:schemeClr val="dk1"/>
                          </a:solidFill>
                          <a:latin typeface="Calibri" panose="020F0502020204030204"/>
                        </a:defRPr>
                      </a:lvl3pPr>
                      <a:lvl4pPr marL="1371566" algn="l" defTabSz="914378" rtl="0" eaLnBrk="1" latinLnBrk="0" hangingPunct="1">
                        <a:defRPr sz="1800" kern="1200">
                          <a:solidFill>
                            <a:schemeClr val="dk1"/>
                          </a:solidFill>
                          <a:latin typeface="Calibri" panose="020F0502020204030204"/>
                        </a:defRPr>
                      </a:lvl4pPr>
                      <a:lvl5pPr marL="1828754" algn="l" defTabSz="914378" rtl="0" eaLnBrk="1" latinLnBrk="0" hangingPunct="1">
                        <a:defRPr sz="1800" kern="1200">
                          <a:solidFill>
                            <a:schemeClr val="dk1"/>
                          </a:solidFill>
                          <a:latin typeface="Calibri" panose="020F0502020204030204"/>
                        </a:defRPr>
                      </a:lvl5pPr>
                      <a:lvl6pPr marL="2285943" algn="l" defTabSz="914378" rtl="0" eaLnBrk="1" latinLnBrk="0" hangingPunct="1">
                        <a:defRPr sz="1800" kern="1200">
                          <a:solidFill>
                            <a:schemeClr val="dk1"/>
                          </a:solidFill>
                          <a:latin typeface="Calibri" panose="020F0502020204030204"/>
                        </a:defRPr>
                      </a:lvl6pPr>
                      <a:lvl7pPr marL="2743132" algn="l" defTabSz="914378" rtl="0" eaLnBrk="1" latinLnBrk="0" hangingPunct="1">
                        <a:defRPr sz="1800" kern="1200">
                          <a:solidFill>
                            <a:schemeClr val="dk1"/>
                          </a:solidFill>
                          <a:latin typeface="Calibri" panose="020F0502020204030204"/>
                        </a:defRPr>
                      </a:lvl7pPr>
                      <a:lvl8pPr marL="3200320" algn="l" defTabSz="914378" rtl="0" eaLnBrk="1" latinLnBrk="0" hangingPunct="1">
                        <a:defRPr sz="1800" kern="1200">
                          <a:solidFill>
                            <a:schemeClr val="dk1"/>
                          </a:solidFill>
                          <a:latin typeface="Calibri" panose="020F0502020204030204"/>
                        </a:defRPr>
                      </a:lvl8pPr>
                      <a:lvl9pPr marL="3657509" algn="l" defTabSz="914378" rtl="0" eaLnBrk="1" latinLnBrk="0" hangingPunct="1">
                        <a:defRPr sz="1800" kern="1200">
                          <a:solidFill>
                            <a:schemeClr val="dk1"/>
                          </a:solidFill>
                          <a:latin typeface="Calibri" panose="020F0502020204030204"/>
                        </a:defRPr>
                      </a:lvl9pPr>
                    </a:lstStyle>
                    <a:p>
                      <a:pPr algn="ctr"/>
                      <a:r>
                        <a:rPr lang="pt-BR" sz="1100" dirty="0" smtClean="0">
                          <a:latin typeface="Arial" panose="020B0604020202020204" pitchFamily="34" charset="0"/>
                          <a:cs typeface="Arial" panose="020B0604020202020204" pitchFamily="34" charset="0"/>
                        </a:rPr>
                        <a:t>OUTUBRO</a:t>
                      </a:r>
                      <a:endParaRPr lang="pt-BR" sz="1100" dirty="0">
                        <a:latin typeface="Arial" panose="020B0604020202020204" pitchFamily="34" charset="0"/>
                        <a:cs typeface="Arial" panose="020B0604020202020204" pitchFamily="34" charset="0"/>
                      </a:endParaRPr>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9CB38">
                        <a:tint val="40000"/>
                      </a:srgbClr>
                    </a:solidFill>
                  </a:tcPr>
                </a:tc>
                <a:tc>
                  <a:txBody>
                    <a:bodyPr/>
                    <a:lstStyle>
                      <a:lvl1pPr marL="0" algn="l" defTabSz="914378" rtl="0" eaLnBrk="1" latinLnBrk="0" hangingPunct="1">
                        <a:defRPr sz="1800" kern="1200">
                          <a:solidFill>
                            <a:schemeClr val="dk1"/>
                          </a:solidFill>
                          <a:latin typeface="Calibri" panose="020F0502020204030204"/>
                        </a:defRPr>
                      </a:lvl1pPr>
                      <a:lvl2pPr marL="457189" algn="l" defTabSz="914378" rtl="0" eaLnBrk="1" latinLnBrk="0" hangingPunct="1">
                        <a:defRPr sz="1800" kern="1200">
                          <a:solidFill>
                            <a:schemeClr val="dk1"/>
                          </a:solidFill>
                          <a:latin typeface="Calibri" panose="020F0502020204030204"/>
                        </a:defRPr>
                      </a:lvl2pPr>
                      <a:lvl3pPr marL="914378" algn="l" defTabSz="914378" rtl="0" eaLnBrk="1" latinLnBrk="0" hangingPunct="1">
                        <a:defRPr sz="1800" kern="1200">
                          <a:solidFill>
                            <a:schemeClr val="dk1"/>
                          </a:solidFill>
                          <a:latin typeface="Calibri" panose="020F0502020204030204"/>
                        </a:defRPr>
                      </a:lvl3pPr>
                      <a:lvl4pPr marL="1371566" algn="l" defTabSz="914378" rtl="0" eaLnBrk="1" latinLnBrk="0" hangingPunct="1">
                        <a:defRPr sz="1800" kern="1200">
                          <a:solidFill>
                            <a:schemeClr val="dk1"/>
                          </a:solidFill>
                          <a:latin typeface="Calibri" panose="020F0502020204030204"/>
                        </a:defRPr>
                      </a:lvl4pPr>
                      <a:lvl5pPr marL="1828754" algn="l" defTabSz="914378" rtl="0" eaLnBrk="1" latinLnBrk="0" hangingPunct="1">
                        <a:defRPr sz="1800" kern="1200">
                          <a:solidFill>
                            <a:schemeClr val="dk1"/>
                          </a:solidFill>
                          <a:latin typeface="Calibri" panose="020F0502020204030204"/>
                        </a:defRPr>
                      </a:lvl5pPr>
                      <a:lvl6pPr marL="2285943" algn="l" defTabSz="914378" rtl="0" eaLnBrk="1" latinLnBrk="0" hangingPunct="1">
                        <a:defRPr sz="1800" kern="1200">
                          <a:solidFill>
                            <a:schemeClr val="dk1"/>
                          </a:solidFill>
                          <a:latin typeface="Calibri" panose="020F0502020204030204"/>
                        </a:defRPr>
                      </a:lvl6pPr>
                      <a:lvl7pPr marL="2743132" algn="l" defTabSz="914378" rtl="0" eaLnBrk="1" latinLnBrk="0" hangingPunct="1">
                        <a:defRPr sz="1800" kern="1200">
                          <a:solidFill>
                            <a:schemeClr val="dk1"/>
                          </a:solidFill>
                          <a:latin typeface="Calibri" panose="020F0502020204030204"/>
                        </a:defRPr>
                      </a:lvl7pPr>
                      <a:lvl8pPr marL="3200320" algn="l" defTabSz="914378" rtl="0" eaLnBrk="1" latinLnBrk="0" hangingPunct="1">
                        <a:defRPr sz="1800" kern="1200">
                          <a:solidFill>
                            <a:schemeClr val="dk1"/>
                          </a:solidFill>
                          <a:latin typeface="Calibri" panose="020F0502020204030204"/>
                        </a:defRPr>
                      </a:lvl8pPr>
                      <a:lvl9pPr marL="3657509" algn="l" defTabSz="914378" rtl="0" eaLnBrk="1" latinLnBrk="0" hangingPunct="1">
                        <a:defRPr sz="1800" kern="1200">
                          <a:solidFill>
                            <a:schemeClr val="dk1"/>
                          </a:solidFill>
                          <a:latin typeface="Calibri" panose="020F0502020204030204"/>
                        </a:defRPr>
                      </a:lvl9pPr>
                    </a:lstStyle>
                    <a:p>
                      <a:pPr algn="ctr"/>
                      <a:r>
                        <a:rPr lang="pt-BR" sz="1100" dirty="0" smtClean="0">
                          <a:latin typeface="Arial" panose="020B0604020202020204" pitchFamily="34" charset="0"/>
                          <a:cs typeface="Arial" panose="020B0604020202020204" pitchFamily="34" charset="0"/>
                        </a:rPr>
                        <a:t>07/10/2019 a 12/10/2019</a:t>
                      </a:r>
                      <a:endParaRPr lang="pt-BR" sz="1100" dirty="0">
                        <a:latin typeface="Arial" panose="020B0604020202020204" pitchFamily="34" charset="0"/>
                        <a:cs typeface="Arial" panose="020B0604020202020204" pitchFamily="34" charset="0"/>
                      </a:endParaRPr>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9CB38">
                        <a:tint val="40000"/>
                      </a:srgbClr>
                    </a:solidFill>
                  </a:tcPr>
                </a:tc>
                <a:extLst>
                  <a:ext uri="{0D108BD9-81ED-4DB2-BD59-A6C34878D82A}">
                    <a16:rowId xmlns:a16="http://schemas.microsoft.com/office/drawing/2014/main" xmlns="" val="10002"/>
                  </a:ext>
                </a:extLst>
              </a:tr>
              <a:tr h="354896">
                <a:tc>
                  <a:txBody>
                    <a:bodyPr/>
                    <a:lstStyle>
                      <a:lvl1pPr marL="0" algn="l" defTabSz="914378" rtl="0" eaLnBrk="1" latinLnBrk="0" hangingPunct="1">
                        <a:defRPr sz="1800" kern="1200">
                          <a:solidFill>
                            <a:schemeClr val="dk1"/>
                          </a:solidFill>
                          <a:latin typeface="Calibri" panose="020F0502020204030204"/>
                        </a:defRPr>
                      </a:lvl1pPr>
                      <a:lvl2pPr marL="457189" algn="l" defTabSz="914378" rtl="0" eaLnBrk="1" latinLnBrk="0" hangingPunct="1">
                        <a:defRPr sz="1800" kern="1200">
                          <a:solidFill>
                            <a:schemeClr val="dk1"/>
                          </a:solidFill>
                          <a:latin typeface="Calibri" panose="020F0502020204030204"/>
                        </a:defRPr>
                      </a:lvl2pPr>
                      <a:lvl3pPr marL="914378" algn="l" defTabSz="914378" rtl="0" eaLnBrk="1" latinLnBrk="0" hangingPunct="1">
                        <a:defRPr sz="1800" kern="1200">
                          <a:solidFill>
                            <a:schemeClr val="dk1"/>
                          </a:solidFill>
                          <a:latin typeface="Calibri" panose="020F0502020204030204"/>
                        </a:defRPr>
                      </a:lvl3pPr>
                      <a:lvl4pPr marL="1371566" algn="l" defTabSz="914378" rtl="0" eaLnBrk="1" latinLnBrk="0" hangingPunct="1">
                        <a:defRPr sz="1800" kern="1200">
                          <a:solidFill>
                            <a:schemeClr val="dk1"/>
                          </a:solidFill>
                          <a:latin typeface="Calibri" panose="020F0502020204030204"/>
                        </a:defRPr>
                      </a:lvl4pPr>
                      <a:lvl5pPr marL="1828754" algn="l" defTabSz="914378" rtl="0" eaLnBrk="1" latinLnBrk="0" hangingPunct="1">
                        <a:defRPr sz="1800" kern="1200">
                          <a:solidFill>
                            <a:schemeClr val="dk1"/>
                          </a:solidFill>
                          <a:latin typeface="Calibri" panose="020F0502020204030204"/>
                        </a:defRPr>
                      </a:lvl5pPr>
                      <a:lvl6pPr marL="2285943" algn="l" defTabSz="914378" rtl="0" eaLnBrk="1" latinLnBrk="0" hangingPunct="1">
                        <a:defRPr sz="1800" kern="1200">
                          <a:solidFill>
                            <a:schemeClr val="dk1"/>
                          </a:solidFill>
                          <a:latin typeface="Calibri" panose="020F0502020204030204"/>
                        </a:defRPr>
                      </a:lvl6pPr>
                      <a:lvl7pPr marL="2743132" algn="l" defTabSz="914378" rtl="0" eaLnBrk="1" latinLnBrk="0" hangingPunct="1">
                        <a:defRPr sz="1800" kern="1200">
                          <a:solidFill>
                            <a:schemeClr val="dk1"/>
                          </a:solidFill>
                          <a:latin typeface="Calibri" panose="020F0502020204030204"/>
                        </a:defRPr>
                      </a:lvl7pPr>
                      <a:lvl8pPr marL="3200320" algn="l" defTabSz="914378" rtl="0" eaLnBrk="1" latinLnBrk="0" hangingPunct="1">
                        <a:defRPr sz="1800" kern="1200">
                          <a:solidFill>
                            <a:schemeClr val="dk1"/>
                          </a:solidFill>
                          <a:latin typeface="Calibri" panose="020F0502020204030204"/>
                        </a:defRPr>
                      </a:lvl8pPr>
                      <a:lvl9pPr marL="3657509" algn="l" defTabSz="914378" rtl="0" eaLnBrk="1" latinLnBrk="0" hangingPunct="1">
                        <a:defRPr sz="1800" kern="1200">
                          <a:solidFill>
                            <a:schemeClr val="dk1"/>
                          </a:solidFill>
                          <a:latin typeface="Calibri" panose="020F0502020204030204"/>
                        </a:defRPr>
                      </a:lvl9pPr>
                    </a:lstStyle>
                    <a:p>
                      <a:pPr algn="ctr"/>
                      <a:endParaRPr lang="pt-BR" sz="1100" dirty="0">
                        <a:latin typeface="Arial" panose="020B0604020202020204" pitchFamily="34" charset="0"/>
                        <a:cs typeface="Arial" panose="020B0604020202020204" pitchFamily="34" charset="0"/>
                      </a:endParaRP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9CB38">
                        <a:tint val="20000"/>
                      </a:srgbClr>
                    </a:solidFill>
                  </a:tcPr>
                </a:tc>
                <a:tc>
                  <a:txBody>
                    <a:bodyPr/>
                    <a:lstStyle>
                      <a:lvl1pPr marL="0" algn="l" defTabSz="914378" rtl="0" eaLnBrk="1" latinLnBrk="0" hangingPunct="1">
                        <a:defRPr sz="1800" kern="1200">
                          <a:solidFill>
                            <a:schemeClr val="dk1"/>
                          </a:solidFill>
                          <a:latin typeface="Calibri" panose="020F0502020204030204"/>
                        </a:defRPr>
                      </a:lvl1pPr>
                      <a:lvl2pPr marL="457189" algn="l" defTabSz="914378" rtl="0" eaLnBrk="1" latinLnBrk="0" hangingPunct="1">
                        <a:defRPr sz="1800" kern="1200">
                          <a:solidFill>
                            <a:schemeClr val="dk1"/>
                          </a:solidFill>
                          <a:latin typeface="Calibri" panose="020F0502020204030204"/>
                        </a:defRPr>
                      </a:lvl2pPr>
                      <a:lvl3pPr marL="914378" algn="l" defTabSz="914378" rtl="0" eaLnBrk="1" latinLnBrk="0" hangingPunct="1">
                        <a:defRPr sz="1800" kern="1200">
                          <a:solidFill>
                            <a:schemeClr val="dk1"/>
                          </a:solidFill>
                          <a:latin typeface="Calibri" panose="020F0502020204030204"/>
                        </a:defRPr>
                      </a:lvl3pPr>
                      <a:lvl4pPr marL="1371566" algn="l" defTabSz="914378" rtl="0" eaLnBrk="1" latinLnBrk="0" hangingPunct="1">
                        <a:defRPr sz="1800" kern="1200">
                          <a:solidFill>
                            <a:schemeClr val="dk1"/>
                          </a:solidFill>
                          <a:latin typeface="Calibri" panose="020F0502020204030204"/>
                        </a:defRPr>
                      </a:lvl4pPr>
                      <a:lvl5pPr marL="1828754" algn="l" defTabSz="914378" rtl="0" eaLnBrk="1" latinLnBrk="0" hangingPunct="1">
                        <a:defRPr sz="1800" kern="1200">
                          <a:solidFill>
                            <a:schemeClr val="dk1"/>
                          </a:solidFill>
                          <a:latin typeface="Calibri" panose="020F0502020204030204"/>
                        </a:defRPr>
                      </a:lvl5pPr>
                      <a:lvl6pPr marL="2285943" algn="l" defTabSz="914378" rtl="0" eaLnBrk="1" latinLnBrk="0" hangingPunct="1">
                        <a:defRPr sz="1800" kern="1200">
                          <a:solidFill>
                            <a:schemeClr val="dk1"/>
                          </a:solidFill>
                          <a:latin typeface="Calibri" panose="020F0502020204030204"/>
                        </a:defRPr>
                      </a:lvl6pPr>
                      <a:lvl7pPr marL="2743132" algn="l" defTabSz="914378" rtl="0" eaLnBrk="1" latinLnBrk="0" hangingPunct="1">
                        <a:defRPr sz="1800" kern="1200">
                          <a:solidFill>
                            <a:schemeClr val="dk1"/>
                          </a:solidFill>
                          <a:latin typeface="Calibri" panose="020F0502020204030204"/>
                        </a:defRPr>
                      </a:lvl7pPr>
                      <a:lvl8pPr marL="3200320" algn="l" defTabSz="914378" rtl="0" eaLnBrk="1" latinLnBrk="0" hangingPunct="1">
                        <a:defRPr sz="1800" kern="1200">
                          <a:solidFill>
                            <a:schemeClr val="dk1"/>
                          </a:solidFill>
                          <a:latin typeface="Calibri" panose="020F0502020204030204"/>
                        </a:defRPr>
                      </a:lvl8pPr>
                      <a:lvl9pPr marL="3657509" algn="l" defTabSz="914378" rtl="0" eaLnBrk="1" latinLnBrk="0" hangingPunct="1">
                        <a:defRPr sz="1800" kern="1200">
                          <a:solidFill>
                            <a:schemeClr val="dk1"/>
                          </a:solidFill>
                          <a:latin typeface="Calibri" panose="020F0502020204030204"/>
                        </a:defRPr>
                      </a:lvl9pPr>
                    </a:lstStyle>
                    <a:p>
                      <a:pPr algn="ctr"/>
                      <a:r>
                        <a:rPr lang="pt-BR" sz="1100" dirty="0" smtClean="0">
                          <a:latin typeface="Arial" panose="020B0604020202020204" pitchFamily="34" charset="0"/>
                          <a:cs typeface="Arial" panose="020B0604020202020204" pitchFamily="34" charset="0"/>
                        </a:rPr>
                        <a:t>21/10/2019 a 26/10/2019</a:t>
                      </a:r>
                      <a:endParaRPr lang="pt-BR" sz="1100" dirty="0">
                        <a:latin typeface="Arial" panose="020B0604020202020204" pitchFamily="34" charset="0"/>
                        <a:cs typeface="Arial" panose="020B0604020202020204" pitchFamily="34" charset="0"/>
                      </a:endParaRP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9CB38">
                        <a:tint val="20000"/>
                      </a:srgbClr>
                    </a:solidFill>
                  </a:tcPr>
                </a:tc>
                <a:extLst>
                  <a:ext uri="{0D108BD9-81ED-4DB2-BD59-A6C34878D82A}">
                    <a16:rowId xmlns:a16="http://schemas.microsoft.com/office/drawing/2014/main" xmlns="" val="10003"/>
                  </a:ext>
                </a:extLst>
              </a:tr>
              <a:tr h="354896">
                <a:tc>
                  <a:txBody>
                    <a:bodyPr/>
                    <a:lstStyle>
                      <a:lvl1pPr marL="0" algn="l" defTabSz="914378" rtl="0" eaLnBrk="1" latinLnBrk="0" hangingPunct="1">
                        <a:defRPr sz="1800" kern="1200">
                          <a:solidFill>
                            <a:schemeClr val="dk1"/>
                          </a:solidFill>
                          <a:latin typeface="Calibri" panose="020F0502020204030204"/>
                        </a:defRPr>
                      </a:lvl1pPr>
                      <a:lvl2pPr marL="457189" algn="l" defTabSz="914378" rtl="0" eaLnBrk="1" latinLnBrk="0" hangingPunct="1">
                        <a:defRPr sz="1800" kern="1200">
                          <a:solidFill>
                            <a:schemeClr val="dk1"/>
                          </a:solidFill>
                          <a:latin typeface="Calibri" panose="020F0502020204030204"/>
                        </a:defRPr>
                      </a:lvl2pPr>
                      <a:lvl3pPr marL="914378" algn="l" defTabSz="914378" rtl="0" eaLnBrk="1" latinLnBrk="0" hangingPunct="1">
                        <a:defRPr sz="1800" kern="1200">
                          <a:solidFill>
                            <a:schemeClr val="dk1"/>
                          </a:solidFill>
                          <a:latin typeface="Calibri" panose="020F0502020204030204"/>
                        </a:defRPr>
                      </a:lvl3pPr>
                      <a:lvl4pPr marL="1371566" algn="l" defTabSz="914378" rtl="0" eaLnBrk="1" latinLnBrk="0" hangingPunct="1">
                        <a:defRPr sz="1800" kern="1200">
                          <a:solidFill>
                            <a:schemeClr val="dk1"/>
                          </a:solidFill>
                          <a:latin typeface="Calibri" panose="020F0502020204030204"/>
                        </a:defRPr>
                      </a:lvl4pPr>
                      <a:lvl5pPr marL="1828754" algn="l" defTabSz="914378" rtl="0" eaLnBrk="1" latinLnBrk="0" hangingPunct="1">
                        <a:defRPr sz="1800" kern="1200">
                          <a:solidFill>
                            <a:schemeClr val="dk1"/>
                          </a:solidFill>
                          <a:latin typeface="Calibri" panose="020F0502020204030204"/>
                        </a:defRPr>
                      </a:lvl5pPr>
                      <a:lvl6pPr marL="2285943" algn="l" defTabSz="914378" rtl="0" eaLnBrk="1" latinLnBrk="0" hangingPunct="1">
                        <a:defRPr sz="1800" kern="1200">
                          <a:solidFill>
                            <a:schemeClr val="dk1"/>
                          </a:solidFill>
                          <a:latin typeface="Calibri" panose="020F0502020204030204"/>
                        </a:defRPr>
                      </a:lvl6pPr>
                      <a:lvl7pPr marL="2743132" algn="l" defTabSz="914378" rtl="0" eaLnBrk="1" latinLnBrk="0" hangingPunct="1">
                        <a:defRPr sz="1800" kern="1200">
                          <a:solidFill>
                            <a:schemeClr val="dk1"/>
                          </a:solidFill>
                          <a:latin typeface="Calibri" panose="020F0502020204030204"/>
                        </a:defRPr>
                      </a:lvl7pPr>
                      <a:lvl8pPr marL="3200320" algn="l" defTabSz="914378" rtl="0" eaLnBrk="1" latinLnBrk="0" hangingPunct="1">
                        <a:defRPr sz="1800" kern="1200">
                          <a:solidFill>
                            <a:schemeClr val="dk1"/>
                          </a:solidFill>
                          <a:latin typeface="Calibri" panose="020F0502020204030204"/>
                        </a:defRPr>
                      </a:lvl8pPr>
                      <a:lvl9pPr marL="3657509" algn="l" defTabSz="914378" rtl="0" eaLnBrk="1" latinLnBrk="0" hangingPunct="1">
                        <a:defRPr sz="1800" kern="1200">
                          <a:solidFill>
                            <a:schemeClr val="dk1"/>
                          </a:solidFill>
                          <a:latin typeface="Calibri" panose="020F0502020204030204"/>
                        </a:defRPr>
                      </a:lvl9pPr>
                    </a:lstStyle>
                    <a:p>
                      <a:pPr algn="ctr"/>
                      <a:r>
                        <a:rPr lang="pt-BR" sz="1100" dirty="0" smtClean="0">
                          <a:latin typeface="Arial" panose="020B0604020202020204" pitchFamily="34" charset="0"/>
                          <a:cs typeface="Arial" panose="020B0604020202020204" pitchFamily="34" charset="0"/>
                        </a:rPr>
                        <a:t>NOVEMRO</a:t>
                      </a:r>
                      <a:endParaRPr lang="pt-BR" sz="1100" dirty="0">
                        <a:latin typeface="Arial" panose="020B0604020202020204" pitchFamily="34" charset="0"/>
                        <a:cs typeface="Arial" panose="020B0604020202020204" pitchFamily="34" charset="0"/>
                      </a:endParaRP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9CB38">
                        <a:tint val="40000"/>
                      </a:srgbClr>
                    </a:solidFill>
                  </a:tcPr>
                </a:tc>
                <a:tc>
                  <a:txBody>
                    <a:bodyPr/>
                    <a:lstStyle>
                      <a:lvl1pPr marL="0" algn="l" defTabSz="914378" rtl="0" eaLnBrk="1" latinLnBrk="0" hangingPunct="1">
                        <a:defRPr sz="1800" kern="1200">
                          <a:solidFill>
                            <a:schemeClr val="dk1"/>
                          </a:solidFill>
                          <a:latin typeface="Calibri" panose="020F0502020204030204"/>
                        </a:defRPr>
                      </a:lvl1pPr>
                      <a:lvl2pPr marL="457189" algn="l" defTabSz="914378" rtl="0" eaLnBrk="1" latinLnBrk="0" hangingPunct="1">
                        <a:defRPr sz="1800" kern="1200">
                          <a:solidFill>
                            <a:schemeClr val="dk1"/>
                          </a:solidFill>
                          <a:latin typeface="Calibri" panose="020F0502020204030204"/>
                        </a:defRPr>
                      </a:lvl2pPr>
                      <a:lvl3pPr marL="914378" algn="l" defTabSz="914378" rtl="0" eaLnBrk="1" latinLnBrk="0" hangingPunct="1">
                        <a:defRPr sz="1800" kern="1200">
                          <a:solidFill>
                            <a:schemeClr val="dk1"/>
                          </a:solidFill>
                          <a:latin typeface="Calibri" panose="020F0502020204030204"/>
                        </a:defRPr>
                      </a:lvl3pPr>
                      <a:lvl4pPr marL="1371566" algn="l" defTabSz="914378" rtl="0" eaLnBrk="1" latinLnBrk="0" hangingPunct="1">
                        <a:defRPr sz="1800" kern="1200">
                          <a:solidFill>
                            <a:schemeClr val="dk1"/>
                          </a:solidFill>
                          <a:latin typeface="Calibri" panose="020F0502020204030204"/>
                        </a:defRPr>
                      </a:lvl4pPr>
                      <a:lvl5pPr marL="1828754" algn="l" defTabSz="914378" rtl="0" eaLnBrk="1" latinLnBrk="0" hangingPunct="1">
                        <a:defRPr sz="1800" kern="1200">
                          <a:solidFill>
                            <a:schemeClr val="dk1"/>
                          </a:solidFill>
                          <a:latin typeface="Calibri" panose="020F0502020204030204"/>
                        </a:defRPr>
                      </a:lvl5pPr>
                      <a:lvl6pPr marL="2285943" algn="l" defTabSz="914378" rtl="0" eaLnBrk="1" latinLnBrk="0" hangingPunct="1">
                        <a:defRPr sz="1800" kern="1200">
                          <a:solidFill>
                            <a:schemeClr val="dk1"/>
                          </a:solidFill>
                          <a:latin typeface="Calibri" panose="020F0502020204030204"/>
                        </a:defRPr>
                      </a:lvl6pPr>
                      <a:lvl7pPr marL="2743132" algn="l" defTabSz="914378" rtl="0" eaLnBrk="1" latinLnBrk="0" hangingPunct="1">
                        <a:defRPr sz="1800" kern="1200">
                          <a:solidFill>
                            <a:schemeClr val="dk1"/>
                          </a:solidFill>
                          <a:latin typeface="Calibri" panose="020F0502020204030204"/>
                        </a:defRPr>
                      </a:lvl7pPr>
                      <a:lvl8pPr marL="3200320" algn="l" defTabSz="914378" rtl="0" eaLnBrk="1" latinLnBrk="0" hangingPunct="1">
                        <a:defRPr sz="1800" kern="1200">
                          <a:solidFill>
                            <a:schemeClr val="dk1"/>
                          </a:solidFill>
                          <a:latin typeface="Calibri" panose="020F0502020204030204"/>
                        </a:defRPr>
                      </a:lvl8pPr>
                      <a:lvl9pPr marL="3657509" algn="l" defTabSz="914378" rtl="0" eaLnBrk="1" latinLnBrk="0" hangingPunct="1">
                        <a:defRPr sz="1800" kern="1200">
                          <a:solidFill>
                            <a:schemeClr val="dk1"/>
                          </a:solidFill>
                          <a:latin typeface="Calibri" panose="020F0502020204030204"/>
                        </a:defRPr>
                      </a:lvl9pPr>
                    </a:lstStyle>
                    <a:p>
                      <a:pPr algn="ctr"/>
                      <a:r>
                        <a:rPr lang="pt-BR" sz="1100" dirty="0" smtClean="0">
                          <a:latin typeface="Arial" panose="020B0604020202020204" pitchFamily="34" charset="0"/>
                          <a:cs typeface="Arial" panose="020B0604020202020204" pitchFamily="34" charset="0"/>
                        </a:rPr>
                        <a:t>04/11/2019 a 09/11/2019</a:t>
                      </a:r>
                      <a:endParaRPr lang="pt-BR" sz="1100" dirty="0">
                        <a:latin typeface="Arial" panose="020B0604020202020204" pitchFamily="34" charset="0"/>
                        <a:cs typeface="Arial" panose="020B0604020202020204" pitchFamily="34" charset="0"/>
                      </a:endParaRP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9CB38">
                        <a:tint val="40000"/>
                      </a:srgbClr>
                    </a:solidFill>
                  </a:tcPr>
                </a:tc>
                <a:extLst>
                  <a:ext uri="{0D108BD9-81ED-4DB2-BD59-A6C34878D82A}">
                    <a16:rowId xmlns:a16="http://schemas.microsoft.com/office/drawing/2014/main" xmlns="" val="10004"/>
                  </a:ext>
                </a:extLst>
              </a:tr>
              <a:tr h="354896">
                <a:tc>
                  <a:txBody>
                    <a:bodyPr/>
                    <a:lstStyle>
                      <a:lvl1pPr marL="0" algn="l" defTabSz="914378" rtl="0" eaLnBrk="1" latinLnBrk="0" hangingPunct="1">
                        <a:defRPr sz="1800" kern="1200">
                          <a:solidFill>
                            <a:schemeClr val="dk1"/>
                          </a:solidFill>
                          <a:latin typeface="Calibri" panose="020F0502020204030204"/>
                        </a:defRPr>
                      </a:lvl1pPr>
                      <a:lvl2pPr marL="457189" algn="l" defTabSz="914378" rtl="0" eaLnBrk="1" latinLnBrk="0" hangingPunct="1">
                        <a:defRPr sz="1800" kern="1200">
                          <a:solidFill>
                            <a:schemeClr val="dk1"/>
                          </a:solidFill>
                          <a:latin typeface="Calibri" panose="020F0502020204030204"/>
                        </a:defRPr>
                      </a:lvl2pPr>
                      <a:lvl3pPr marL="914378" algn="l" defTabSz="914378" rtl="0" eaLnBrk="1" latinLnBrk="0" hangingPunct="1">
                        <a:defRPr sz="1800" kern="1200">
                          <a:solidFill>
                            <a:schemeClr val="dk1"/>
                          </a:solidFill>
                          <a:latin typeface="Calibri" panose="020F0502020204030204"/>
                        </a:defRPr>
                      </a:lvl3pPr>
                      <a:lvl4pPr marL="1371566" algn="l" defTabSz="914378" rtl="0" eaLnBrk="1" latinLnBrk="0" hangingPunct="1">
                        <a:defRPr sz="1800" kern="1200">
                          <a:solidFill>
                            <a:schemeClr val="dk1"/>
                          </a:solidFill>
                          <a:latin typeface="Calibri" panose="020F0502020204030204"/>
                        </a:defRPr>
                      </a:lvl4pPr>
                      <a:lvl5pPr marL="1828754" algn="l" defTabSz="914378" rtl="0" eaLnBrk="1" latinLnBrk="0" hangingPunct="1">
                        <a:defRPr sz="1800" kern="1200">
                          <a:solidFill>
                            <a:schemeClr val="dk1"/>
                          </a:solidFill>
                          <a:latin typeface="Calibri" panose="020F0502020204030204"/>
                        </a:defRPr>
                      </a:lvl5pPr>
                      <a:lvl6pPr marL="2285943" algn="l" defTabSz="914378" rtl="0" eaLnBrk="1" latinLnBrk="0" hangingPunct="1">
                        <a:defRPr sz="1800" kern="1200">
                          <a:solidFill>
                            <a:schemeClr val="dk1"/>
                          </a:solidFill>
                          <a:latin typeface="Calibri" panose="020F0502020204030204"/>
                        </a:defRPr>
                      </a:lvl6pPr>
                      <a:lvl7pPr marL="2743132" algn="l" defTabSz="914378" rtl="0" eaLnBrk="1" latinLnBrk="0" hangingPunct="1">
                        <a:defRPr sz="1800" kern="1200">
                          <a:solidFill>
                            <a:schemeClr val="dk1"/>
                          </a:solidFill>
                          <a:latin typeface="Calibri" panose="020F0502020204030204"/>
                        </a:defRPr>
                      </a:lvl7pPr>
                      <a:lvl8pPr marL="3200320" algn="l" defTabSz="914378" rtl="0" eaLnBrk="1" latinLnBrk="0" hangingPunct="1">
                        <a:defRPr sz="1800" kern="1200">
                          <a:solidFill>
                            <a:schemeClr val="dk1"/>
                          </a:solidFill>
                          <a:latin typeface="Calibri" panose="020F0502020204030204"/>
                        </a:defRPr>
                      </a:lvl8pPr>
                      <a:lvl9pPr marL="3657509" algn="l" defTabSz="914378" rtl="0" eaLnBrk="1" latinLnBrk="0" hangingPunct="1">
                        <a:defRPr sz="1800" kern="1200">
                          <a:solidFill>
                            <a:schemeClr val="dk1"/>
                          </a:solidFill>
                          <a:latin typeface="Calibri" panose="020F0502020204030204"/>
                        </a:defRPr>
                      </a:lvl9pPr>
                    </a:lstStyle>
                    <a:p>
                      <a:pPr algn="ctr"/>
                      <a:endParaRPr lang="pt-BR" sz="1100" dirty="0">
                        <a:latin typeface="Arial" panose="020B0604020202020204" pitchFamily="34" charset="0"/>
                        <a:cs typeface="Arial" panose="020B0604020202020204" pitchFamily="34" charset="0"/>
                      </a:endParaRP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9CB38">
                        <a:tint val="20000"/>
                      </a:srgbClr>
                    </a:solidFill>
                  </a:tcPr>
                </a:tc>
                <a:tc>
                  <a:txBody>
                    <a:bodyPr/>
                    <a:lstStyle>
                      <a:lvl1pPr marL="0" algn="l" defTabSz="914378" rtl="0" eaLnBrk="1" latinLnBrk="0" hangingPunct="1">
                        <a:defRPr sz="1800" kern="1200">
                          <a:solidFill>
                            <a:schemeClr val="dk1"/>
                          </a:solidFill>
                          <a:latin typeface="Calibri" panose="020F0502020204030204"/>
                        </a:defRPr>
                      </a:lvl1pPr>
                      <a:lvl2pPr marL="457189" algn="l" defTabSz="914378" rtl="0" eaLnBrk="1" latinLnBrk="0" hangingPunct="1">
                        <a:defRPr sz="1800" kern="1200">
                          <a:solidFill>
                            <a:schemeClr val="dk1"/>
                          </a:solidFill>
                          <a:latin typeface="Calibri" panose="020F0502020204030204"/>
                        </a:defRPr>
                      </a:lvl2pPr>
                      <a:lvl3pPr marL="914378" algn="l" defTabSz="914378" rtl="0" eaLnBrk="1" latinLnBrk="0" hangingPunct="1">
                        <a:defRPr sz="1800" kern="1200">
                          <a:solidFill>
                            <a:schemeClr val="dk1"/>
                          </a:solidFill>
                          <a:latin typeface="Calibri" panose="020F0502020204030204"/>
                        </a:defRPr>
                      </a:lvl3pPr>
                      <a:lvl4pPr marL="1371566" algn="l" defTabSz="914378" rtl="0" eaLnBrk="1" latinLnBrk="0" hangingPunct="1">
                        <a:defRPr sz="1800" kern="1200">
                          <a:solidFill>
                            <a:schemeClr val="dk1"/>
                          </a:solidFill>
                          <a:latin typeface="Calibri" panose="020F0502020204030204"/>
                        </a:defRPr>
                      </a:lvl4pPr>
                      <a:lvl5pPr marL="1828754" algn="l" defTabSz="914378" rtl="0" eaLnBrk="1" latinLnBrk="0" hangingPunct="1">
                        <a:defRPr sz="1800" kern="1200">
                          <a:solidFill>
                            <a:schemeClr val="dk1"/>
                          </a:solidFill>
                          <a:latin typeface="Calibri" panose="020F0502020204030204"/>
                        </a:defRPr>
                      </a:lvl5pPr>
                      <a:lvl6pPr marL="2285943" algn="l" defTabSz="914378" rtl="0" eaLnBrk="1" latinLnBrk="0" hangingPunct="1">
                        <a:defRPr sz="1800" kern="1200">
                          <a:solidFill>
                            <a:schemeClr val="dk1"/>
                          </a:solidFill>
                          <a:latin typeface="Calibri" panose="020F0502020204030204"/>
                        </a:defRPr>
                      </a:lvl6pPr>
                      <a:lvl7pPr marL="2743132" algn="l" defTabSz="914378" rtl="0" eaLnBrk="1" latinLnBrk="0" hangingPunct="1">
                        <a:defRPr sz="1800" kern="1200">
                          <a:solidFill>
                            <a:schemeClr val="dk1"/>
                          </a:solidFill>
                          <a:latin typeface="Calibri" panose="020F0502020204030204"/>
                        </a:defRPr>
                      </a:lvl7pPr>
                      <a:lvl8pPr marL="3200320" algn="l" defTabSz="914378" rtl="0" eaLnBrk="1" latinLnBrk="0" hangingPunct="1">
                        <a:defRPr sz="1800" kern="1200">
                          <a:solidFill>
                            <a:schemeClr val="dk1"/>
                          </a:solidFill>
                          <a:latin typeface="Calibri" panose="020F0502020204030204"/>
                        </a:defRPr>
                      </a:lvl8pPr>
                      <a:lvl9pPr marL="3657509" algn="l" defTabSz="914378" rtl="0" eaLnBrk="1" latinLnBrk="0" hangingPunct="1">
                        <a:defRPr sz="1800" kern="1200">
                          <a:solidFill>
                            <a:schemeClr val="dk1"/>
                          </a:solidFill>
                          <a:latin typeface="Calibri" panose="020F0502020204030204"/>
                        </a:defRPr>
                      </a:lvl9pPr>
                    </a:lstStyle>
                    <a:p>
                      <a:pPr algn="ctr"/>
                      <a:r>
                        <a:rPr lang="pt-BR" sz="1100" dirty="0" smtClean="0">
                          <a:latin typeface="Arial" panose="020B0604020202020204" pitchFamily="34" charset="0"/>
                          <a:cs typeface="Arial" panose="020B0604020202020204" pitchFamily="34" charset="0"/>
                        </a:rPr>
                        <a:t>25/11/2019 a 30/11/2019</a:t>
                      </a:r>
                      <a:endParaRPr lang="pt-BR" sz="1100" dirty="0">
                        <a:latin typeface="Arial" panose="020B0604020202020204" pitchFamily="34" charset="0"/>
                        <a:cs typeface="Arial" panose="020B0604020202020204" pitchFamily="34" charset="0"/>
                      </a:endParaRP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9CB38">
                        <a:tint val="20000"/>
                      </a:srgbClr>
                    </a:solidFill>
                  </a:tcPr>
                </a:tc>
                <a:extLst>
                  <a:ext uri="{0D108BD9-81ED-4DB2-BD59-A6C34878D82A}">
                    <a16:rowId xmlns:a16="http://schemas.microsoft.com/office/drawing/2014/main" xmlns="" val="10005"/>
                  </a:ext>
                </a:extLst>
              </a:tr>
              <a:tr h="354896">
                <a:tc>
                  <a:txBody>
                    <a:bodyPr/>
                    <a:lstStyle>
                      <a:lvl1pPr marL="0" algn="l" defTabSz="914378" rtl="0" eaLnBrk="1" latinLnBrk="0" hangingPunct="1">
                        <a:defRPr sz="1800" kern="1200">
                          <a:solidFill>
                            <a:schemeClr val="dk1"/>
                          </a:solidFill>
                          <a:latin typeface="Calibri" panose="020F0502020204030204"/>
                        </a:defRPr>
                      </a:lvl1pPr>
                      <a:lvl2pPr marL="457189" algn="l" defTabSz="914378" rtl="0" eaLnBrk="1" latinLnBrk="0" hangingPunct="1">
                        <a:defRPr sz="1800" kern="1200">
                          <a:solidFill>
                            <a:schemeClr val="dk1"/>
                          </a:solidFill>
                          <a:latin typeface="Calibri" panose="020F0502020204030204"/>
                        </a:defRPr>
                      </a:lvl2pPr>
                      <a:lvl3pPr marL="914378" algn="l" defTabSz="914378" rtl="0" eaLnBrk="1" latinLnBrk="0" hangingPunct="1">
                        <a:defRPr sz="1800" kern="1200">
                          <a:solidFill>
                            <a:schemeClr val="dk1"/>
                          </a:solidFill>
                          <a:latin typeface="Calibri" panose="020F0502020204030204"/>
                        </a:defRPr>
                      </a:lvl3pPr>
                      <a:lvl4pPr marL="1371566" algn="l" defTabSz="914378" rtl="0" eaLnBrk="1" latinLnBrk="0" hangingPunct="1">
                        <a:defRPr sz="1800" kern="1200">
                          <a:solidFill>
                            <a:schemeClr val="dk1"/>
                          </a:solidFill>
                          <a:latin typeface="Calibri" panose="020F0502020204030204"/>
                        </a:defRPr>
                      </a:lvl4pPr>
                      <a:lvl5pPr marL="1828754" algn="l" defTabSz="914378" rtl="0" eaLnBrk="1" latinLnBrk="0" hangingPunct="1">
                        <a:defRPr sz="1800" kern="1200">
                          <a:solidFill>
                            <a:schemeClr val="dk1"/>
                          </a:solidFill>
                          <a:latin typeface="Calibri" panose="020F0502020204030204"/>
                        </a:defRPr>
                      </a:lvl5pPr>
                      <a:lvl6pPr marL="2285943" algn="l" defTabSz="914378" rtl="0" eaLnBrk="1" latinLnBrk="0" hangingPunct="1">
                        <a:defRPr sz="1800" kern="1200">
                          <a:solidFill>
                            <a:schemeClr val="dk1"/>
                          </a:solidFill>
                          <a:latin typeface="Calibri" panose="020F0502020204030204"/>
                        </a:defRPr>
                      </a:lvl6pPr>
                      <a:lvl7pPr marL="2743132" algn="l" defTabSz="914378" rtl="0" eaLnBrk="1" latinLnBrk="0" hangingPunct="1">
                        <a:defRPr sz="1800" kern="1200">
                          <a:solidFill>
                            <a:schemeClr val="dk1"/>
                          </a:solidFill>
                          <a:latin typeface="Calibri" panose="020F0502020204030204"/>
                        </a:defRPr>
                      </a:lvl7pPr>
                      <a:lvl8pPr marL="3200320" algn="l" defTabSz="914378" rtl="0" eaLnBrk="1" latinLnBrk="0" hangingPunct="1">
                        <a:defRPr sz="1800" kern="1200">
                          <a:solidFill>
                            <a:schemeClr val="dk1"/>
                          </a:solidFill>
                          <a:latin typeface="Calibri" panose="020F0502020204030204"/>
                        </a:defRPr>
                      </a:lvl8pPr>
                      <a:lvl9pPr marL="3657509" algn="l" defTabSz="914378" rtl="0" eaLnBrk="1" latinLnBrk="0" hangingPunct="1">
                        <a:defRPr sz="1800" kern="1200">
                          <a:solidFill>
                            <a:schemeClr val="dk1"/>
                          </a:solidFill>
                          <a:latin typeface="Calibri" panose="020F0502020204030204"/>
                        </a:defRPr>
                      </a:lvl9pPr>
                    </a:lstStyle>
                    <a:p>
                      <a:pPr algn="ctr"/>
                      <a:r>
                        <a:rPr lang="pt-BR" sz="1100" dirty="0" smtClean="0">
                          <a:latin typeface="Arial" panose="020B0604020202020204" pitchFamily="34" charset="0"/>
                          <a:cs typeface="Arial" panose="020B0604020202020204" pitchFamily="34" charset="0"/>
                        </a:rPr>
                        <a:t>DEZEMBRO</a:t>
                      </a:r>
                      <a:endParaRPr lang="pt-BR" sz="1100" dirty="0">
                        <a:latin typeface="Arial" panose="020B0604020202020204" pitchFamily="34" charset="0"/>
                        <a:cs typeface="Arial" panose="020B0604020202020204" pitchFamily="34" charset="0"/>
                      </a:endParaRP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9CB38">
                        <a:tint val="40000"/>
                      </a:srgbClr>
                    </a:solidFill>
                  </a:tcPr>
                </a:tc>
                <a:tc>
                  <a:txBody>
                    <a:bodyPr/>
                    <a:lstStyle>
                      <a:lvl1pPr marL="0" algn="l" defTabSz="914378" rtl="0" eaLnBrk="1" latinLnBrk="0" hangingPunct="1">
                        <a:defRPr sz="1800" kern="1200">
                          <a:solidFill>
                            <a:schemeClr val="dk1"/>
                          </a:solidFill>
                          <a:latin typeface="Calibri" panose="020F0502020204030204"/>
                        </a:defRPr>
                      </a:lvl1pPr>
                      <a:lvl2pPr marL="457189" algn="l" defTabSz="914378" rtl="0" eaLnBrk="1" latinLnBrk="0" hangingPunct="1">
                        <a:defRPr sz="1800" kern="1200">
                          <a:solidFill>
                            <a:schemeClr val="dk1"/>
                          </a:solidFill>
                          <a:latin typeface="Calibri" panose="020F0502020204030204"/>
                        </a:defRPr>
                      </a:lvl2pPr>
                      <a:lvl3pPr marL="914378" algn="l" defTabSz="914378" rtl="0" eaLnBrk="1" latinLnBrk="0" hangingPunct="1">
                        <a:defRPr sz="1800" kern="1200">
                          <a:solidFill>
                            <a:schemeClr val="dk1"/>
                          </a:solidFill>
                          <a:latin typeface="Calibri" panose="020F0502020204030204"/>
                        </a:defRPr>
                      </a:lvl3pPr>
                      <a:lvl4pPr marL="1371566" algn="l" defTabSz="914378" rtl="0" eaLnBrk="1" latinLnBrk="0" hangingPunct="1">
                        <a:defRPr sz="1800" kern="1200">
                          <a:solidFill>
                            <a:schemeClr val="dk1"/>
                          </a:solidFill>
                          <a:latin typeface="Calibri" panose="020F0502020204030204"/>
                        </a:defRPr>
                      </a:lvl4pPr>
                      <a:lvl5pPr marL="1828754" algn="l" defTabSz="914378" rtl="0" eaLnBrk="1" latinLnBrk="0" hangingPunct="1">
                        <a:defRPr sz="1800" kern="1200">
                          <a:solidFill>
                            <a:schemeClr val="dk1"/>
                          </a:solidFill>
                          <a:latin typeface="Calibri" panose="020F0502020204030204"/>
                        </a:defRPr>
                      </a:lvl5pPr>
                      <a:lvl6pPr marL="2285943" algn="l" defTabSz="914378" rtl="0" eaLnBrk="1" latinLnBrk="0" hangingPunct="1">
                        <a:defRPr sz="1800" kern="1200">
                          <a:solidFill>
                            <a:schemeClr val="dk1"/>
                          </a:solidFill>
                          <a:latin typeface="Calibri" panose="020F0502020204030204"/>
                        </a:defRPr>
                      </a:lvl6pPr>
                      <a:lvl7pPr marL="2743132" algn="l" defTabSz="914378" rtl="0" eaLnBrk="1" latinLnBrk="0" hangingPunct="1">
                        <a:defRPr sz="1800" kern="1200">
                          <a:solidFill>
                            <a:schemeClr val="dk1"/>
                          </a:solidFill>
                          <a:latin typeface="Calibri" panose="020F0502020204030204"/>
                        </a:defRPr>
                      </a:lvl7pPr>
                      <a:lvl8pPr marL="3200320" algn="l" defTabSz="914378" rtl="0" eaLnBrk="1" latinLnBrk="0" hangingPunct="1">
                        <a:defRPr sz="1800" kern="1200">
                          <a:solidFill>
                            <a:schemeClr val="dk1"/>
                          </a:solidFill>
                          <a:latin typeface="Calibri" panose="020F0502020204030204"/>
                        </a:defRPr>
                      </a:lvl8pPr>
                      <a:lvl9pPr marL="3657509" algn="l" defTabSz="914378" rtl="0" eaLnBrk="1" latinLnBrk="0" hangingPunct="1">
                        <a:defRPr sz="1800" kern="1200">
                          <a:solidFill>
                            <a:schemeClr val="dk1"/>
                          </a:solidFill>
                          <a:latin typeface="Calibri" panose="020F0502020204030204"/>
                        </a:defRPr>
                      </a:lvl9pPr>
                    </a:lstStyle>
                    <a:p>
                      <a:pPr algn="ctr"/>
                      <a:r>
                        <a:rPr lang="pt-BR" sz="1100" dirty="0" smtClean="0">
                          <a:latin typeface="Arial" panose="020B0604020202020204" pitchFamily="34" charset="0"/>
                          <a:cs typeface="Arial" panose="020B0604020202020204" pitchFamily="34" charset="0"/>
                        </a:rPr>
                        <a:t>09/12/2019 a 14/12/2019</a:t>
                      </a:r>
                      <a:endParaRPr lang="pt-BR" sz="1100" dirty="0">
                        <a:latin typeface="Arial" panose="020B0604020202020204" pitchFamily="34" charset="0"/>
                        <a:cs typeface="Arial" panose="020B0604020202020204" pitchFamily="34" charset="0"/>
                      </a:endParaRP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9CB38">
                        <a:tint val="40000"/>
                      </a:srgbClr>
                    </a:solidFill>
                  </a:tcPr>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3708869515"/>
      </p:ext>
    </p:extLst>
  </p:cSld>
  <p:clrMapOvr>
    <a:masterClrMapping/>
  </p:clrMapOvr>
  <p:timing>
    <p:tnLst>
      <p:par>
        <p:cTn id="1" dur="indefinite" restart="never" nodeType="tmRoot"/>
      </p:par>
    </p:tnLst>
  </p:timing>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txBox="1">
            <a:spLocks/>
          </p:cNvSpPr>
          <p:nvPr/>
        </p:nvSpPr>
        <p:spPr>
          <a:xfrm>
            <a:off x="822960" y="260648"/>
            <a:ext cx="7543800" cy="145075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pt-BR" sz="3600" b="1" dirty="0" smtClean="0"/>
              <a:t>Oficinas </a:t>
            </a:r>
            <a:r>
              <a:rPr lang="pt-BR" sz="3600" b="1" dirty="0"/>
              <a:t>Estaduais sobre o </a:t>
            </a:r>
            <a:endParaRPr lang="pt-BR" sz="3600" b="1" dirty="0" smtClean="0"/>
          </a:p>
          <a:p>
            <a:pPr algn="ctr"/>
            <a:r>
              <a:rPr lang="pt-BR" sz="3600" b="1" dirty="0" smtClean="0"/>
              <a:t>Programa </a:t>
            </a:r>
            <a:r>
              <a:rPr lang="pt-BR" sz="3600" b="1" dirty="0"/>
              <a:t>Bolsa Família na Saúde</a:t>
            </a:r>
            <a:endParaRPr lang="pt-BR" sz="3600" b="1" dirty="0">
              <a:latin typeface="Arial" panose="020B0604020202020204" pitchFamily="34" charset="0"/>
              <a:cs typeface="Arial" panose="020B0604020202020204" pitchFamily="34" charset="0"/>
            </a:endParaRPr>
          </a:p>
        </p:txBody>
      </p:sp>
      <p:sp>
        <p:nvSpPr>
          <p:cNvPr id="4" name="CaixaDeTexto 3"/>
          <p:cNvSpPr txBox="1"/>
          <p:nvPr/>
        </p:nvSpPr>
        <p:spPr>
          <a:xfrm>
            <a:off x="2534414" y="1834466"/>
            <a:ext cx="3882794" cy="461665"/>
          </a:xfrm>
          <a:prstGeom prst="rect">
            <a:avLst/>
          </a:prstGeom>
          <a:noFill/>
        </p:spPr>
        <p:txBody>
          <a:bodyPr wrap="none" rtlCol="0">
            <a:spAutoFit/>
          </a:bodyPr>
          <a:lstStyle/>
          <a:p>
            <a:r>
              <a:rPr lang="pt-BR" sz="2400" dirty="0" smtClean="0">
                <a:latin typeface="Arial" panose="020B0604020202020204" pitchFamily="34" charset="0"/>
                <a:cs typeface="Arial" panose="020B0604020202020204" pitchFamily="34" charset="0"/>
              </a:rPr>
              <a:t>Primeiro semestre de 2019</a:t>
            </a:r>
            <a:endParaRPr lang="pt-BR" sz="2400" dirty="0">
              <a:latin typeface="Arial" panose="020B0604020202020204" pitchFamily="34" charset="0"/>
              <a:cs typeface="Arial" panose="020B0604020202020204" pitchFamily="34" charset="0"/>
            </a:endParaRPr>
          </a:p>
        </p:txBody>
      </p:sp>
      <p:sp>
        <p:nvSpPr>
          <p:cNvPr id="5" name="Retângulo Arredondado 5"/>
          <p:cNvSpPr/>
          <p:nvPr/>
        </p:nvSpPr>
        <p:spPr>
          <a:xfrm>
            <a:off x="822960" y="2384883"/>
            <a:ext cx="7543800" cy="3240360"/>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pPr marL="285750" indent="-285750" algn="just">
              <a:buFont typeface="Wingdings" panose="05000000000000000000" pitchFamily="2" charset="2"/>
              <a:buChar char="Ø"/>
            </a:pPr>
            <a:r>
              <a:rPr lang="pt-BR" dirty="0" smtClean="0">
                <a:solidFill>
                  <a:schemeClr val="tx1"/>
                </a:solidFill>
                <a:latin typeface="Arial" panose="020B0604020202020204" pitchFamily="34" charset="0"/>
                <a:cs typeface="Arial" panose="020B0604020202020204" pitchFamily="34" charset="0"/>
              </a:rPr>
              <a:t>Secretaria Estadual de Saúde;</a:t>
            </a:r>
          </a:p>
          <a:p>
            <a:pPr algn="just"/>
            <a:endParaRPr lang="pt-BR" dirty="0" smtClean="0">
              <a:solidFill>
                <a:schemeClr val="tx1"/>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r>
              <a:rPr lang="pt-BR" dirty="0">
                <a:solidFill>
                  <a:schemeClr val="tx1"/>
                </a:solidFill>
                <a:latin typeface="Arial" panose="020B0604020202020204" pitchFamily="34" charset="0"/>
                <a:cs typeface="Arial" panose="020B0604020202020204" pitchFamily="34" charset="0"/>
              </a:rPr>
              <a:t>aproximar as três esferas de gestão do PBF, e alinhar conhecimentos, informações, e estratégias de aumento de cobertura de </a:t>
            </a:r>
            <a:r>
              <a:rPr lang="pt-BR" dirty="0" smtClean="0">
                <a:solidFill>
                  <a:schemeClr val="tx1"/>
                </a:solidFill>
                <a:latin typeface="Arial" panose="020B0604020202020204" pitchFamily="34" charset="0"/>
                <a:cs typeface="Arial" panose="020B0604020202020204" pitchFamily="34" charset="0"/>
              </a:rPr>
              <a:t>acompanhamento por meio do uso das ferramentas do Sistema Bolsa Família na Saúde;</a:t>
            </a:r>
          </a:p>
          <a:p>
            <a:pPr algn="just"/>
            <a:endParaRPr lang="pt-BR" dirty="0" smtClean="0"/>
          </a:p>
          <a:p>
            <a:pPr marL="285750" indent="-285750" algn="just">
              <a:buFont typeface="Wingdings" panose="05000000000000000000" pitchFamily="2" charset="2"/>
              <a:buChar char="Ø"/>
            </a:pPr>
            <a:r>
              <a:rPr lang="pt-BR" dirty="0" smtClean="0">
                <a:solidFill>
                  <a:schemeClr val="tx1"/>
                </a:solidFill>
                <a:latin typeface="Arial" panose="020B0604020202020204" pitchFamily="34" charset="0"/>
                <a:cs typeface="Arial" panose="020B0604020202020204" pitchFamily="34" charset="0"/>
              </a:rPr>
              <a:t>SISVAN</a:t>
            </a:r>
          </a:p>
        </p:txBody>
      </p:sp>
    </p:spTree>
    <p:extLst>
      <p:ext uri="{BB962C8B-B14F-4D97-AF65-F5344CB8AC3E}">
        <p14:creationId xmlns:p14="http://schemas.microsoft.com/office/powerpoint/2010/main" val="697860871"/>
      </p:ext>
    </p:extLst>
  </p:cSld>
  <p:clrMapOvr>
    <a:masterClrMapping/>
  </p:clrMapOvr>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3177026" y="2708920"/>
            <a:ext cx="6120680" cy="2286000"/>
          </a:xfrm>
        </p:spPr>
        <p:txBody>
          <a:bodyPr>
            <a:noAutofit/>
          </a:bodyPr>
          <a:lstStyle/>
          <a:p>
            <a:pPr algn="ctr"/>
            <a:r>
              <a:rPr lang="pt-BR" sz="2400" b="1" dirty="0" smtClean="0">
                <a:solidFill>
                  <a:schemeClr val="accent2">
                    <a:lumMod val="50000"/>
                  </a:schemeClr>
                </a:solidFill>
                <a:latin typeface="Arial" panose="020B0604020202020204" pitchFamily="34" charset="0"/>
                <a:cs typeface="Arial" panose="020B0604020202020204" pitchFamily="34" charset="0"/>
                <a:hlinkClick r:id="rId2"/>
              </a:rPr>
              <a:t>bfasaude@saude.gov.br</a:t>
            </a:r>
            <a:r>
              <a:rPr lang="pt-BR" sz="1800" b="1" dirty="0" smtClean="0">
                <a:solidFill>
                  <a:schemeClr val="accent2">
                    <a:lumMod val="50000"/>
                  </a:schemeClr>
                </a:solidFill>
                <a:latin typeface="Arial" panose="020B0604020202020204" pitchFamily="34" charset="0"/>
                <a:cs typeface="Arial" panose="020B0604020202020204" pitchFamily="34" charset="0"/>
              </a:rPr>
              <a:t/>
            </a:r>
            <a:br>
              <a:rPr lang="pt-BR" sz="1800" b="1" dirty="0" smtClean="0">
                <a:solidFill>
                  <a:schemeClr val="accent2">
                    <a:lumMod val="50000"/>
                  </a:schemeClr>
                </a:solidFill>
                <a:latin typeface="Arial" panose="020B0604020202020204" pitchFamily="34" charset="0"/>
                <a:cs typeface="Arial" panose="020B0604020202020204" pitchFamily="34" charset="0"/>
              </a:rPr>
            </a:br>
            <a:r>
              <a:rPr lang="pt-BR" sz="1800" b="1" dirty="0" smtClean="0">
                <a:solidFill>
                  <a:schemeClr val="accent2">
                    <a:lumMod val="50000"/>
                  </a:schemeClr>
                </a:solidFill>
                <a:latin typeface="Arial" panose="020B0604020202020204" pitchFamily="34" charset="0"/>
                <a:cs typeface="Arial" panose="020B0604020202020204" pitchFamily="34" charset="0"/>
              </a:rPr>
              <a:t/>
            </a:r>
            <a:br>
              <a:rPr lang="pt-BR" sz="1800" b="1" dirty="0" smtClean="0">
                <a:solidFill>
                  <a:schemeClr val="accent2">
                    <a:lumMod val="50000"/>
                  </a:schemeClr>
                </a:solidFill>
                <a:latin typeface="Arial" panose="020B0604020202020204" pitchFamily="34" charset="0"/>
                <a:cs typeface="Arial" panose="020B0604020202020204" pitchFamily="34" charset="0"/>
              </a:rPr>
            </a:br>
            <a:r>
              <a:rPr lang="pt-BR" sz="1800" b="1" dirty="0">
                <a:solidFill>
                  <a:schemeClr val="accent2">
                    <a:lumMod val="50000"/>
                  </a:schemeClr>
                </a:solidFill>
                <a:latin typeface="Arial" panose="020B0604020202020204" pitchFamily="34" charset="0"/>
                <a:cs typeface="Arial" panose="020B0604020202020204" pitchFamily="34" charset="0"/>
              </a:rPr>
              <a:t>(61</a:t>
            </a:r>
            <a:r>
              <a:rPr lang="pt-BR" sz="1800" b="1" dirty="0" smtClean="0">
                <a:solidFill>
                  <a:schemeClr val="accent2">
                    <a:lumMod val="50000"/>
                  </a:schemeClr>
                </a:solidFill>
                <a:latin typeface="Arial" panose="020B0604020202020204" pitchFamily="34" charset="0"/>
                <a:cs typeface="Arial" panose="020B0604020202020204" pitchFamily="34" charset="0"/>
              </a:rPr>
              <a:t>) 3315-9033/9024 </a:t>
            </a:r>
            <a:r>
              <a:rPr lang="pt-BR" sz="1800" b="1" dirty="0">
                <a:solidFill>
                  <a:schemeClr val="accent2">
                    <a:lumMod val="50000"/>
                  </a:schemeClr>
                </a:solidFill>
                <a:latin typeface="Arial" panose="020B0604020202020204" pitchFamily="34" charset="0"/>
                <a:cs typeface="Arial" panose="020B0604020202020204" pitchFamily="34" charset="0"/>
              </a:rPr>
              <a:t>(CGAN/DAB/SAS/MS)</a:t>
            </a:r>
            <a:br>
              <a:rPr lang="pt-BR" sz="1800" b="1" dirty="0">
                <a:solidFill>
                  <a:schemeClr val="accent2">
                    <a:lumMod val="50000"/>
                  </a:schemeClr>
                </a:solidFill>
                <a:latin typeface="Arial" panose="020B0604020202020204" pitchFamily="34" charset="0"/>
                <a:cs typeface="Arial" panose="020B0604020202020204" pitchFamily="34" charset="0"/>
              </a:rPr>
            </a:br>
            <a:r>
              <a:rPr lang="pt-BR" sz="1800" b="1" dirty="0">
                <a:solidFill>
                  <a:schemeClr val="accent2">
                    <a:lumMod val="50000"/>
                  </a:schemeClr>
                </a:solidFill>
                <a:latin typeface="Arial" panose="020B0604020202020204" pitchFamily="34" charset="0"/>
                <a:cs typeface="Arial" panose="020B0604020202020204" pitchFamily="34" charset="0"/>
              </a:rPr>
              <a:t/>
            </a:r>
            <a:br>
              <a:rPr lang="pt-BR" sz="1800" b="1" dirty="0">
                <a:solidFill>
                  <a:schemeClr val="accent2">
                    <a:lumMod val="50000"/>
                  </a:schemeClr>
                </a:solidFill>
                <a:latin typeface="Arial" panose="020B0604020202020204" pitchFamily="34" charset="0"/>
                <a:cs typeface="Arial" panose="020B0604020202020204" pitchFamily="34" charset="0"/>
              </a:rPr>
            </a:br>
            <a:r>
              <a:rPr lang="pt-BR" sz="1800" b="1" dirty="0">
                <a:solidFill>
                  <a:schemeClr val="accent2">
                    <a:lumMod val="50000"/>
                  </a:schemeClr>
                </a:solidFill>
                <a:latin typeface="Arial" panose="020B0604020202020204" pitchFamily="34" charset="0"/>
                <a:cs typeface="Arial" panose="020B0604020202020204" pitchFamily="34" charset="0"/>
              </a:rPr>
              <a:t>0800-707 2003 (Central de Relacionamento do MDS) </a:t>
            </a:r>
            <a:br>
              <a:rPr lang="pt-BR" sz="1800" b="1" dirty="0">
                <a:solidFill>
                  <a:schemeClr val="accent2">
                    <a:lumMod val="50000"/>
                  </a:schemeClr>
                </a:solidFill>
                <a:latin typeface="Arial" panose="020B0604020202020204" pitchFamily="34" charset="0"/>
                <a:cs typeface="Arial" panose="020B0604020202020204" pitchFamily="34" charset="0"/>
              </a:rPr>
            </a:br>
            <a:r>
              <a:rPr lang="pt-BR" sz="1800" b="1" dirty="0">
                <a:solidFill>
                  <a:schemeClr val="accent2">
                    <a:lumMod val="50000"/>
                  </a:schemeClr>
                </a:solidFill>
                <a:latin typeface="Arial" panose="020B0604020202020204" pitchFamily="34" charset="0"/>
                <a:cs typeface="Arial" panose="020B0604020202020204" pitchFamily="34" charset="0"/>
              </a:rPr>
              <a:t>0800-726 0207 (Atendimento Caixa ao Cidadão) </a:t>
            </a:r>
            <a:br>
              <a:rPr lang="pt-BR" sz="1800" b="1" dirty="0">
                <a:solidFill>
                  <a:schemeClr val="accent2">
                    <a:lumMod val="50000"/>
                  </a:schemeClr>
                </a:solidFill>
                <a:latin typeface="Arial" panose="020B0604020202020204" pitchFamily="34" charset="0"/>
                <a:cs typeface="Arial" panose="020B0604020202020204" pitchFamily="34" charset="0"/>
              </a:rPr>
            </a:br>
            <a:r>
              <a:rPr lang="pt-BR" sz="1800" b="1" dirty="0">
                <a:solidFill>
                  <a:schemeClr val="accent2">
                    <a:lumMod val="50000"/>
                  </a:schemeClr>
                </a:solidFill>
                <a:latin typeface="Arial" panose="020B0604020202020204" pitchFamily="34" charset="0"/>
                <a:cs typeface="Arial" panose="020B0604020202020204" pitchFamily="34" charset="0"/>
              </a:rPr>
              <a:t>0800-573 0104 (Atendimento Caixa aos Gestores)</a:t>
            </a:r>
            <a:r>
              <a:rPr lang="pt-BR" sz="2000" b="1" dirty="0">
                <a:solidFill>
                  <a:schemeClr val="accent2">
                    <a:lumMod val="50000"/>
                  </a:schemeClr>
                </a:solidFill>
                <a:latin typeface="Arial" panose="020B0604020202020204" pitchFamily="34" charset="0"/>
                <a:cs typeface="Arial" panose="020B0604020202020204" pitchFamily="34" charset="0"/>
              </a:rPr>
              <a:t/>
            </a:r>
            <a:br>
              <a:rPr lang="pt-BR" sz="2000" b="1" dirty="0">
                <a:solidFill>
                  <a:schemeClr val="accent2">
                    <a:lumMod val="50000"/>
                  </a:schemeClr>
                </a:solidFill>
                <a:latin typeface="Arial" panose="020B0604020202020204" pitchFamily="34" charset="0"/>
                <a:cs typeface="Arial" panose="020B0604020202020204" pitchFamily="34" charset="0"/>
              </a:rPr>
            </a:br>
            <a:endParaRPr lang="pt-BR" sz="2000" b="1" dirty="0">
              <a:solidFill>
                <a:schemeClr val="accent2">
                  <a:lumMod val="50000"/>
                </a:schemeClr>
              </a:solidFill>
              <a:latin typeface="Arial" panose="020B0604020202020204" pitchFamily="34" charset="0"/>
              <a:cs typeface="Arial" panose="020B0604020202020204" pitchFamily="34" charset="0"/>
            </a:endParaRPr>
          </a:p>
        </p:txBody>
      </p:sp>
      <p:pic>
        <p:nvPicPr>
          <p:cNvPr id="5122" name="Picture 2" descr="D:\Users\lucas.agustinho\Downloads\7238b1a08b.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6" y="2590945"/>
            <a:ext cx="1382647" cy="1296144"/>
          </a:xfrm>
          <a:prstGeom prst="rect">
            <a:avLst/>
          </a:prstGeom>
          <a:noFill/>
          <a:extLst>
            <a:ext uri="{909E8E84-426E-40DD-AFC4-6F175D3DCCD1}">
              <a14:hiddenFill xmlns:a14="http://schemas.microsoft.com/office/drawing/2010/main">
                <a:solidFill>
                  <a:srgbClr val="FFFFFF"/>
                </a:solidFill>
              </a14:hiddenFill>
            </a:ext>
          </a:extLst>
        </p:spPr>
      </p:pic>
      <p:sp>
        <p:nvSpPr>
          <p:cNvPr id="4" name="Título 2"/>
          <p:cNvSpPr txBox="1">
            <a:spLocks/>
          </p:cNvSpPr>
          <p:nvPr/>
        </p:nvSpPr>
        <p:spPr>
          <a:xfrm>
            <a:off x="3177026" y="1484784"/>
            <a:ext cx="5616624" cy="1133872"/>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3600" b="0" kern="1200" spc="-50" baseline="0">
                <a:solidFill>
                  <a:srgbClr val="FFFFFF"/>
                </a:solidFill>
                <a:latin typeface="+mj-lt"/>
                <a:ea typeface="+mj-ea"/>
                <a:cs typeface="+mj-cs"/>
              </a:defRPr>
            </a:lvl1pPr>
          </a:lstStyle>
          <a:p>
            <a:pPr algn="ctr"/>
            <a:r>
              <a:rPr lang="pt-BR" sz="6000" b="1" dirty="0" smtClean="0">
                <a:solidFill>
                  <a:schemeClr val="accent2"/>
                </a:solidFill>
                <a:latin typeface="Arial" panose="020B0604020202020204" pitchFamily="34" charset="0"/>
                <a:cs typeface="Arial" panose="020B0604020202020204" pitchFamily="34" charset="0"/>
              </a:rPr>
              <a:t>Contatos</a:t>
            </a:r>
            <a:endParaRPr lang="pt-BR" sz="6000" dirty="0">
              <a:solidFill>
                <a:schemeClr val="accent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55981019"/>
      </p:ext>
    </p:extLst>
  </p:cSld>
  <p:clrMapOvr>
    <a:masterClrMapping/>
  </p:clrMapOvr>
  <p:timing>
    <p:tnLst>
      <p:par>
        <p:cTn id="1" dur="indefinite" restart="never" nodeType="tmRoot"/>
      </p:par>
    </p:tnLst>
  </p:timing>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1124744"/>
            <a:ext cx="8136904" cy="2263120"/>
          </a:xfrm>
        </p:spPr>
        <p:txBody>
          <a:bodyPr vert="horz" lIns="91440" tIns="45720" rIns="91440" bIns="0" rtlCol="0" anchor="b">
            <a:noAutofit/>
          </a:bodyPr>
          <a:lstStyle/>
          <a:p>
            <a:r>
              <a:rPr lang="pt-BR" sz="13000" b="1" dirty="0" smtClean="0">
                <a:solidFill>
                  <a:schemeClr val="accent2"/>
                </a:solidFill>
                <a:latin typeface="Arial" panose="020B0604020202020204" pitchFamily="34" charset="0"/>
                <a:cs typeface="Arial" panose="020B0604020202020204" pitchFamily="34" charset="0"/>
              </a:rPr>
              <a:t>Obrigada!</a:t>
            </a:r>
            <a:endParaRPr lang="pt-BR" sz="13000" b="1" dirty="0">
              <a:solidFill>
                <a:schemeClr val="accent2"/>
              </a:solidFill>
              <a:latin typeface="Arial" panose="020B0604020202020204" pitchFamily="34" charset="0"/>
              <a:cs typeface="Arial" panose="020B0604020202020204" pitchFamily="34" charset="0"/>
            </a:endParaRPr>
          </a:p>
        </p:txBody>
      </p:sp>
      <p:sp>
        <p:nvSpPr>
          <p:cNvPr id="3" name="Retângulo 2"/>
          <p:cNvSpPr/>
          <p:nvPr/>
        </p:nvSpPr>
        <p:spPr>
          <a:xfrm>
            <a:off x="827584" y="5445224"/>
            <a:ext cx="7632848" cy="923330"/>
          </a:xfrm>
          <a:prstGeom prst="rect">
            <a:avLst/>
          </a:prstGeom>
        </p:spPr>
        <p:txBody>
          <a:bodyPr wrap="square">
            <a:spAutoFit/>
          </a:bodyPr>
          <a:lstStyle/>
          <a:p>
            <a:pPr algn="ctr"/>
            <a:r>
              <a:rPr lang="pt-BR" b="1" dirty="0">
                <a:solidFill>
                  <a:schemeClr val="bg1"/>
                </a:solidFill>
                <a:latin typeface="Arial" panose="020B0604020202020204" pitchFamily="34" charset="0"/>
                <a:cs typeface="Arial" panose="020B0604020202020204" pitchFamily="34" charset="0"/>
              </a:rPr>
              <a:t>Coordenação Geral de Alimentação e Nutrição/Departamento de </a:t>
            </a:r>
            <a:r>
              <a:rPr lang="pt-BR" b="1" dirty="0" smtClean="0">
                <a:solidFill>
                  <a:schemeClr val="bg1"/>
                </a:solidFill>
                <a:latin typeface="Arial" panose="020B0604020202020204" pitchFamily="34" charset="0"/>
                <a:cs typeface="Arial" panose="020B0604020202020204" pitchFamily="34" charset="0"/>
              </a:rPr>
              <a:t>Promoção da Saúde/Secretaria </a:t>
            </a:r>
            <a:r>
              <a:rPr lang="pt-BR" b="1" dirty="0">
                <a:solidFill>
                  <a:schemeClr val="bg1"/>
                </a:solidFill>
                <a:latin typeface="Arial" panose="020B0604020202020204" pitchFamily="34" charset="0"/>
                <a:cs typeface="Arial" panose="020B0604020202020204" pitchFamily="34" charset="0"/>
              </a:rPr>
              <a:t>de </a:t>
            </a:r>
            <a:r>
              <a:rPr lang="pt-BR" b="1">
                <a:solidFill>
                  <a:schemeClr val="bg1"/>
                </a:solidFill>
                <a:latin typeface="Arial" panose="020B0604020202020204" pitchFamily="34" charset="0"/>
                <a:cs typeface="Arial" panose="020B0604020202020204" pitchFamily="34" charset="0"/>
              </a:rPr>
              <a:t>Atenção </a:t>
            </a:r>
            <a:r>
              <a:rPr lang="pt-BR" b="1" smtClean="0">
                <a:solidFill>
                  <a:schemeClr val="bg1"/>
                </a:solidFill>
                <a:latin typeface="Arial" panose="020B0604020202020204" pitchFamily="34" charset="0"/>
                <a:cs typeface="Arial" panose="020B0604020202020204" pitchFamily="34" charset="0"/>
              </a:rPr>
              <a:t>Primária à </a:t>
            </a:r>
            <a:r>
              <a:rPr lang="pt-BR" b="1" dirty="0">
                <a:solidFill>
                  <a:schemeClr val="bg1"/>
                </a:solidFill>
                <a:latin typeface="Arial" panose="020B0604020202020204" pitchFamily="34" charset="0"/>
                <a:cs typeface="Arial" panose="020B0604020202020204" pitchFamily="34" charset="0"/>
              </a:rPr>
              <a:t>Saúde/Ministério da Saúde</a:t>
            </a:r>
          </a:p>
        </p:txBody>
      </p:sp>
    </p:spTree>
    <p:extLst>
      <p:ext uri="{BB962C8B-B14F-4D97-AF65-F5344CB8AC3E}">
        <p14:creationId xmlns:p14="http://schemas.microsoft.com/office/powerpoint/2010/main" val="31199085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Título 1"/>
          <p:cNvSpPr txBox="1">
            <a:spLocks/>
          </p:cNvSpPr>
          <p:nvPr/>
        </p:nvSpPr>
        <p:spPr>
          <a:xfrm>
            <a:off x="145064" y="105159"/>
            <a:ext cx="8853872" cy="1124744"/>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400" b="1" dirty="0">
                <a:solidFill>
                  <a:schemeClr val="tx1"/>
                </a:solidFill>
                <a:latin typeface="Arial" panose="020B0604020202020204" pitchFamily="34" charset="0"/>
                <a:cs typeface="Arial" panose="020B0604020202020204" pitchFamily="34" charset="0"/>
              </a:rPr>
              <a:t>O acesso ao </a:t>
            </a:r>
            <a:r>
              <a:rPr lang="pt-BR" sz="2400" b="1" dirty="0" smtClean="0">
                <a:solidFill>
                  <a:schemeClr val="tx1"/>
                </a:solidFill>
                <a:latin typeface="Arial" panose="020B0604020202020204" pitchFamily="34" charset="0"/>
                <a:cs typeface="Arial" panose="020B0604020202020204" pitchFamily="34" charset="0"/>
              </a:rPr>
              <a:t>ambiente restrito do e-Gestor AB </a:t>
            </a:r>
            <a:r>
              <a:rPr lang="pt-BR" sz="2400" b="1" dirty="0">
                <a:solidFill>
                  <a:schemeClr val="tx1"/>
                </a:solidFill>
                <a:latin typeface="Arial" panose="020B0604020202020204" pitchFamily="34" charset="0"/>
                <a:cs typeface="Arial" panose="020B0604020202020204" pitchFamily="34" charset="0"/>
              </a:rPr>
              <a:t>é realizado por meio da opção </a:t>
            </a:r>
            <a:r>
              <a:rPr lang="pt-BR" sz="2400" b="1" dirty="0" smtClean="0">
                <a:solidFill>
                  <a:schemeClr val="tx1"/>
                </a:solidFill>
                <a:latin typeface="Arial" panose="020B0604020202020204" pitchFamily="34" charset="0"/>
                <a:cs typeface="Arial" panose="020B0604020202020204" pitchFamily="34" charset="0"/>
              </a:rPr>
              <a:t>‘Acesso Restrito’ na página inicial </a:t>
            </a:r>
            <a:r>
              <a:rPr lang="pt-BR" sz="2400" b="1" dirty="0">
                <a:solidFill>
                  <a:schemeClr val="tx1"/>
                </a:solidFill>
                <a:latin typeface="Arial" panose="020B0604020202020204" pitchFamily="34" charset="0"/>
                <a:cs typeface="Arial" panose="020B0604020202020204" pitchFamily="34" charset="0"/>
              </a:rPr>
              <a:t>do e-Gestor AB (</a:t>
            </a:r>
            <a:r>
              <a:rPr lang="pt-BR" sz="2400" b="1" dirty="0">
                <a:solidFill>
                  <a:schemeClr val="tx1"/>
                </a:solidFill>
                <a:latin typeface="Arial" panose="020B0604020202020204" pitchFamily="34" charset="0"/>
                <a:cs typeface="Arial" panose="020B0604020202020204" pitchFamily="34" charset="0"/>
                <a:hlinkClick r:id="rId2"/>
              </a:rPr>
              <a:t>https://egestorab.saude.gov.br</a:t>
            </a:r>
            <a:r>
              <a:rPr lang="pt-BR" sz="2400" b="1" dirty="0" smtClean="0">
                <a:solidFill>
                  <a:schemeClr val="tx1"/>
                </a:solidFill>
                <a:latin typeface="Arial" panose="020B0604020202020204" pitchFamily="34" charset="0"/>
                <a:cs typeface="Arial" panose="020B0604020202020204" pitchFamily="34" charset="0"/>
                <a:hlinkClick r:id="rId2"/>
              </a:rPr>
              <a:t>/</a:t>
            </a:r>
            <a:r>
              <a:rPr lang="pt-BR" sz="2400" b="1" dirty="0" smtClean="0">
                <a:solidFill>
                  <a:schemeClr val="tx1"/>
                </a:solidFill>
                <a:latin typeface="Arial" panose="020B0604020202020204" pitchFamily="34" charset="0"/>
                <a:cs typeface="Arial" panose="020B0604020202020204" pitchFamily="34" charset="0"/>
              </a:rPr>
              <a:t>):  </a:t>
            </a:r>
            <a:endParaRPr lang="pt-BR" sz="2400" b="1" dirty="0">
              <a:solidFill>
                <a:schemeClr val="tx1"/>
              </a:solidFill>
              <a:latin typeface="Arial" panose="020B0604020202020204" pitchFamily="34" charset="0"/>
              <a:cs typeface="Arial" panose="020B0604020202020204" pitchFamily="34" charset="0"/>
            </a:endParaRPr>
          </a:p>
        </p:txBody>
      </p:sp>
      <p:pic>
        <p:nvPicPr>
          <p:cNvPr id="5" name="Imagem 4"/>
          <p:cNvPicPr>
            <a:picLocks noChangeAspect="1"/>
          </p:cNvPicPr>
          <p:nvPr/>
        </p:nvPicPr>
        <p:blipFill>
          <a:blip r:embed="rId3"/>
          <a:stretch>
            <a:fillRect/>
          </a:stretch>
        </p:blipFill>
        <p:spPr>
          <a:xfrm>
            <a:off x="0" y="1340769"/>
            <a:ext cx="9144000" cy="5517232"/>
          </a:xfrm>
          <a:prstGeom prst="rect">
            <a:avLst/>
          </a:prstGeom>
        </p:spPr>
      </p:pic>
      <p:sp>
        <p:nvSpPr>
          <p:cNvPr id="6" name="Retângulo Arredondado 5"/>
          <p:cNvSpPr/>
          <p:nvPr/>
        </p:nvSpPr>
        <p:spPr>
          <a:xfrm>
            <a:off x="8100392" y="2132856"/>
            <a:ext cx="1043608"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406539067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Título 1"/>
          <p:cNvSpPr txBox="1">
            <a:spLocks/>
          </p:cNvSpPr>
          <p:nvPr/>
        </p:nvSpPr>
        <p:spPr>
          <a:xfrm>
            <a:off x="32384" y="1"/>
            <a:ext cx="8928992" cy="908720"/>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a:solidFill>
                  <a:schemeClr val="tx1"/>
                </a:solidFill>
                <a:latin typeface="Arial" panose="020B0604020202020204" pitchFamily="34" charset="0"/>
                <a:cs typeface="Arial" panose="020B0604020202020204" pitchFamily="34" charset="0"/>
              </a:rPr>
              <a:t>O acesso </a:t>
            </a:r>
            <a:r>
              <a:rPr lang="pt-BR" sz="2800" b="1" dirty="0" smtClean="0">
                <a:solidFill>
                  <a:schemeClr val="tx1"/>
                </a:solidFill>
                <a:latin typeface="Arial" panose="020B0604020202020204" pitchFamily="34" charset="0"/>
                <a:cs typeface="Arial" panose="020B0604020202020204" pitchFamily="34" charset="0"/>
              </a:rPr>
              <a:t>direto na página do Programa Bolsa </a:t>
            </a:r>
            <a:r>
              <a:rPr lang="pt-BR" sz="2800" b="1" dirty="0">
                <a:solidFill>
                  <a:schemeClr val="tx1"/>
                </a:solidFill>
                <a:latin typeface="Arial" panose="020B0604020202020204" pitchFamily="34" charset="0"/>
                <a:cs typeface="Arial" panose="020B0604020202020204" pitchFamily="34" charset="0"/>
              </a:rPr>
              <a:t>Família (</a:t>
            </a:r>
            <a:r>
              <a:rPr lang="pt-BR" sz="2800" b="1" dirty="0">
                <a:solidFill>
                  <a:schemeClr val="tx1"/>
                </a:solidFill>
                <a:latin typeface="Arial" panose="020B0604020202020204" pitchFamily="34" charset="0"/>
                <a:cs typeface="Arial" panose="020B0604020202020204" pitchFamily="34" charset="0"/>
                <a:hlinkClick r:id="rId2"/>
              </a:rPr>
              <a:t>https://bfa.saude.gov.br</a:t>
            </a:r>
            <a:r>
              <a:rPr lang="pt-BR" sz="2800" b="1" dirty="0" smtClean="0">
                <a:solidFill>
                  <a:schemeClr val="tx1"/>
                </a:solidFill>
                <a:latin typeface="Arial" panose="020B0604020202020204" pitchFamily="34" charset="0"/>
                <a:cs typeface="Arial" panose="020B0604020202020204" pitchFamily="34" charset="0"/>
                <a:hlinkClick r:id="rId2"/>
              </a:rPr>
              <a:t>/</a:t>
            </a:r>
            <a:r>
              <a:rPr lang="pt-BR" sz="2800" b="1" dirty="0" smtClean="0">
                <a:solidFill>
                  <a:schemeClr val="tx1"/>
                </a:solidFill>
                <a:latin typeface="Arial" panose="020B0604020202020204" pitchFamily="34" charset="0"/>
                <a:cs typeface="Arial" panose="020B0604020202020204" pitchFamily="34" charset="0"/>
              </a:rPr>
              <a:t>):  </a:t>
            </a:r>
            <a:endParaRPr lang="pt-BR" sz="2800" b="1" dirty="0">
              <a:solidFill>
                <a:schemeClr val="tx1"/>
              </a:solidFill>
              <a:latin typeface="Arial" panose="020B0604020202020204" pitchFamily="34" charset="0"/>
              <a:cs typeface="Arial" panose="020B0604020202020204" pitchFamily="34" charset="0"/>
            </a:endParaRPr>
          </a:p>
        </p:txBody>
      </p:sp>
      <p:grpSp>
        <p:nvGrpSpPr>
          <p:cNvPr id="3" name="Grupo 2"/>
          <p:cNvGrpSpPr/>
          <p:nvPr/>
        </p:nvGrpSpPr>
        <p:grpSpPr>
          <a:xfrm>
            <a:off x="32384" y="908722"/>
            <a:ext cx="9111616" cy="5949278"/>
            <a:chOff x="0" y="1450756"/>
            <a:chExt cx="9180512" cy="5407243"/>
          </a:xfrm>
        </p:grpSpPr>
        <p:pic>
          <p:nvPicPr>
            <p:cNvPr id="2" name="Imagem 1"/>
            <p:cNvPicPr>
              <a:picLocks noChangeAspect="1"/>
            </p:cNvPicPr>
            <p:nvPr/>
          </p:nvPicPr>
          <p:blipFill rotWithShape="1">
            <a:blip r:embed="rId3"/>
            <a:srcRect t="6124" r="1143" b="2390"/>
            <a:stretch/>
          </p:blipFill>
          <p:spPr>
            <a:xfrm>
              <a:off x="0" y="1450756"/>
              <a:ext cx="9180512" cy="5407243"/>
            </a:xfrm>
            <a:prstGeom prst="rect">
              <a:avLst/>
            </a:prstGeom>
          </p:spPr>
        </p:pic>
        <p:sp>
          <p:nvSpPr>
            <p:cNvPr id="6" name="Retângulo Arredondado 5"/>
            <p:cNvSpPr/>
            <p:nvPr/>
          </p:nvSpPr>
          <p:spPr>
            <a:xfrm>
              <a:off x="8100392" y="2132856"/>
              <a:ext cx="1043608"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41128385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1520" y="34076"/>
            <a:ext cx="7543800" cy="1450757"/>
          </a:xfrm>
        </p:spPr>
        <p:txBody>
          <a:bodyPr/>
          <a:lstStyle/>
          <a:p>
            <a:r>
              <a:rPr lang="pt-BR" b="1" dirty="0" smtClean="0">
                <a:latin typeface="Arial" panose="020B0604020202020204" pitchFamily="34" charset="0"/>
                <a:cs typeface="Arial" panose="020B0604020202020204" pitchFamily="34" charset="0"/>
              </a:rPr>
              <a:t>Criação do PBF</a:t>
            </a:r>
            <a:endParaRPr lang="pt-BR" b="1" dirty="0">
              <a:latin typeface="Arial" panose="020B0604020202020204" pitchFamily="34" charset="0"/>
              <a:cs typeface="Arial" panose="020B0604020202020204" pitchFamily="34" charset="0"/>
            </a:endParaRPr>
          </a:p>
        </p:txBody>
      </p:sp>
      <p:graphicFrame>
        <p:nvGraphicFramePr>
          <p:cNvPr id="4" name="Diagrama 3"/>
          <p:cNvGraphicFramePr/>
          <p:nvPr>
            <p:extLst>
              <p:ext uri="{D42A27DB-BD31-4B8C-83A1-F6EECF244321}">
                <p14:modId xmlns:p14="http://schemas.microsoft.com/office/powerpoint/2010/main" val="4008355459"/>
              </p:ext>
            </p:extLst>
          </p:nvPr>
        </p:nvGraphicFramePr>
        <p:xfrm>
          <a:off x="822960" y="1988840"/>
          <a:ext cx="742144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1033033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899592" y="980728"/>
            <a:ext cx="7528331" cy="2736304"/>
          </a:xfrm>
        </p:spPr>
        <p:txBody>
          <a:bodyPr>
            <a:noAutofit/>
          </a:bodyPr>
          <a:lstStyle/>
          <a:p>
            <a:pPr algn="ctr"/>
            <a:r>
              <a:rPr lang="pt-BR" sz="70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Sistema PBF na Saúde (BFA) </a:t>
            </a:r>
            <a:br>
              <a:rPr lang="pt-BR" sz="70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pt-BR" sz="70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no e-Gestor AB</a:t>
            </a:r>
            <a:endParaRPr lang="pt-BR" sz="7000" cap="none"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4" name="CaixaDeTexto 3"/>
          <p:cNvSpPr txBox="1"/>
          <p:nvPr/>
        </p:nvSpPr>
        <p:spPr>
          <a:xfrm>
            <a:off x="1004106" y="4941168"/>
            <a:ext cx="7423817" cy="1200329"/>
          </a:xfrm>
          <a:prstGeom prst="rect">
            <a:avLst/>
          </a:prstGeom>
          <a:noFill/>
          <a:ln>
            <a:noFill/>
          </a:ln>
        </p:spPr>
        <p:txBody>
          <a:bodyPr wrap="square" rtlCol="0">
            <a:spAutoFit/>
          </a:bodyPr>
          <a:lstStyle/>
          <a:p>
            <a:pPr algn="ctr"/>
            <a:r>
              <a:rPr lang="pt-BR" dirty="0" smtClean="0">
                <a:solidFill>
                  <a:schemeClr val="accent2"/>
                </a:solidFill>
                <a:latin typeface="Arial" panose="020B0604020202020204" pitchFamily="34" charset="0"/>
                <a:cs typeface="Arial" panose="020B0604020202020204" pitchFamily="34" charset="0"/>
              </a:rPr>
              <a:t>Coordenação Geral de Alimentação e Nutrição</a:t>
            </a:r>
          </a:p>
          <a:p>
            <a:pPr algn="ctr"/>
            <a:r>
              <a:rPr lang="pt-BR" dirty="0" smtClean="0">
                <a:solidFill>
                  <a:schemeClr val="accent2"/>
                </a:solidFill>
                <a:latin typeface="Arial" panose="020B0604020202020204" pitchFamily="34" charset="0"/>
                <a:cs typeface="Arial" panose="020B0604020202020204" pitchFamily="34" charset="0"/>
              </a:rPr>
              <a:t>Departamento de Promoção da Saúde</a:t>
            </a:r>
          </a:p>
          <a:p>
            <a:pPr algn="ctr"/>
            <a:r>
              <a:rPr lang="pt-BR" dirty="0" smtClean="0">
                <a:solidFill>
                  <a:schemeClr val="accent2"/>
                </a:solidFill>
                <a:latin typeface="Arial" panose="020B0604020202020204" pitchFamily="34" charset="0"/>
                <a:cs typeface="Arial" panose="020B0604020202020204" pitchFamily="34" charset="0"/>
              </a:rPr>
              <a:t>Secretaria de Atenção Primária à Saúde</a:t>
            </a:r>
          </a:p>
          <a:p>
            <a:pPr algn="ctr"/>
            <a:r>
              <a:rPr lang="pt-BR" dirty="0" smtClean="0">
                <a:solidFill>
                  <a:schemeClr val="accent2"/>
                </a:solidFill>
                <a:latin typeface="Arial" panose="020B0604020202020204" pitchFamily="34" charset="0"/>
                <a:cs typeface="Arial" panose="020B0604020202020204" pitchFamily="34" charset="0"/>
              </a:rPr>
              <a:t>Ministério da Saúde</a:t>
            </a:r>
          </a:p>
        </p:txBody>
      </p:sp>
      <p:pic>
        <p:nvPicPr>
          <p:cNvPr id="5" name="Picture 2" descr="D:\Users\lucas.agustinho\Desktop\PNG\Logo_SUS_svg.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06424" y="6351200"/>
            <a:ext cx="656459" cy="339512"/>
          </a:xfrm>
          <a:prstGeom prst="rect">
            <a:avLst/>
          </a:prstGeom>
          <a:noFill/>
          <a:extLst>
            <a:ext uri="{909E8E84-426E-40DD-AFC4-6F175D3DCCD1}">
              <a14:hiddenFill xmlns:a14="http://schemas.microsoft.com/office/drawing/2010/main">
                <a:solidFill>
                  <a:srgbClr val="FFFFFF"/>
                </a:solidFill>
              </a14:hiddenFill>
            </a:ext>
          </a:extLst>
        </p:spPr>
      </p:pic>
      <p:sp>
        <p:nvSpPr>
          <p:cNvPr id="6" name="CaixaDeTexto 5"/>
          <p:cNvSpPr txBox="1"/>
          <p:nvPr/>
        </p:nvSpPr>
        <p:spPr>
          <a:xfrm>
            <a:off x="8244408" y="6305513"/>
            <a:ext cx="994524" cy="430887"/>
          </a:xfrm>
          <a:prstGeom prst="rect">
            <a:avLst/>
          </a:prstGeom>
          <a:noFill/>
        </p:spPr>
        <p:txBody>
          <a:bodyPr wrap="square" rtlCol="0">
            <a:spAutoFit/>
          </a:bodyPr>
          <a:lstStyle/>
          <a:p>
            <a:r>
              <a:rPr lang="pt-BR" sz="1050" dirty="0" smtClean="0">
                <a:latin typeface="Arial" panose="020B0604020202020204" pitchFamily="34" charset="0"/>
                <a:cs typeface="Arial" panose="020B0604020202020204" pitchFamily="34" charset="0"/>
              </a:rPr>
              <a:t>MINISTÉRIO DA SAÚDE</a:t>
            </a:r>
            <a:endParaRPr lang="pt-BR" sz="10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619947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31840" y="1124744"/>
            <a:ext cx="5904656" cy="3559832"/>
          </a:xfrm>
        </p:spPr>
        <p:txBody>
          <a:bodyPr>
            <a:noAutofit/>
          </a:bodyPr>
          <a:lstStyle/>
          <a:p>
            <a:pPr algn="just"/>
            <a:r>
              <a:rPr lang="pt-BR" sz="4000" dirty="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Como acessar o Sistema PBF na Saúde (BFA) no e-Gestor </a:t>
            </a:r>
            <a:r>
              <a:rPr lang="pt-BR" sz="4000" dirty="0" smtClean="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AB e realizar o acompanhamento das condicionalidades de saúde?</a:t>
            </a:r>
            <a:endParaRPr lang="pt-BR" sz="4000" dirty="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4" name="Picture 3" descr="D:\Users\lucas.agustinho\Downloads\48b64f8a9c.pn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flipH="1">
            <a:off x="755576" y="2492896"/>
            <a:ext cx="1584176" cy="1584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54123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p:cNvSpPr txBox="1">
            <a:spLocks/>
          </p:cNvSpPr>
          <p:nvPr/>
        </p:nvSpPr>
        <p:spPr>
          <a:xfrm>
            <a:off x="105236" y="22305"/>
            <a:ext cx="8928992" cy="1030432"/>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solidFill>
                  <a:schemeClr val="tx1"/>
                </a:solidFill>
                <a:latin typeface="Arial" panose="020B0604020202020204" pitchFamily="34" charset="0"/>
                <a:cs typeface="Arial" panose="020B0604020202020204" pitchFamily="34" charset="0"/>
              </a:rPr>
              <a:t>Em seguida, com o </a:t>
            </a:r>
            <a:r>
              <a:rPr lang="pt-BR" sz="2800" b="1" dirty="0" err="1" smtClean="0">
                <a:solidFill>
                  <a:schemeClr val="tx1"/>
                </a:solidFill>
                <a:latin typeface="Arial" panose="020B0604020202020204" pitchFamily="34" charset="0"/>
                <a:cs typeface="Arial" panose="020B0604020202020204" pitchFamily="34" charset="0"/>
              </a:rPr>
              <a:t>login</a:t>
            </a:r>
            <a:r>
              <a:rPr lang="pt-BR" sz="2800" b="1" dirty="0" smtClean="0">
                <a:solidFill>
                  <a:schemeClr val="tx1"/>
                </a:solidFill>
                <a:latin typeface="Arial" panose="020B0604020202020204" pitchFamily="34" charset="0"/>
                <a:cs typeface="Arial" panose="020B0604020202020204" pitchFamily="34" charset="0"/>
              </a:rPr>
              <a:t> e a senha individuais, é possível acessar o ambiente restrito do e-Gestor AB</a:t>
            </a:r>
            <a:r>
              <a:rPr lang="pt-BR" sz="2800" b="1" dirty="0">
                <a:solidFill>
                  <a:schemeClr val="tx1"/>
                </a:solidFill>
                <a:latin typeface="Arial" panose="020B0604020202020204" pitchFamily="34" charset="0"/>
                <a:cs typeface="Arial" panose="020B0604020202020204" pitchFamily="34" charset="0"/>
              </a:rPr>
              <a:t>:</a:t>
            </a:r>
          </a:p>
        </p:txBody>
      </p:sp>
      <p:pic>
        <p:nvPicPr>
          <p:cNvPr id="2" name="Imagem 1"/>
          <p:cNvPicPr>
            <a:picLocks noChangeAspect="1"/>
          </p:cNvPicPr>
          <p:nvPr/>
        </p:nvPicPr>
        <p:blipFill>
          <a:blip r:embed="rId2"/>
          <a:stretch>
            <a:fillRect/>
          </a:stretch>
        </p:blipFill>
        <p:spPr>
          <a:xfrm>
            <a:off x="0" y="1340767"/>
            <a:ext cx="9144000" cy="5517233"/>
          </a:xfrm>
          <a:prstGeom prst="rect">
            <a:avLst/>
          </a:prstGeom>
        </p:spPr>
      </p:pic>
      <p:sp>
        <p:nvSpPr>
          <p:cNvPr id="3" name="Retângulo Arredondado 2"/>
          <p:cNvSpPr/>
          <p:nvPr/>
        </p:nvSpPr>
        <p:spPr>
          <a:xfrm>
            <a:off x="3131840" y="3212976"/>
            <a:ext cx="2880320" cy="28083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77864174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501517"/>
            <a:ext cx="8928992" cy="326936"/>
          </a:xfrm>
        </p:spPr>
        <p:txBody>
          <a:bodyPr vert="horz" lIns="91440" tIns="45720" rIns="91440" bIns="45720" rtlCol="0" anchor="ctr">
            <a:noAutofit/>
          </a:bodyPr>
          <a:lstStyle/>
          <a:p>
            <a:r>
              <a:rPr lang="pt-BR" sz="3000" b="1" cap="none" dirty="0">
                <a:latin typeface="Arial" panose="020B0604020202020204" pitchFamily="34" charset="0"/>
                <a:cs typeface="Arial" panose="020B0604020202020204" pitchFamily="34" charset="0"/>
              </a:rPr>
              <a:t>Em </a:t>
            </a:r>
            <a:r>
              <a:rPr lang="pt-BR" sz="3000" b="1" cap="none" dirty="0" smtClean="0">
                <a:latin typeface="Arial" panose="020B0604020202020204" pitchFamily="34" charset="0"/>
                <a:cs typeface="Arial" panose="020B0604020202020204" pitchFamily="34" charset="0"/>
              </a:rPr>
              <a:t>seguida, o e-Gestor AB abrirá a tela </a:t>
            </a:r>
            <a:r>
              <a:rPr lang="pt-BR" sz="3000" b="1" cap="none" dirty="0">
                <a:latin typeface="Arial" panose="020B0604020202020204" pitchFamily="34" charset="0"/>
                <a:cs typeface="Arial" panose="020B0604020202020204" pitchFamily="34" charset="0"/>
              </a:rPr>
              <a:t>abaixo</a:t>
            </a:r>
            <a:r>
              <a:rPr lang="pt-BR" sz="3000" b="1" cap="none" dirty="0" smtClean="0">
                <a:latin typeface="Arial" panose="020B0604020202020204" pitchFamily="34" charset="0"/>
                <a:cs typeface="Arial" panose="020B0604020202020204" pitchFamily="34" charset="0"/>
              </a:rPr>
              <a:t>:</a:t>
            </a:r>
            <a:endParaRPr lang="pt-BR" sz="3000" b="1" cap="none" dirty="0">
              <a:latin typeface="Arial" panose="020B0604020202020204" pitchFamily="34" charset="0"/>
              <a:cs typeface="Arial" panose="020B0604020202020204" pitchFamily="34" charset="0"/>
            </a:endParaRPr>
          </a:p>
        </p:txBody>
      </p:sp>
      <p:sp>
        <p:nvSpPr>
          <p:cNvPr id="6"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
        <p:nvSpPr>
          <p:cNvPr id="7" name="Rectangle 6"/>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3" name="Imagem 2"/>
          <p:cNvPicPr>
            <a:picLocks noChangeAspect="1"/>
          </p:cNvPicPr>
          <p:nvPr/>
        </p:nvPicPr>
        <p:blipFill>
          <a:blip r:embed="rId2"/>
          <a:stretch>
            <a:fillRect/>
          </a:stretch>
        </p:blipFill>
        <p:spPr>
          <a:xfrm>
            <a:off x="0" y="1196752"/>
            <a:ext cx="9144000" cy="5661248"/>
          </a:xfrm>
          <a:prstGeom prst="rect">
            <a:avLst/>
          </a:prstGeom>
        </p:spPr>
      </p:pic>
      <p:sp>
        <p:nvSpPr>
          <p:cNvPr id="9" name="Retângulo de cantos arredondados 4"/>
          <p:cNvSpPr/>
          <p:nvPr/>
        </p:nvSpPr>
        <p:spPr>
          <a:xfrm>
            <a:off x="4788024" y="5661248"/>
            <a:ext cx="3240360" cy="360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
        <p:nvSpPr>
          <p:cNvPr id="10" name="Caixa de texto 76"/>
          <p:cNvSpPr txBox="1">
            <a:spLocks noChangeArrowheads="1"/>
          </p:cNvSpPr>
          <p:nvPr/>
        </p:nvSpPr>
        <p:spPr bwMode="auto">
          <a:xfrm>
            <a:off x="5940152" y="5147403"/>
            <a:ext cx="2880320" cy="360039"/>
          </a:xfrm>
          <a:prstGeom prst="rect">
            <a:avLst/>
          </a:prstGeom>
          <a:solidFill>
            <a:srgbClr val="FFFFFF"/>
          </a:solidFill>
          <a:ln w="38100">
            <a:solidFill>
              <a:srgbClr val="FF0000"/>
            </a:solidFill>
            <a:prstDash val="sysDot"/>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lang="pt-BR" altLang="pt-BR" sz="1600" dirty="0" smtClean="0">
                <a:latin typeface="Arial" panose="020B0604020202020204" pitchFamily="34" charset="0"/>
                <a:ea typeface="Calibri" pitchFamily="34" charset="0"/>
                <a:cs typeface="Arial" panose="020B0604020202020204" pitchFamily="34" charset="0"/>
              </a:rPr>
              <a:t>Clique em </a:t>
            </a:r>
            <a:r>
              <a:rPr kumimoji="0" lang="pt-BR" altLang="pt-BR" sz="1600" b="0"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rPr>
              <a:t>‘Acessar Sistema’. </a:t>
            </a:r>
            <a:endParaRPr kumimoji="0" lang="pt-BR" altLang="pt-BR"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t-BR" altLang="pt-BR" sz="20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05259556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31840" y="548680"/>
            <a:ext cx="5904656" cy="3292084"/>
          </a:xfrm>
        </p:spPr>
        <p:txBody>
          <a:bodyPr>
            <a:noAutofit/>
          </a:bodyPr>
          <a:lstStyle/>
          <a:p>
            <a:pPr algn="ctr"/>
            <a:r>
              <a:rPr lang="pt-BR" sz="4000" dirty="0" smtClean="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Funcionalidades do Sistema PBF na Saúde (BFA) no e-Gestor AB</a:t>
            </a:r>
            <a:endParaRPr lang="pt-BR" sz="4000" dirty="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4" name="Picture 3" descr="D:\Users\lucas.agustinho\Downloads\48b64f8a9c.pn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flipH="1">
            <a:off x="755576" y="2492896"/>
            <a:ext cx="1584176" cy="1584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336551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552" y="0"/>
            <a:ext cx="7543800" cy="1450757"/>
          </a:xfrm>
        </p:spPr>
        <p:txBody>
          <a:bodyPr>
            <a:normAutofit/>
          </a:bodyPr>
          <a:lstStyle/>
          <a:p>
            <a:pPr algn="just"/>
            <a:r>
              <a:rPr lang="pt-BR" sz="3200" b="1" dirty="0" smtClean="0">
                <a:latin typeface="Arial" panose="020B0604020202020204" pitchFamily="34" charset="0"/>
                <a:cs typeface="Arial" panose="020B0604020202020204" pitchFamily="34" charset="0"/>
              </a:rPr>
              <a:t>Funcionalidades do Sistema </a:t>
            </a:r>
            <a:r>
              <a:rPr lang="pt-BR" sz="3200" b="1" dirty="0">
                <a:latin typeface="Arial" panose="020B0604020202020204" pitchFamily="34" charset="0"/>
                <a:cs typeface="Arial" panose="020B0604020202020204" pitchFamily="34" charset="0"/>
              </a:rPr>
              <a:t>BFA de Acordo com Perfil de Acesso</a:t>
            </a:r>
          </a:p>
        </p:txBody>
      </p:sp>
      <p:graphicFrame>
        <p:nvGraphicFramePr>
          <p:cNvPr id="4" name="Espaço Reservado para Conteúdo 3"/>
          <p:cNvGraphicFramePr>
            <a:graphicFrameLocks noGrp="1"/>
          </p:cNvGraphicFramePr>
          <p:nvPr>
            <p:ph idx="1"/>
            <p:extLst>
              <p:ext uri="{D42A27DB-BD31-4B8C-83A1-F6EECF244321}">
                <p14:modId xmlns:p14="http://schemas.microsoft.com/office/powerpoint/2010/main" val="3441647386"/>
              </p:ext>
            </p:extLst>
          </p:nvPr>
        </p:nvGraphicFramePr>
        <p:xfrm>
          <a:off x="822325" y="1846263"/>
          <a:ext cx="75438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aixaDeTexto 5"/>
          <p:cNvSpPr txBox="1"/>
          <p:nvPr/>
        </p:nvSpPr>
        <p:spPr>
          <a:xfrm>
            <a:off x="-11156" y="6125994"/>
            <a:ext cx="4680520" cy="276999"/>
          </a:xfrm>
          <a:prstGeom prst="rect">
            <a:avLst/>
          </a:prstGeom>
          <a:noFill/>
        </p:spPr>
        <p:txBody>
          <a:bodyPr wrap="square" rtlCol="0">
            <a:spAutoFit/>
          </a:bodyPr>
          <a:lstStyle/>
          <a:p>
            <a:r>
              <a:rPr lang="pt-BR" sz="1200" dirty="0" smtClean="0">
                <a:solidFill>
                  <a:srgbClr val="FF0000"/>
                </a:solidFill>
                <a:latin typeface="Arial" panose="020B0604020202020204" pitchFamily="34" charset="0"/>
                <a:cs typeface="Arial" panose="020B0604020202020204" pitchFamily="34" charset="0"/>
              </a:rPr>
              <a:t>*Estabelecimento de Atenção à Saúde</a:t>
            </a:r>
            <a:endParaRPr lang="pt-BR" sz="12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4382545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rotWithShape="1">
          <a:blip r:embed="rId2"/>
          <a:srcRect t="26901" r="1281" b="10101"/>
          <a:stretch/>
        </p:blipFill>
        <p:spPr>
          <a:xfrm>
            <a:off x="41438" y="1556792"/>
            <a:ext cx="9026894" cy="4752528"/>
          </a:xfrm>
          <a:prstGeom prst="rect">
            <a:avLst/>
          </a:prstGeom>
        </p:spPr>
      </p:pic>
      <p:sp>
        <p:nvSpPr>
          <p:cNvPr id="3" name="Título 1"/>
          <p:cNvSpPr txBox="1">
            <a:spLocks/>
          </p:cNvSpPr>
          <p:nvPr/>
        </p:nvSpPr>
        <p:spPr>
          <a:xfrm>
            <a:off x="107504" y="116632"/>
            <a:ext cx="8928992" cy="1259633"/>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solidFill>
                  <a:schemeClr val="tx1"/>
                </a:solidFill>
                <a:latin typeface="Arial" panose="020B0604020202020204" pitchFamily="34" charset="0"/>
                <a:cs typeface="Arial" panose="020B0604020202020204" pitchFamily="34" charset="0"/>
              </a:rPr>
              <a:t>As funções do Sistema BFA podem ser acessadas no Acesso Rápido ou na barra lateral a esquerda:</a:t>
            </a:r>
          </a:p>
          <a:p>
            <a:pPr algn="just"/>
            <a:r>
              <a:rPr lang="pt-BR" sz="2800" b="1" dirty="0" smtClean="0">
                <a:solidFill>
                  <a:schemeClr val="tx1"/>
                </a:solidFill>
                <a:latin typeface="Arial" panose="020B0604020202020204" pitchFamily="34" charset="0"/>
                <a:cs typeface="Arial" panose="020B0604020202020204" pitchFamily="34" charset="0"/>
              </a:rPr>
              <a:t>		</a:t>
            </a:r>
            <a:r>
              <a:rPr lang="pt-BR" sz="2800" b="1" dirty="0" smtClean="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Acesso com Perfil Gestor municipal</a:t>
            </a:r>
            <a:endParaRPr lang="pt-BR" sz="28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2" name="Retângulo de cantos arredondados 1"/>
          <p:cNvSpPr/>
          <p:nvPr/>
        </p:nvSpPr>
        <p:spPr>
          <a:xfrm>
            <a:off x="683568" y="2276872"/>
            <a:ext cx="6480720" cy="93610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etângulo de cantos arredondados 4"/>
          <p:cNvSpPr/>
          <p:nvPr/>
        </p:nvSpPr>
        <p:spPr>
          <a:xfrm>
            <a:off x="107504" y="1988840"/>
            <a:ext cx="216024" cy="22322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28198612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76600" y="203043"/>
            <a:ext cx="8928992" cy="1281741"/>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solidFill>
                  <a:schemeClr val="tx1"/>
                </a:solidFill>
                <a:latin typeface="Arial" panose="020B0604020202020204" pitchFamily="34" charset="0"/>
                <a:cs typeface="Arial" panose="020B0604020202020204" pitchFamily="34" charset="0"/>
              </a:rPr>
              <a:t>As funções do Sistema BFA podem ser acessadas no Acesso Rápido ou na barra lateral a esquerda:</a:t>
            </a:r>
          </a:p>
          <a:p>
            <a:pPr algn="ctr"/>
            <a:r>
              <a:rPr lang="pt-BR" sz="28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Acesso com Perfil </a:t>
            </a:r>
            <a:r>
              <a:rPr lang="pt-BR" sz="2800" b="1" dirty="0" smtClean="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Técnico municipal</a:t>
            </a:r>
            <a:endParaRPr lang="pt-BR" sz="2800" b="1" dirty="0">
              <a:solidFill>
                <a:schemeClr val="tx1"/>
              </a:solidFill>
              <a:latin typeface="Arial" panose="020B0604020202020204" pitchFamily="34" charset="0"/>
              <a:cs typeface="Arial" panose="020B0604020202020204" pitchFamily="34" charset="0"/>
            </a:endParaRPr>
          </a:p>
        </p:txBody>
      </p:sp>
      <p:grpSp>
        <p:nvGrpSpPr>
          <p:cNvPr id="6" name="Grupo 5"/>
          <p:cNvGrpSpPr/>
          <p:nvPr/>
        </p:nvGrpSpPr>
        <p:grpSpPr>
          <a:xfrm>
            <a:off x="33144" y="1628800"/>
            <a:ext cx="9110856" cy="4608512"/>
            <a:chOff x="33144" y="1628800"/>
            <a:chExt cx="9110855" cy="4608512"/>
          </a:xfrm>
        </p:grpSpPr>
        <p:pic>
          <p:nvPicPr>
            <p:cNvPr id="2" name="Imagem 1"/>
            <p:cNvPicPr>
              <a:picLocks noChangeAspect="1"/>
            </p:cNvPicPr>
            <p:nvPr/>
          </p:nvPicPr>
          <p:blipFill rotWithShape="1">
            <a:blip r:embed="rId2"/>
            <a:srcRect t="26901" r="1737" b="12201"/>
            <a:stretch/>
          </p:blipFill>
          <p:spPr>
            <a:xfrm>
              <a:off x="33144" y="1628800"/>
              <a:ext cx="9110855" cy="4608512"/>
            </a:xfrm>
            <a:prstGeom prst="rect">
              <a:avLst/>
            </a:prstGeom>
          </p:spPr>
        </p:pic>
        <p:sp>
          <p:nvSpPr>
            <p:cNvPr id="4" name="Retângulo de cantos arredondados 3"/>
            <p:cNvSpPr/>
            <p:nvPr/>
          </p:nvSpPr>
          <p:spPr>
            <a:xfrm>
              <a:off x="611560" y="2420888"/>
              <a:ext cx="3240360" cy="93610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etângulo de cantos arredondados 4"/>
            <p:cNvSpPr/>
            <p:nvPr/>
          </p:nvSpPr>
          <p:spPr>
            <a:xfrm>
              <a:off x="107504" y="1628800"/>
              <a:ext cx="216024" cy="21602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pic>
        <p:nvPicPr>
          <p:cNvPr id="7" name="Picture 2" descr="D:\Users\lucas.agustinho\Desktop\PNG\Logo_SUS_sv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06424" y="6351200"/>
            <a:ext cx="656459" cy="339512"/>
          </a:xfrm>
          <a:prstGeom prst="rect">
            <a:avLst/>
          </a:prstGeom>
          <a:noFill/>
          <a:extLst>
            <a:ext uri="{909E8E84-426E-40DD-AFC4-6F175D3DCCD1}">
              <a14:hiddenFill xmlns:a14="http://schemas.microsoft.com/office/drawing/2010/main">
                <a:solidFill>
                  <a:srgbClr val="FFFFFF"/>
                </a:solidFill>
              </a14:hiddenFill>
            </a:ext>
          </a:extLst>
        </p:spPr>
      </p:pic>
      <p:sp>
        <p:nvSpPr>
          <p:cNvPr id="8" name="CaixaDeTexto 7"/>
          <p:cNvSpPr txBox="1"/>
          <p:nvPr/>
        </p:nvSpPr>
        <p:spPr>
          <a:xfrm>
            <a:off x="8244408" y="6305513"/>
            <a:ext cx="994524" cy="430887"/>
          </a:xfrm>
          <a:prstGeom prst="rect">
            <a:avLst/>
          </a:prstGeom>
          <a:noFill/>
        </p:spPr>
        <p:txBody>
          <a:bodyPr wrap="square" rtlCol="0">
            <a:spAutoFit/>
          </a:bodyPr>
          <a:lstStyle/>
          <a:p>
            <a:r>
              <a:rPr lang="pt-BR" sz="1050" dirty="0" smtClean="0">
                <a:latin typeface="Arial" panose="020B0604020202020204" pitchFamily="34" charset="0"/>
                <a:cs typeface="Arial" panose="020B0604020202020204" pitchFamily="34" charset="0"/>
              </a:rPr>
              <a:t>MINISTÉRIO DA SAÚDE</a:t>
            </a:r>
            <a:endParaRPr lang="pt-BR" sz="10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9792231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31840" y="1844824"/>
            <a:ext cx="5904656" cy="2381245"/>
          </a:xfrm>
        </p:spPr>
        <p:txBody>
          <a:bodyPr>
            <a:noAutofit/>
          </a:bodyPr>
          <a:lstStyle/>
          <a:p>
            <a:pPr algn="ctr"/>
            <a:r>
              <a:rPr lang="pt-BR" sz="4000" dirty="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Gerenciadores do Sistema Bolsa Família – BFA</a:t>
            </a:r>
          </a:p>
        </p:txBody>
      </p:sp>
      <p:pic>
        <p:nvPicPr>
          <p:cNvPr id="4" name="Picture 3" descr="D:\Users\lucas.agustinho\Downloads\48b64f8a9c.pn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flipH="1">
            <a:off x="971600" y="2728689"/>
            <a:ext cx="1080120" cy="108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595037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116632"/>
            <a:ext cx="7543800" cy="1450757"/>
          </a:xfrm>
        </p:spPr>
        <p:txBody>
          <a:bodyPr>
            <a:normAutofit/>
          </a:bodyPr>
          <a:lstStyle/>
          <a:p>
            <a:r>
              <a:rPr lang="pt-BR" sz="4000" b="1" dirty="0" smtClean="0">
                <a:latin typeface="Arial" panose="020B0604020202020204" pitchFamily="34" charset="0"/>
                <a:cs typeface="Arial" panose="020B0604020202020204" pitchFamily="34" charset="0"/>
              </a:rPr>
              <a:t>Gerenciadores do Sistema Bolsa Família – BFA</a:t>
            </a:r>
            <a:endParaRPr lang="pt-BR" sz="4000" b="1" dirty="0">
              <a:latin typeface="Arial" panose="020B0604020202020204" pitchFamily="34" charset="0"/>
              <a:cs typeface="Arial" panose="020B0604020202020204" pitchFamily="34" charset="0"/>
            </a:endParaRPr>
          </a:p>
        </p:txBody>
      </p:sp>
      <p:graphicFrame>
        <p:nvGraphicFramePr>
          <p:cNvPr id="4" name="Diagrama 3"/>
          <p:cNvGraphicFramePr/>
          <p:nvPr>
            <p:extLst>
              <p:ext uri="{D42A27DB-BD31-4B8C-83A1-F6EECF244321}">
                <p14:modId xmlns:p14="http://schemas.microsoft.com/office/powerpoint/2010/main" val="2137647242"/>
              </p:ext>
            </p:extLst>
          </p:nvPr>
        </p:nvGraphicFramePr>
        <p:xfrm>
          <a:off x="822960" y="1988840"/>
          <a:ext cx="7543800" cy="39919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162889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b="1" dirty="0" smtClean="0">
                <a:latin typeface="Arial" panose="020B0604020202020204" pitchFamily="34" charset="0"/>
                <a:cs typeface="Arial" panose="020B0604020202020204" pitchFamily="34" charset="0"/>
              </a:rPr>
              <a:t>Condicionalidades do PBF na saúde</a:t>
            </a:r>
            <a:endParaRPr lang="pt-BR" b="1" dirty="0">
              <a:latin typeface="Arial" panose="020B0604020202020204" pitchFamily="34" charset="0"/>
              <a:cs typeface="Arial" panose="020B0604020202020204" pitchFamily="34" charset="0"/>
            </a:endParaRPr>
          </a:p>
        </p:txBody>
      </p:sp>
      <p:graphicFrame>
        <p:nvGraphicFramePr>
          <p:cNvPr id="5" name="Diagrama 4"/>
          <p:cNvGraphicFramePr/>
          <p:nvPr>
            <p:extLst>
              <p:ext uri="{D42A27DB-BD31-4B8C-83A1-F6EECF244321}">
                <p14:modId xmlns:p14="http://schemas.microsoft.com/office/powerpoint/2010/main" val="1862264030"/>
              </p:ext>
            </p:extLst>
          </p:nvPr>
        </p:nvGraphicFramePr>
        <p:xfrm>
          <a:off x="472656" y="1412776"/>
          <a:ext cx="8244408"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1419730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528" y="0"/>
            <a:ext cx="7543800" cy="1450757"/>
          </a:xfrm>
        </p:spPr>
        <p:txBody>
          <a:bodyPr>
            <a:normAutofit/>
          </a:bodyPr>
          <a:lstStyle/>
          <a:p>
            <a:r>
              <a:rPr lang="pt-BR" sz="4000" b="1" dirty="0" smtClean="0">
                <a:latin typeface="Arial" panose="020B0604020202020204" pitchFamily="34" charset="0"/>
                <a:cs typeface="Arial" panose="020B0604020202020204" pitchFamily="34" charset="0"/>
              </a:rPr>
              <a:t>Gerenciadores do Sistema Bolsa Família – BFA</a:t>
            </a:r>
            <a:endParaRPr lang="pt-BR" sz="4000" b="1" dirty="0">
              <a:latin typeface="Arial" panose="020B0604020202020204" pitchFamily="34" charset="0"/>
              <a:cs typeface="Arial" panose="020B0604020202020204" pitchFamily="34" charset="0"/>
            </a:endParaRPr>
          </a:p>
        </p:txBody>
      </p:sp>
      <p:graphicFrame>
        <p:nvGraphicFramePr>
          <p:cNvPr id="8" name="Diagrama 7"/>
          <p:cNvGraphicFramePr/>
          <p:nvPr>
            <p:extLst>
              <p:ext uri="{D42A27DB-BD31-4B8C-83A1-F6EECF244321}">
                <p14:modId xmlns:p14="http://schemas.microsoft.com/office/powerpoint/2010/main" val="2223223409"/>
              </p:ext>
            </p:extLst>
          </p:nvPr>
        </p:nvGraphicFramePr>
        <p:xfrm>
          <a:off x="251520" y="1844824"/>
          <a:ext cx="8460432" cy="4357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tângulo de cantos arredondados 2"/>
          <p:cNvSpPr/>
          <p:nvPr/>
        </p:nvSpPr>
        <p:spPr>
          <a:xfrm>
            <a:off x="1043608" y="1844824"/>
            <a:ext cx="6984776" cy="22322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CaixaDeTexto 3"/>
          <p:cNvSpPr txBox="1"/>
          <p:nvPr/>
        </p:nvSpPr>
        <p:spPr>
          <a:xfrm>
            <a:off x="7435280" y="842010"/>
            <a:ext cx="1512168" cy="1200329"/>
          </a:xfrm>
          <a:prstGeom prst="rect">
            <a:avLst/>
          </a:prstGeom>
          <a:solidFill>
            <a:schemeClr val="bg1"/>
          </a:solidFill>
          <a:ln w="28575">
            <a:solidFill>
              <a:srgbClr val="FF0000"/>
            </a:solidFill>
            <a:prstDash val="sysDot"/>
          </a:ln>
        </p:spPr>
        <p:txBody>
          <a:bodyPr wrap="square" rtlCol="0">
            <a:spAutoFit/>
          </a:bodyPr>
          <a:lstStyle/>
          <a:p>
            <a:pPr algn="ctr"/>
            <a:r>
              <a:rPr lang="pt-BR" dirty="0" smtClean="0">
                <a:latin typeface="Arial" panose="020B0604020202020204" pitchFamily="34" charset="0"/>
                <a:cs typeface="Arial" panose="020B0604020202020204" pitchFamily="34" charset="0"/>
              </a:rPr>
              <a:t>Somente para o perfil de </a:t>
            </a:r>
            <a:r>
              <a:rPr lang="pt-BR"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Gestores municipais</a:t>
            </a:r>
            <a:endParaRPr lang="pt-BR"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3219937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31840" y="2707321"/>
            <a:ext cx="5904656" cy="798668"/>
          </a:xfrm>
        </p:spPr>
        <p:txBody>
          <a:bodyPr>
            <a:noAutofit/>
          </a:bodyPr>
          <a:lstStyle/>
          <a:p>
            <a:pPr algn="ctr"/>
            <a:r>
              <a:rPr lang="pt-BR" sz="4400" dirty="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Agrupar Bairros</a:t>
            </a:r>
          </a:p>
        </p:txBody>
      </p:sp>
      <p:pic>
        <p:nvPicPr>
          <p:cNvPr id="4" name="Picture 3" descr="D:\Users\lucas.agustinho\Downloads\48b64f8a9c.pn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flipH="1">
            <a:off x="971600" y="2728689"/>
            <a:ext cx="1080120" cy="108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957413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5"/>
            <a:ext cx="7543800" cy="1126172"/>
          </a:xfrm>
        </p:spPr>
        <p:txBody>
          <a:bodyPr/>
          <a:lstStyle/>
          <a:p>
            <a:r>
              <a:rPr lang="pt-BR" b="1" dirty="0" smtClean="0">
                <a:latin typeface="Arial" panose="020B0604020202020204" pitchFamily="34" charset="0"/>
                <a:cs typeface="Arial" panose="020B0604020202020204" pitchFamily="34" charset="0"/>
              </a:rPr>
              <a:t>Agrupar Bairros</a:t>
            </a:r>
            <a:endParaRPr lang="pt-BR" b="1" dirty="0">
              <a:latin typeface="Arial" panose="020B0604020202020204" pitchFamily="34" charset="0"/>
              <a:cs typeface="Arial" panose="020B0604020202020204" pitchFamily="34" charset="0"/>
            </a:endParaRPr>
          </a:p>
        </p:txBody>
      </p:sp>
      <p:graphicFrame>
        <p:nvGraphicFramePr>
          <p:cNvPr id="6" name="Diagrama 5"/>
          <p:cNvGraphicFramePr/>
          <p:nvPr>
            <p:extLst>
              <p:ext uri="{D42A27DB-BD31-4B8C-83A1-F6EECF244321}">
                <p14:modId xmlns:p14="http://schemas.microsoft.com/office/powerpoint/2010/main" val="1753040799"/>
              </p:ext>
            </p:extLst>
          </p:nvPr>
        </p:nvGraphicFramePr>
        <p:xfrm>
          <a:off x="29858" y="1916832"/>
          <a:ext cx="9294670" cy="39845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7047264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2195736" y="116632"/>
            <a:ext cx="5904656" cy="755577"/>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3600" b="1" dirty="0" smtClean="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AGRUPAR BAIRROS</a:t>
            </a:r>
            <a:endParaRPr lang="pt-BR" sz="36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6" name="Grupo 5"/>
          <p:cNvGrpSpPr/>
          <p:nvPr/>
        </p:nvGrpSpPr>
        <p:grpSpPr>
          <a:xfrm>
            <a:off x="27585" y="980728"/>
            <a:ext cx="9026894" cy="5328592"/>
            <a:chOff x="27585" y="980728"/>
            <a:chExt cx="9026894" cy="5040560"/>
          </a:xfrm>
        </p:grpSpPr>
        <p:pic>
          <p:nvPicPr>
            <p:cNvPr id="4" name="Imagem 3"/>
            <p:cNvPicPr>
              <a:picLocks noChangeAspect="1"/>
            </p:cNvPicPr>
            <p:nvPr/>
          </p:nvPicPr>
          <p:blipFill rotWithShape="1">
            <a:blip r:embed="rId2"/>
            <a:srcRect t="26901" r="1281" b="10101"/>
            <a:stretch/>
          </p:blipFill>
          <p:spPr>
            <a:xfrm>
              <a:off x="27585" y="980728"/>
              <a:ext cx="9026894" cy="5040560"/>
            </a:xfrm>
            <a:prstGeom prst="rect">
              <a:avLst/>
            </a:prstGeom>
          </p:spPr>
        </p:pic>
        <p:sp>
          <p:nvSpPr>
            <p:cNvPr id="2" name="Retângulo de cantos arredondados 1"/>
            <p:cNvSpPr/>
            <p:nvPr/>
          </p:nvSpPr>
          <p:spPr>
            <a:xfrm>
              <a:off x="611560" y="1916832"/>
              <a:ext cx="936104" cy="93610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etângulo de cantos arredondados 4"/>
            <p:cNvSpPr/>
            <p:nvPr/>
          </p:nvSpPr>
          <p:spPr>
            <a:xfrm>
              <a:off x="107505" y="1412776"/>
              <a:ext cx="216024" cy="23762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264144795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112567" y="72192"/>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3400" b="1" dirty="0" smtClean="0">
                <a:latin typeface="Arial" panose="020B0604020202020204" pitchFamily="34" charset="0"/>
                <a:cs typeface="Arial" panose="020B0604020202020204" pitchFamily="34" charset="0"/>
              </a:rPr>
              <a:t>Ao clicar em ‘Agrupar Bairros’, aparecerá a seguinte tela:</a:t>
            </a:r>
            <a:endParaRPr lang="pt-BR" sz="3400" b="1" dirty="0">
              <a:latin typeface="Arial" panose="020B0604020202020204" pitchFamily="34" charset="0"/>
              <a:cs typeface="Arial" panose="020B0604020202020204" pitchFamily="34" charset="0"/>
            </a:endParaRPr>
          </a:p>
        </p:txBody>
      </p:sp>
      <p:grpSp>
        <p:nvGrpSpPr>
          <p:cNvPr id="4" name="Grupo 3"/>
          <p:cNvGrpSpPr/>
          <p:nvPr/>
        </p:nvGrpSpPr>
        <p:grpSpPr>
          <a:xfrm>
            <a:off x="112567" y="1124744"/>
            <a:ext cx="8928992" cy="5112568"/>
            <a:chOff x="112567" y="1124744"/>
            <a:chExt cx="8928992" cy="5112568"/>
          </a:xfrm>
        </p:grpSpPr>
        <p:pic>
          <p:nvPicPr>
            <p:cNvPr id="2" name="Imagem 1"/>
            <p:cNvPicPr>
              <a:picLocks noChangeAspect="1"/>
            </p:cNvPicPr>
            <p:nvPr/>
          </p:nvPicPr>
          <p:blipFill rotWithShape="1">
            <a:blip r:embed="rId2"/>
            <a:srcRect t="26901" r="2460" b="5901"/>
            <a:stretch/>
          </p:blipFill>
          <p:spPr>
            <a:xfrm>
              <a:off x="112567" y="1124744"/>
              <a:ext cx="8928992" cy="5112568"/>
            </a:xfrm>
            <a:prstGeom prst="rect">
              <a:avLst/>
            </a:prstGeom>
          </p:spPr>
        </p:pic>
        <p:sp>
          <p:nvSpPr>
            <p:cNvPr id="3" name="Retângulo de cantos arredondados 2"/>
            <p:cNvSpPr/>
            <p:nvPr/>
          </p:nvSpPr>
          <p:spPr>
            <a:xfrm>
              <a:off x="467544" y="1448780"/>
              <a:ext cx="2376264" cy="50405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CaixaDeTexto 7"/>
            <p:cNvSpPr txBox="1"/>
            <p:nvPr/>
          </p:nvSpPr>
          <p:spPr>
            <a:xfrm>
              <a:off x="3059832" y="1469975"/>
              <a:ext cx="1792478" cy="461665"/>
            </a:xfrm>
            <a:prstGeom prst="rect">
              <a:avLst/>
            </a:prstGeom>
            <a:noFill/>
          </p:spPr>
          <p:txBody>
            <a:bodyPr wrap="none" rtlCol="0">
              <a:spAutoFit/>
            </a:bodyPr>
            <a:lstStyle/>
            <a:p>
              <a:r>
                <a:rPr lang="pt-BR" sz="2400" dirty="0" smtClean="0">
                  <a:solidFill>
                    <a:srgbClr val="FF0000"/>
                  </a:solidFill>
                  <a:latin typeface="Arial" panose="020B0604020202020204" pitchFamily="34" charset="0"/>
                  <a:cs typeface="Arial" panose="020B0604020202020204" pitchFamily="34" charset="0"/>
                </a:rPr>
                <a:t>NOVIDADE</a:t>
              </a:r>
              <a:endParaRPr lang="pt-BR" sz="2400" dirty="0">
                <a:solidFill>
                  <a:srgbClr val="FF0000"/>
                </a:solidFill>
                <a:latin typeface="Arial" panose="020B0604020202020204" pitchFamily="34" charset="0"/>
                <a:cs typeface="Arial" panose="020B0604020202020204" pitchFamily="34" charset="0"/>
              </a:endParaRPr>
            </a:p>
          </p:txBody>
        </p:sp>
      </p:grpSp>
      <p:pic>
        <p:nvPicPr>
          <p:cNvPr id="6" name="Picture 2" descr="D:\Users\lucas.agustinho\Desktop\PNG\Logo_SUS_sv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06424" y="6351200"/>
            <a:ext cx="656459" cy="339512"/>
          </a:xfrm>
          <a:prstGeom prst="rect">
            <a:avLst/>
          </a:prstGeom>
          <a:noFill/>
          <a:extLst>
            <a:ext uri="{909E8E84-426E-40DD-AFC4-6F175D3DCCD1}">
              <a14:hiddenFill xmlns:a14="http://schemas.microsoft.com/office/drawing/2010/main">
                <a:solidFill>
                  <a:srgbClr val="FFFFFF"/>
                </a:solidFill>
              </a14:hiddenFill>
            </a:ext>
          </a:extLst>
        </p:spPr>
      </p:pic>
      <p:sp>
        <p:nvSpPr>
          <p:cNvPr id="7" name="CaixaDeTexto 6"/>
          <p:cNvSpPr txBox="1"/>
          <p:nvPr/>
        </p:nvSpPr>
        <p:spPr>
          <a:xfrm>
            <a:off x="8244408" y="6305513"/>
            <a:ext cx="994524" cy="430887"/>
          </a:xfrm>
          <a:prstGeom prst="rect">
            <a:avLst/>
          </a:prstGeom>
          <a:noFill/>
        </p:spPr>
        <p:txBody>
          <a:bodyPr wrap="square" rtlCol="0">
            <a:spAutoFit/>
          </a:bodyPr>
          <a:lstStyle/>
          <a:p>
            <a:r>
              <a:rPr lang="pt-BR" sz="1050" dirty="0" smtClean="0">
                <a:latin typeface="Arial" panose="020B0604020202020204" pitchFamily="34" charset="0"/>
                <a:cs typeface="Arial" panose="020B0604020202020204" pitchFamily="34" charset="0"/>
              </a:rPr>
              <a:t>MINISTÉRIO DA SAÚDE</a:t>
            </a:r>
            <a:endParaRPr lang="pt-BR" sz="10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6419539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113840" y="44624"/>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Ao clicar em ‘LISTA DE TODOS OS BAIRROS DO SEU MUNICÍPIO um  arquivo </a:t>
            </a:r>
            <a:r>
              <a:rPr lang="pt-BR" sz="2800" b="1" dirty="0">
                <a:latin typeface="Arial" panose="020B0604020202020204" pitchFamily="34" charset="0"/>
                <a:cs typeface="Arial" panose="020B0604020202020204" pitchFamily="34" charset="0"/>
              </a:rPr>
              <a:t>E</a:t>
            </a:r>
            <a:r>
              <a:rPr lang="pt-BR" sz="2800" b="1" dirty="0" smtClean="0">
                <a:latin typeface="Arial" panose="020B0604020202020204" pitchFamily="34" charset="0"/>
                <a:cs typeface="Arial" panose="020B0604020202020204" pitchFamily="34" charset="0"/>
              </a:rPr>
              <a:t>xcel será disponibilizado</a:t>
            </a:r>
            <a:endParaRPr lang="pt-BR" sz="2800" b="1" dirty="0">
              <a:latin typeface="Arial" panose="020B0604020202020204" pitchFamily="34" charset="0"/>
              <a:cs typeface="Arial" panose="020B0604020202020204" pitchFamily="34" charset="0"/>
            </a:endParaRPr>
          </a:p>
        </p:txBody>
      </p:sp>
      <p:grpSp>
        <p:nvGrpSpPr>
          <p:cNvPr id="5" name="Grupo 4"/>
          <p:cNvGrpSpPr/>
          <p:nvPr/>
        </p:nvGrpSpPr>
        <p:grpSpPr>
          <a:xfrm>
            <a:off x="109174" y="1268760"/>
            <a:ext cx="8933657" cy="5040560"/>
            <a:chOff x="109174" y="1340768"/>
            <a:chExt cx="8933657" cy="4968552"/>
          </a:xfrm>
        </p:grpSpPr>
        <p:pic>
          <p:nvPicPr>
            <p:cNvPr id="2" name="Imagem 1"/>
            <p:cNvPicPr>
              <a:picLocks noChangeAspect="1"/>
            </p:cNvPicPr>
            <p:nvPr/>
          </p:nvPicPr>
          <p:blipFill rotWithShape="1">
            <a:blip r:embed="rId2"/>
            <a:srcRect t="26901" r="2121" b="3801"/>
            <a:stretch/>
          </p:blipFill>
          <p:spPr>
            <a:xfrm>
              <a:off x="113840" y="1340768"/>
              <a:ext cx="8928991" cy="4968552"/>
            </a:xfrm>
            <a:prstGeom prst="rect">
              <a:avLst/>
            </a:prstGeom>
          </p:spPr>
        </p:pic>
        <p:sp>
          <p:nvSpPr>
            <p:cNvPr id="4" name="Retângulo de cantos arredondados 3"/>
            <p:cNvSpPr/>
            <p:nvPr/>
          </p:nvSpPr>
          <p:spPr>
            <a:xfrm>
              <a:off x="539552" y="1628800"/>
              <a:ext cx="2304256" cy="50405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Seta para a direita 6"/>
            <p:cNvSpPr/>
            <p:nvPr/>
          </p:nvSpPr>
          <p:spPr>
            <a:xfrm rot="7953708">
              <a:off x="1423811" y="5295082"/>
              <a:ext cx="978408" cy="484632"/>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tângulo de cantos arredondados 5"/>
            <p:cNvSpPr/>
            <p:nvPr/>
          </p:nvSpPr>
          <p:spPr>
            <a:xfrm>
              <a:off x="109174" y="5929114"/>
              <a:ext cx="1654514" cy="38020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420993087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o 8"/>
          <p:cNvGrpSpPr/>
          <p:nvPr/>
        </p:nvGrpSpPr>
        <p:grpSpPr>
          <a:xfrm>
            <a:off x="0" y="0"/>
            <a:ext cx="9144000" cy="6858000"/>
            <a:chOff x="0" y="0"/>
            <a:chExt cx="9144000" cy="6858000"/>
          </a:xfrm>
        </p:grpSpPr>
        <p:grpSp>
          <p:nvGrpSpPr>
            <p:cNvPr id="7" name="Grupo 6"/>
            <p:cNvGrpSpPr/>
            <p:nvPr/>
          </p:nvGrpSpPr>
          <p:grpSpPr>
            <a:xfrm>
              <a:off x="0" y="0"/>
              <a:ext cx="9144000" cy="6858000"/>
              <a:chOff x="0" y="0"/>
              <a:chExt cx="9144000" cy="6858000"/>
            </a:xfrm>
          </p:grpSpPr>
          <p:pic>
            <p:nvPicPr>
              <p:cNvPr id="4" name="Imagem 3"/>
              <p:cNvPicPr>
                <a:picLocks noChangeAspect="1"/>
              </p:cNvPicPr>
              <p:nvPr/>
            </p:nvPicPr>
            <p:blipFill rotWithShape="1">
              <a:blip r:embed="rId2"/>
              <a:srcRect t="6260" r="1753" b="7661"/>
              <a:stretch/>
            </p:blipFill>
            <p:spPr>
              <a:xfrm>
                <a:off x="0" y="0"/>
                <a:ext cx="9144000" cy="6858000"/>
              </a:xfrm>
              <a:prstGeom prst="rect">
                <a:avLst/>
              </a:prstGeom>
            </p:spPr>
          </p:pic>
          <p:sp>
            <p:nvSpPr>
              <p:cNvPr id="5" name="Retângulo de cantos arredondados 4"/>
              <p:cNvSpPr/>
              <p:nvPr/>
            </p:nvSpPr>
            <p:spPr>
              <a:xfrm>
                <a:off x="8460432" y="1052736"/>
                <a:ext cx="648072" cy="288032"/>
              </a:xfrm>
              <a:prstGeom prst="roundRect">
                <a:avLst/>
              </a:prstGeom>
              <a:solidFill>
                <a:schemeClr val="accent6">
                  <a:lumMod val="5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latin typeface="Arial" panose="020B0604020202020204" pitchFamily="34" charset="0"/>
                  <a:cs typeface="Arial" panose="020B0604020202020204" pitchFamily="34" charset="0"/>
                </a:endParaRPr>
              </a:p>
            </p:txBody>
          </p:sp>
          <p:sp>
            <p:nvSpPr>
              <p:cNvPr id="6" name="CaixaDeTexto 5"/>
              <p:cNvSpPr txBox="1"/>
              <p:nvPr/>
            </p:nvSpPr>
            <p:spPr>
              <a:xfrm>
                <a:off x="4932040" y="2420888"/>
                <a:ext cx="1872208" cy="2862322"/>
              </a:xfrm>
              <a:prstGeom prst="rect">
                <a:avLst/>
              </a:prstGeom>
              <a:solidFill>
                <a:schemeClr val="bg1"/>
              </a:solidFill>
              <a:ln w="38100">
                <a:solidFill>
                  <a:srgbClr val="FF0000"/>
                </a:solidFill>
                <a:prstDash val="sysDash"/>
              </a:ln>
            </p:spPr>
            <p:txBody>
              <a:bodyPr wrap="square" rtlCol="0">
                <a:spAutoFit/>
              </a:bodyPr>
              <a:lstStyle/>
              <a:p>
                <a:r>
                  <a:rPr lang="pt-BR" dirty="0" smtClean="0">
                    <a:latin typeface="Arial" panose="020B0604020202020204" pitchFamily="34" charset="0"/>
                    <a:cs typeface="Arial" panose="020B0604020202020204" pitchFamily="34" charset="0"/>
                  </a:rPr>
                  <a:t>Informe o nome correto para o novo grupo de bairros a ser criado.</a:t>
                </a:r>
              </a:p>
              <a:p>
                <a:r>
                  <a:rPr lang="pt-BR" dirty="0" smtClean="0">
                    <a:latin typeface="Arial" panose="020B0604020202020204" pitchFamily="34" charset="0"/>
                    <a:cs typeface="Arial" panose="020B0604020202020204" pitchFamily="34" charset="0"/>
                  </a:rPr>
                  <a:t>Confirme sua seleção clicando sobre o nome (NOVO GRUPO)</a:t>
                </a:r>
                <a:endParaRPr lang="pt-BR" dirty="0">
                  <a:latin typeface="Arial" panose="020B0604020202020204" pitchFamily="34" charset="0"/>
                  <a:cs typeface="Arial" panose="020B0604020202020204" pitchFamily="34" charset="0"/>
                </a:endParaRPr>
              </a:p>
            </p:txBody>
          </p:sp>
        </p:grpSp>
        <p:sp>
          <p:nvSpPr>
            <p:cNvPr id="8" name="Retângulo de cantos arredondados 7"/>
            <p:cNvSpPr/>
            <p:nvPr/>
          </p:nvSpPr>
          <p:spPr>
            <a:xfrm>
              <a:off x="611560" y="2780928"/>
              <a:ext cx="1584176" cy="360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42518795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7504" y="2231"/>
            <a:ext cx="8928992" cy="1044665"/>
          </a:xfrm>
        </p:spPr>
        <p:txBody>
          <a:bodyPr>
            <a:noAutofit/>
          </a:bodyPr>
          <a:lstStyle/>
          <a:p>
            <a:r>
              <a:rPr lang="pt-BR" sz="3200" b="1" dirty="0" smtClean="0">
                <a:latin typeface="Arial" panose="020B0604020202020204" pitchFamily="34" charset="0"/>
                <a:cs typeface="Arial" panose="020B0604020202020204" pitchFamily="34" charset="0"/>
              </a:rPr>
              <a:t>Passe a barra de rolagem para baixo e clique sobre os bairros que deseja incluir na seleção. </a:t>
            </a:r>
            <a:endParaRPr lang="pt-BR" sz="3200" b="1" dirty="0">
              <a:latin typeface="Arial" panose="020B0604020202020204" pitchFamily="34" charset="0"/>
              <a:cs typeface="Arial" panose="020B0604020202020204" pitchFamily="34" charset="0"/>
            </a:endParaRPr>
          </a:p>
        </p:txBody>
      </p:sp>
      <p:grpSp>
        <p:nvGrpSpPr>
          <p:cNvPr id="8" name="Grupo 7"/>
          <p:cNvGrpSpPr/>
          <p:nvPr/>
        </p:nvGrpSpPr>
        <p:grpSpPr>
          <a:xfrm>
            <a:off x="0" y="1046896"/>
            <a:ext cx="9144000" cy="5811104"/>
            <a:chOff x="0" y="1046896"/>
            <a:chExt cx="9144000" cy="5811104"/>
          </a:xfrm>
        </p:grpSpPr>
        <p:pic>
          <p:nvPicPr>
            <p:cNvPr id="4" name="Imagem 3"/>
            <p:cNvPicPr>
              <a:picLocks noChangeAspect="1"/>
            </p:cNvPicPr>
            <p:nvPr/>
          </p:nvPicPr>
          <p:blipFill rotWithShape="1">
            <a:blip r:embed="rId2"/>
            <a:srcRect t="6950" r="1176" b="10101"/>
            <a:stretch/>
          </p:blipFill>
          <p:spPr>
            <a:xfrm>
              <a:off x="0" y="1046896"/>
              <a:ext cx="9144000" cy="5811104"/>
            </a:xfrm>
            <a:prstGeom prst="rect">
              <a:avLst/>
            </a:prstGeom>
          </p:spPr>
        </p:pic>
        <p:sp>
          <p:nvSpPr>
            <p:cNvPr id="5" name="Elipse 4"/>
            <p:cNvSpPr/>
            <p:nvPr/>
          </p:nvSpPr>
          <p:spPr>
            <a:xfrm>
              <a:off x="755576" y="5157192"/>
              <a:ext cx="216024"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tângulo de cantos arredondados 5"/>
            <p:cNvSpPr/>
            <p:nvPr/>
          </p:nvSpPr>
          <p:spPr>
            <a:xfrm>
              <a:off x="539552" y="3717032"/>
              <a:ext cx="3456384" cy="21602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de cantos arredondados 6"/>
            <p:cNvSpPr/>
            <p:nvPr/>
          </p:nvSpPr>
          <p:spPr>
            <a:xfrm>
              <a:off x="8388424" y="1988840"/>
              <a:ext cx="648072" cy="144016"/>
            </a:xfrm>
            <a:prstGeom prst="round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375512262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107505" y="188640"/>
            <a:ext cx="8928992" cy="558824"/>
          </a:xfrm>
        </p:spPr>
        <p:txBody>
          <a:bodyPr>
            <a:noAutofit/>
          </a:bodyPr>
          <a:lstStyle/>
          <a:p>
            <a:pPr algn="ctr"/>
            <a:r>
              <a:rPr lang="pt-BR" sz="2800" b="1" dirty="0" smtClean="0">
                <a:latin typeface="Arial" panose="020B0604020202020204" pitchFamily="34" charset="0"/>
                <a:cs typeface="Arial" panose="020B0604020202020204" pitchFamily="34" charset="0"/>
              </a:rPr>
              <a:t>Para editar uma seleção em ‘Agrupar Bairros’:</a:t>
            </a:r>
            <a:endParaRPr lang="pt-BR" sz="2800" b="1" dirty="0">
              <a:latin typeface="Arial" panose="020B0604020202020204" pitchFamily="34" charset="0"/>
              <a:cs typeface="Arial" panose="020B0604020202020204" pitchFamily="34" charset="0"/>
            </a:endParaRPr>
          </a:p>
        </p:txBody>
      </p:sp>
      <p:grpSp>
        <p:nvGrpSpPr>
          <p:cNvPr id="2" name="Grupo 1"/>
          <p:cNvGrpSpPr/>
          <p:nvPr/>
        </p:nvGrpSpPr>
        <p:grpSpPr>
          <a:xfrm>
            <a:off x="1" y="836712"/>
            <a:ext cx="9144000" cy="6021288"/>
            <a:chOff x="1" y="836712"/>
            <a:chExt cx="9144000" cy="6021288"/>
          </a:xfrm>
        </p:grpSpPr>
        <p:pic>
          <p:nvPicPr>
            <p:cNvPr id="9" name="Imagem 8"/>
            <p:cNvPicPr>
              <a:picLocks noChangeAspect="1"/>
            </p:cNvPicPr>
            <p:nvPr/>
          </p:nvPicPr>
          <p:blipFill>
            <a:blip r:embed="rId2"/>
            <a:stretch>
              <a:fillRect/>
            </a:stretch>
          </p:blipFill>
          <p:spPr>
            <a:xfrm>
              <a:off x="1" y="836712"/>
              <a:ext cx="9144000" cy="6021288"/>
            </a:xfrm>
            <a:prstGeom prst="rect">
              <a:avLst/>
            </a:prstGeom>
          </p:spPr>
        </p:pic>
        <p:sp>
          <p:nvSpPr>
            <p:cNvPr id="3" name="Retângulo Arredondado 2"/>
            <p:cNvSpPr/>
            <p:nvPr/>
          </p:nvSpPr>
          <p:spPr>
            <a:xfrm>
              <a:off x="117794" y="1844824"/>
              <a:ext cx="6686454"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tângulo 5"/>
            <p:cNvSpPr/>
            <p:nvPr/>
          </p:nvSpPr>
          <p:spPr>
            <a:xfrm>
              <a:off x="6922041" y="1412776"/>
              <a:ext cx="2118774" cy="1801992"/>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chemeClr val="tx1"/>
                  </a:solidFill>
                  <a:latin typeface="Arial" panose="020B0604020202020204" pitchFamily="34" charset="0"/>
                  <a:cs typeface="Arial" panose="020B0604020202020204" pitchFamily="34" charset="0"/>
                </a:rPr>
                <a:t>Clique na caixa de seleção da opção ‘Selecione um nome para os Grupos de Bairros já criados’.</a:t>
              </a:r>
              <a:endParaRPr lang="pt-BR" dirty="0">
                <a:solidFill>
                  <a:schemeClr val="tx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16531076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0" y="977982"/>
            <a:ext cx="9144000" cy="5907401"/>
            <a:chOff x="0" y="977982"/>
            <a:chExt cx="9144000" cy="5907401"/>
          </a:xfrm>
        </p:grpSpPr>
        <p:pic>
          <p:nvPicPr>
            <p:cNvPr id="7" name="Imagem 6"/>
            <p:cNvPicPr>
              <a:picLocks noChangeAspect="1"/>
            </p:cNvPicPr>
            <p:nvPr/>
          </p:nvPicPr>
          <p:blipFill>
            <a:blip r:embed="rId2"/>
            <a:stretch>
              <a:fillRect/>
            </a:stretch>
          </p:blipFill>
          <p:spPr>
            <a:xfrm>
              <a:off x="0" y="977982"/>
              <a:ext cx="9144000" cy="5907401"/>
            </a:xfrm>
            <a:prstGeom prst="rect">
              <a:avLst/>
            </a:prstGeom>
          </p:spPr>
        </p:pic>
        <p:sp>
          <p:nvSpPr>
            <p:cNvPr id="3" name="Retângulo Arredondado 2"/>
            <p:cNvSpPr/>
            <p:nvPr/>
          </p:nvSpPr>
          <p:spPr>
            <a:xfrm>
              <a:off x="117794" y="1663738"/>
              <a:ext cx="6686454" cy="198128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5" name="Título 1"/>
          <p:cNvSpPr>
            <a:spLocks noGrp="1"/>
          </p:cNvSpPr>
          <p:nvPr>
            <p:ph type="title"/>
          </p:nvPr>
        </p:nvSpPr>
        <p:spPr>
          <a:xfrm>
            <a:off x="107504" y="59398"/>
            <a:ext cx="8928992" cy="840975"/>
          </a:xfrm>
        </p:spPr>
        <p:txBody>
          <a:bodyPr>
            <a:noAutofit/>
          </a:bodyPr>
          <a:lstStyle/>
          <a:p>
            <a:pPr algn="ctr"/>
            <a:r>
              <a:rPr lang="pt-BR" sz="2800" b="1" dirty="0" smtClean="0">
                <a:solidFill>
                  <a:schemeClr val="tx1"/>
                </a:solidFill>
                <a:latin typeface="Arial" panose="020B0604020202020204" pitchFamily="34" charset="0"/>
                <a:cs typeface="Arial" panose="020B0604020202020204" pitchFamily="34" charset="0"/>
              </a:rPr>
              <a:t>Escreva </a:t>
            </a:r>
            <a:r>
              <a:rPr lang="pt-BR" sz="2800" b="1" dirty="0">
                <a:solidFill>
                  <a:schemeClr val="tx1"/>
                </a:solidFill>
                <a:latin typeface="Arial" panose="020B0604020202020204" pitchFamily="34" charset="0"/>
                <a:cs typeface="Arial" panose="020B0604020202020204" pitchFamily="34" charset="0"/>
              </a:rPr>
              <a:t>o nome do grupo de bairros ou selecionar um grupo já </a:t>
            </a:r>
            <a:r>
              <a:rPr lang="pt-BR" sz="2800" b="1" dirty="0" smtClean="0">
                <a:solidFill>
                  <a:schemeClr val="tx1"/>
                </a:solidFill>
                <a:latin typeface="Arial" panose="020B0604020202020204" pitchFamily="34" charset="0"/>
                <a:cs typeface="Arial" panose="020B0604020202020204" pitchFamily="34" charset="0"/>
              </a:rPr>
              <a:t>existente</a:t>
            </a:r>
            <a:r>
              <a:rPr lang="pt-BR" sz="2800" b="1" dirty="0" smtClean="0">
                <a:latin typeface="Arial" panose="020B0604020202020204" pitchFamily="34" charset="0"/>
                <a:cs typeface="Arial" panose="020B0604020202020204" pitchFamily="34" charset="0"/>
              </a:rPr>
              <a:t>:</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751091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b="1" dirty="0" smtClean="0">
                <a:latin typeface="Arial" panose="020B0604020202020204" pitchFamily="34" charset="0"/>
                <a:cs typeface="Arial" panose="020B0604020202020204" pitchFamily="34" charset="0"/>
              </a:rPr>
              <a:t>PBF e a Atenção Básica</a:t>
            </a:r>
            <a:endParaRPr lang="pt-BR" b="1" dirty="0">
              <a:latin typeface="Arial" panose="020B0604020202020204" pitchFamily="34" charset="0"/>
              <a:cs typeface="Arial" panose="020B0604020202020204" pitchFamily="34" charset="0"/>
            </a:endParaRPr>
          </a:p>
        </p:txBody>
      </p:sp>
      <p:sp>
        <p:nvSpPr>
          <p:cNvPr id="3" name="Espaço Reservado para Conteúdo 2"/>
          <p:cNvSpPr>
            <a:spLocks noGrp="1"/>
          </p:cNvSpPr>
          <p:nvPr>
            <p:ph idx="1"/>
          </p:nvPr>
        </p:nvSpPr>
        <p:spPr>
          <a:xfrm>
            <a:off x="179512" y="2348880"/>
            <a:ext cx="8784976" cy="4023360"/>
          </a:xfrm>
        </p:spPr>
        <p:txBody>
          <a:bodyPr/>
          <a:lstStyle/>
          <a:p>
            <a:pPr algn="ctr"/>
            <a:r>
              <a:rPr lang="pt-BR" b="1" dirty="0" smtClean="0">
                <a:latin typeface="Arial" panose="020B0604020202020204" pitchFamily="34" charset="0"/>
                <a:cs typeface="Arial" panose="020B0604020202020204" pitchFamily="34" charset="0"/>
              </a:rPr>
              <a:t>4 </a:t>
            </a:r>
            <a:r>
              <a:rPr lang="pt-BR" b="1" dirty="0">
                <a:latin typeface="Arial" panose="020B0604020202020204" pitchFamily="34" charset="0"/>
                <a:cs typeface="Arial" panose="020B0604020202020204" pitchFamily="34" charset="0"/>
              </a:rPr>
              <a:t>- ATRIBUIÇÕES DOS PROFISSIONAIS DA ATENÇÃO </a:t>
            </a:r>
            <a:r>
              <a:rPr lang="pt-BR" b="1" dirty="0" smtClean="0">
                <a:latin typeface="Arial" panose="020B0604020202020204" pitchFamily="34" charset="0"/>
                <a:cs typeface="Arial" panose="020B0604020202020204" pitchFamily="34" charset="0"/>
              </a:rPr>
              <a:t>BÁSICA</a:t>
            </a:r>
          </a:p>
          <a:p>
            <a:pPr algn="just"/>
            <a:r>
              <a:rPr lang="pt-BR" dirty="0">
                <a:latin typeface="Arial" panose="020B0604020202020204" pitchFamily="34" charset="0"/>
                <a:cs typeface="Arial" panose="020B0604020202020204" pitchFamily="34" charset="0"/>
              </a:rPr>
              <a:t>4.1 </a:t>
            </a:r>
            <a:r>
              <a:rPr lang="pt-BR" b="1" dirty="0">
                <a:latin typeface="Arial" panose="020B0604020202020204" pitchFamily="34" charset="0"/>
                <a:cs typeface="Arial" panose="020B0604020202020204" pitchFamily="34" charset="0"/>
              </a:rPr>
              <a:t>Atribuições Comuns </a:t>
            </a:r>
            <a:r>
              <a:rPr lang="pt-BR" dirty="0">
                <a:latin typeface="Arial" panose="020B0604020202020204" pitchFamily="34" charset="0"/>
                <a:cs typeface="Arial" panose="020B0604020202020204" pitchFamily="34" charset="0"/>
              </a:rPr>
              <a:t>a todos os membros das Equipes que atuam na Atenção Básica:</a:t>
            </a:r>
          </a:p>
          <a:p>
            <a:pPr algn="just"/>
            <a:r>
              <a:rPr lang="pt-BR" dirty="0" smtClean="0">
                <a:latin typeface="Arial" panose="020B0604020202020204" pitchFamily="34" charset="0"/>
                <a:cs typeface="Arial" panose="020B0604020202020204" pitchFamily="34" charset="0"/>
              </a:rPr>
              <a:t>XXV. Identificar parceiros e recursos na comunidade que possam potencializar ações </a:t>
            </a:r>
            <a:r>
              <a:rPr lang="pt-BR" dirty="0" err="1" smtClean="0">
                <a:latin typeface="Arial" panose="020B0604020202020204" pitchFamily="34" charset="0"/>
                <a:cs typeface="Arial" panose="020B0604020202020204" pitchFamily="34" charset="0"/>
              </a:rPr>
              <a:t>intersetoriais</a:t>
            </a:r>
            <a:r>
              <a:rPr lang="pt-BR" dirty="0" smtClean="0">
                <a:latin typeface="Arial" panose="020B0604020202020204" pitchFamily="34" charset="0"/>
                <a:cs typeface="Arial" panose="020B0604020202020204" pitchFamily="34" charset="0"/>
              </a:rPr>
              <a:t>.</a:t>
            </a:r>
          </a:p>
          <a:p>
            <a:pPr algn="just"/>
            <a:r>
              <a:rPr lang="pt-BR" dirty="0" smtClean="0">
                <a:latin typeface="Arial" panose="020B0604020202020204" pitchFamily="34" charset="0"/>
                <a:cs typeface="Arial" panose="020B0604020202020204" pitchFamily="34" charset="0"/>
              </a:rPr>
              <a:t>XXVI. Acompanhar e registrar no Sistema de Informação da Atenção Básica e no mapa de acompanhamento do </a:t>
            </a:r>
            <a:r>
              <a:rPr lang="pt-BR" b="1" dirty="0" smtClean="0">
                <a:solidFill>
                  <a:schemeClr val="accent2"/>
                </a:solidFill>
                <a:latin typeface="Arial" panose="020B0604020202020204" pitchFamily="34" charset="0"/>
                <a:cs typeface="Arial" panose="020B0604020202020204" pitchFamily="34" charset="0"/>
              </a:rPr>
              <a:t>Programa Bolsa Família (PBF)</a:t>
            </a:r>
            <a:r>
              <a:rPr lang="pt-BR" dirty="0" smtClean="0">
                <a:latin typeface="Arial" panose="020B0604020202020204" pitchFamily="34" charset="0"/>
                <a:cs typeface="Arial" panose="020B0604020202020204" pitchFamily="34" charset="0"/>
              </a:rPr>
              <a:t>, e/ou outros programas sociais equivalentes, as condicionalidades de saúde das famílias beneficiárias.</a:t>
            </a:r>
            <a:endParaRPr lang="pt-BR"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1977431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107504" y="116632"/>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Selecione os bairros que serão agrupados no grupo de bairros:</a:t>
            </a:r>
            <a:endParaRPr lang="pt-BR" sz="2800" b="1" dirty="0">
              <a:latin typeface="Arial" panose="020B0604020202020204" pitchFamily="34" charset="0"/>
              <a:cs typeface="Arial" panose="020B0604020202020204" pitchFamily="34" charset="0"/>
            </a:endParaRPr>
          </a:p>
        </p:txBody>
      </p:sp>
      <p:grpSp>
        <p:nvGrpSpPr>
          <p:cNvPr id="7" name="Grupo 6"/>
          <p:cNvGrpSpPr/>
          <p:nvPr/>
        </p:nvGrpSpPr>
        <p:grpSpPr>
          <a:xfrm>
            <a:off x="0" y="1052736"/>
            <a:ext cx="9144000" cy="5805264"/>
            <a:chOff x="0" y="1052736"/>
            <a:chExt cx="9144000" cy="5805264"/>
          </a:xfrm>
        </p:grpSpPr>
        <p:pic>
          <p:nvPicPr>
            <p:cNvPr id="2" name="Imagem 1"/>
            <p:cNvPicPr>
              <a:picLocks noChangeAspect="1"/>
            </p:cNvPicPr>
            <p:nvPr/>
          </p:nvPicPr>
          <p:blipFill>
            <a:blip r:embed="rId2"/>
            <a:stretch>
              <a:fillRect/>
            </a:stretch>
          </p:blipFill>
          <p:spPr>
            <a:xfrm>
              <a:off x="0" y="1052736"/>
              <a:ext cx="9144000" cy="5805264"/>
            </a:xfrm>
            <a:prstGeom prst="rect">
              <a:avLst/>
            </a:prstGeom>
          </p:spPr>
        </p:pic>
        <p:sp>
          <p:nvSpPr>
            <p:cNvPr id="5" name="Retângulo de cantos arredondados 4"/>
            <p:cNvSpPr/>
            <p:nvPr/>
          </p:nvSpPr>
          <p:spPr>
            <a:xfrm>
              <a:off x="107504" y="2276872"/>
              <a:ext cx="6336704" cy="338437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8"/>
            <p:cNvSpPr/>
            <p:nvPr/>
          </p:nvSpPr>
          <p:spPr>
            <a:xfrm>
              <a:off x="6551712" y="2516017"/>
              <a:ext cx="2484784" cy="4081335"/>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chemeClr val="tx1"/>
                  </a:solidFill>
                  <a:latin typeface="Arial" panose="020B0604020202020204" pitchFamily="34" charset="0"/>
                  <a:cs typeface="Arial" panose="020B0604020202020204" pitchFamily="34" charset="0"/>
                </a:rPr>
                <a:t>Um bairro pode ser inserido somente em um único grupo de bairros.</a:t>
              </a:r>
            </a:p>
            <a:p>
              <a:pPr algn="just"/>
              <a:r>
                <a:rPr lang="pt-BR" dirty="0" smtClean="0">
                  <a:solidFill>
                    <a:schemeClr val="tx1"/>
                  </a:solidFill>
                  <a:latin typeface="Arial" panose="020B0604020202020204" pitchFamily="34" charset="0"/>
                  <a:cs typeface="Arial" panose="020B0604020202020204" pitchFamily="34" charset="0"/>
                </a:rPr>
                <a:t>Para grupo de bairros já formados, é possível inserir outros bairros no grupo, desde que não estejam em outro grupo.</a:t>
              </a:r>
            </a:p>
            <a:p>
              <a:pPr algn="just"/>
              <a:r>
                <a:rPr lang="pt-BR" dirty="0" smtClean="0">
                  <a:solidFill>
                    <a:schemeClr val="tx1"/>
                  </a:solidFill>
                  <a:latin typeface="Arial" panose="020B0604020202020204" pitchFamily="34" charset="0"/>
                  <a:cs typeface="Arial" panose="020B0604020202020204" pitchFamily="34" charset="0"/>
                </a:rPr>
                <a:t>Após selecionar os bairros, clique em ‘Agrupar’.</a:t>
              </a:r>
              <a:endParaRPr lang="pt-BR" dirty="0">
                <a:solidFill>
                  <a:schemeClr val="tx1"/>
                </a:solidFill>
                <a:latin typeface="Arial" panose="020B0604020202020204" pitchFamily="34" charset="0"/>
                <a:cs typeface="Arial" panose="020B0604020202020204" pitchFamily="34" charset="0"/>
              </a:endParaRPr>
            </a:p>
          </p:txBody>
        </p:sp>
        <p:sp>
          <p:nvSpPr>
            <p:cNvPr id="3" name="Retângulo Arredondado 2"/>
            <p:cNvSpPr/>
            <p:nvPr/>
          </p:nvSpPr>
          <p:spPr>
            <a:xfrm>
              <a:off x="7380312" y="1916832"/>
              <a:ext cx="1008112" cy="50405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tângulo Arredondado 3"/>
            <p:cNvSpPr/>
            <p:nvPr/>
          </p:nvSpPr>
          <p:spPr>
            <a:xfrm>
              <a:off x="323528" y="5013176"/>
              <a:ext cx="792088" cy="432048"/>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178807748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0" y="908720"/>
            <a:ext cx="9144000" cy="5949280"/>
            <a:chOff x="0" y="908720"/>
            <a:chExt cx="9144000" cy="5949280"/>
          </a:xfrm>
        </p:grpSpPr>
        <p:pic>
          <p:nvPicPr>
            <p:cNvPr id="2" name="Imagem 1"/>
            <p:cNvPicPr>
              <a:picLocks noChangeAspect="1"/>
            </p:cNvPicPr>
            <p:nvPr/>
          </p:nvPicPr>
          <p:blipFill rotWithShape="1">
            <a:blip r:embed="rId2"/>
            <a:srcRect t="6951" r="1176" b="11151"/>
            <a:stretch/>
          </p:blipFill>
          <p:spPr>
            <a:xfrm>
              <a:off x="0" y="908720"/>
              <a:ext cx="9144000" cy="5949280"/>
            </a:xfrm>
            <a:prstGeom prst="rect">
              <a:avLst/>
            </a:prstGeom>
          </p:spPr>
        </p:pic>
        <p:sp>
          <p:nvSpPr>
            <p:cNvPr id="3" name="Retângulo Arredondado 2"/>
            <p:cNvSpPr/>
            <p:nvPr/>
          </p:nvSpPr>
          <p:spPr>
            <a:xfrm>
              <a:off x="2284984" y="980728"/>
              <a:ext cx="4608512" cy="108012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4" name="Retângulo 3"/>
          <p:cNvSpPr/>
          <p:nvPr/>
        </p:nvSpPr>
        <p:spPr>
          <a:xfrm>
            <a:off x="8388424" y="1880991"/>
            <a:ext cx="648072" cy="144016"/>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Título 1"/>
          <p:cNvSpPr txBox="1">
            <a:spLocks/>
          </p:cNvSpPr>
          <p:nvPr/>
        </p:nvSpPr>
        <p:spPr>
          <a:xfrm>
            <a:off x="107504"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Em seguida, aparecerá a seguinte tela de confirmação da criação do grupo de bairros</a:t>
            </a:r>
            <a:r>
              <a:rPr lang="pt-BR" sz="2800" b="1" dirty="0">
                <a:latin typeface="Arial" panose="020B0604020202020204" pitchFamily="34" charset="0"/>
                <a:cs typeface="Arial" panose="020B0604020202020204" pitchFamily="34" charset="0"/>
              </a:rPr>
              <a:t>:</a:t>
            </a:r>
            <a:endParaRPr lang="pt-BR" sz="2800" b="1"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6590002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107504"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Para excluir um grupo de bairros já criado, deve-se clicar na ‘Ações </a:t>
            </a:r>
            <a:r>
              <a:rPr lang="pt-BR" sz="2800" b="1" spc="0" dirty="0" smtClean="0">
                <a:ln w="9525">
                  <a:solidFill>
                    <a:sysClr val="windowText" lastClr="000000"/>
                  </a:solidFill>
                  <a:prstDash val="solid"/>
                </a:ln>
                <a:solidFill>
                  <a:srgbClr val="FF0000"/>
                </a:solidFill>
                <a:effectLst>
                  <a:outerShdw blurRad="12700" dist="38100" dir="2700000" algn="tl" rotWithShape="0">
                    <a:schemeClr val="bg1">
                      <a:lumMod val="50000"/>
                    </a:schemeClr>
                  </a:outerShdw>
                </a:effectLst>
                <a:latin typeface="Arial" panose="020B0604020202020204" pitchFamily="34" charset="0"/>
                <a:cs typeface="Arial" panose="020B0604020202020204" pitchFamily="34" charset="0"/>
              </a:rPr>
              <a:t>X</a:t>
            </a:r>
            <a:r>
              <a:rPr lang="pt-BR" sz="2800" b="1" dirty="0">
                <a:latin typeface="Arial" panose="020B0604020202020204" pitchFamily="34" charset="0"/>
                <a:cs typeface="Arial" panose="020B0604020202020204" pitchFamily="34" charset="0"/>
              </a:rPr>
              <a:t>’,</a:t>
            </a:r>
            <a:r>
              <a:rPr lang="pt-BR" sz="2800" b="1" dirty="0" smtClean="0">
                <a:latin typeface="Arial" panose="020B0604020202020204" pitchFamily="34" charset="0"/>
                <a:cs typeface="Arial" panose="020B0604020202020204" pitchFamily="34" charset="0"/>
              </a:rPr>
              <a:t> conforme tela abaixo:</a:t>
            </a:r>
            <a:endParaRPr lang="pt-BR" sz="2800" b="1" dirty="0">
              <a:latin typeface="Arial" panose="020B0604020202020204" pitchFamily="34" charset="0"/>
              <a:cs typeface="Arial" panose="020B0604020202020204" pitchFamily="34" charset="0"/>
            </a:endParaRPr>
          </a:p>
        </p:txBody>
      </p:sp>
      <p:grpSp>
        <p:nvGrpSpPr>
          <p:cNvPr id="8" name="Grupo 7"/>
          <p:cNvGrpSpPr/>
          <p:nvPr/>
        </p:nvGrpSpPr>
        <p:grpSpPr>
          <a:xfrm>
            <a:off x="0" y="980728"/>
            <a:ext cx="9144000" cy="5877272"/>
            <a:chOff x="0" y="980728"/>
            <a:chExt cx="9144000" cy="5877272"/>
          </a:xfrm>
        </p:grpSpPr>
        <p:grpSp>
          <p:nvGrpSpPr>
            <p:cNvPr id="4" name="Grupo 3"/>
            <p:cNvGrpSpPr/>
            <p:nvPr/>
          </p:nvGrpSpPr>
          <p:grpSpPr>
            <a:xfrm>
              <a:off x="0" y="980728"/>
              <a:ext cx="9144000" cy="5877272"/>
              <a:chOff x="0" y="980728"/>
              <a:chExt cx="9144000" cy="5877272"/>
            </a:xfrm>
          </p:grpSpPr>
          <p:pic>
            <p:nvPicPr>
              <p:cNvPr id="2" name="Imagem 1"/>
              <p:cNvPicPr>
                <a:picLocks noChangeAspect="1"/>
              </p:cNvPicPr>
              <p:nvPr/>
            </p:nvPicPr>
            <p:blipFill rotWithShape="1">
              <a:blip r:embed="rId2"/>
              <a:srcRect t="6951" r="1176" b="4850"/>
              <a:stretch/>
            </p:blipFill>
            <p:spPr>
              <a:xfrm>
                <a:off x="0" y="980728"/>
                <a:ext cx="9144000" cy="5877272"/>
              </a:xfrm>
              <a:prstGeom prst="rect">
                <a:avLst/>
              </a:prstGeom>
            </p:spPr>
          </p:pic>
          <p:sp>
            <p:nvSpPr>
              <p:cNvPr id="3" name="Elipse 2"/>
              <p:cNvSpPr/>
              <p:nvPr/>
            </p:nvSpPr>
            <p:spPr>
              <a:xfrm>
                <a:off x="7884368" y="4487870"/>
                <a:ext cx="360040"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Elipse 4"/>
              <p:cNvSpPr/>
              <p:nvPr/>
            </p:nvSpPr>
            <p:spPr>
              <a:xfrm>
                <a:off x="7884368" y="5805264"/>
                <a:ext cx="360040"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7" name="CaixaDeTexto 6"/>
            <p:cNvSpPr txBox="1"/>
            <p:nvPr/>
          </p:nvSpPr>
          <p:spPr>
            <a:xfrm>
              <a:off x="8352928" y="980728"/>
              <a:ext cx="683568" cy="276999"/>
            </a:xfrm>
            <a:prstGeom prst="rect">
              <a:avLst/>
            </a:prstGeom>
            <a:solidFill>
              <a:schemeClr val="accent5">
                <a:lumMod val="75000"/>
              </a:schemeClr>
            </a:solidFill>
          </p:spPr>
          <p:txBody>
            <a:bodyPr wrap="square" rtlCol="0">
              <a:spAutoFit/>
            </a:bodyPr>
            <a:lstStyle/>
            <a:p>
              <a:endParaRPr lang="pt-BR" sz="1200" dirty="0"/>
            </a:p>
          </p:txBody>
        </p:sp>
      </p:grpSp>
    </p:spTree>
    <p:extLst>
      <p:ext uri="{BB962C8B-B14F-4D97-AF65-F5344CB8AC3E}">
        <p14:creationId xmlns:p14="http://schemas.microsoft.com/office/powerpoint/2010/main" val="108852265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0" y="1268760"/>
            <a:ext cx="9144000" cy="5589240"/>
            <a:chOff x="0" y="1268760"/>
            <a:chExt cx="9144000" cy="5589240"/>
          </a:xfrm>
        </p:grpSpPr>
        <p:pic>
          <p:nvPicPr>
            <p:cNvPr id="2" name="Imagem 1"/>
            <p:cNvPicPr>
              <a:picLocks noChangeAspect="1"/>
            </p:cNvPicPr>
            <p:nvPr/>
          </p:nvPicPr>
          <p:blipFill rotWithShape="1">
            <a:blip r:embed="rId2"/>
            <a:srcRect t="6951" r="1176" b="6951"/>
            <a:stretch/>
          </p:blipFill>
          <p:spPr>
            <a:xfrm>
              <a:off x="0" y="1268760"/>
              <a:ext cx="9144000" cy="5589240"/>
            </a:xfrm>
            <a:prstGeom prst="rect">
              <a:avLst/>
            </a:prstGeom>
          </p:spPr>
        </p:pic>
        <p:sp>
          <p:nvSpPr>
            <p:cNvPr id="3" name="Retângulo Arredondado 2"/>
            <p:cNvSpPr/>
            <p:nvPr/>
          </p:nvSpPr>
          <p:spPr>
            <a:xfrm>
              <a:off x="2267744" y="1340768"/>
              <a:ext cx="4608512" cy="10081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4" name="Título 1"/>
          <p:cNvSpPr txBox="1">
            <a:spLocks/>
          </p:cNvSpPr>
          <p:nvPr/>
        </p:nvSpPr>
        <p:spPr>
          <a:xfrm>
            <a:off x="107504"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Em seguida, aparecerá a seguinte tela de questionamento sobre a exclusão do grupo de bairros:</a:t>
            </a:r>
            <a:endParaRPr lang="pt-BR" sz="2800" b="1" dirty="0">
              <a:latin typeface="Arial" panose="020B0604020202020204" pitchFamily="34" charset="0"/>
              <a:cs typeface="Arial" panose="020B0604020202020204" pitchFamily="34" charset="0"/>
            </a:endParaRPr>
          </a:p>
        </p:txBody>
      </p:sp>
      <p:sp>
        <p:nvSpPr>
          <p:cNvPr id="5" name="Retângulo 4"/>
          <p:cNvSpPr/>
          <p:nvPr/>
        </p:nvSpPr>
        <p:spPr>
          <a:xfrm>
            <a:off x="8388424" y="1944207"/>
            <a:ext cx="648072" cy="144016"/>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90608966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1825" y="980728"/>
            <a:ext cx="9144000" cy="5877272"/>
            <a:chOff x="-1825" y="980728"/>
            <a:chExt cx="9144000" cy="5877272"/>
          </a:xfrm>
        </p:grpSpPr>
        <p:pic>
          <p:nvPicPr>
            <p:cNvPr id="5" name="Imagem 4"/>
            <p:cNvPicPr>
              <a:picLocks noChangeAspect="1"/>
            </p:cNvPicPr>
            <p:nvPr/>
          </p:nvPicPr>
          <p:blipFill>
            <a:blip r:embed="rId2"/>
            <a:stretch>
              <a:fillRect/>
            </a:stretch>
          </p:blipFill>
          <p:spPr>
            <a:xfrm>
              <a:off x="-1825" y="980728"/>
              <a:ext cx="9144000" cy="5877272"/>
            </a:xfrm>
            <a:prstGeom prst="rect">
              <a:avLst/>
            </a:prstGeom>
          </p:spPr>
        </p:pic>
        <p:sp>
          <p:nvSpPr>
            <p:cNvPr id="3" name="Retângulo Arredondado 2"/>
            <p:cNvSpPr/>
            <p:nvPr/>
          </p:nvSpPr>
          <p:spPr>
            <a:xfrm>
              <a:off x="2267744" y="1124744"/>
              <a:ext cx="4608512" cy="10081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4" name="Título 1"/>
          <p:cNvSpPr txBox="1">
            <a:spLocks/>
          </p:cNvSpPr>
          <p:nvPr/>
        </p:nvSpPr>
        <p:spPr>
          <a:xfrm>
            <a:off x="107504"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Em seguida, aparecerá a seguinte tela de confirmação da </a:t>
            </a:r>
            <a:r>
              <a:rPr lang="pt-BR" sz="2800" b="1" u="sng" dirty="0" smtClean="0">
                <a:latin typeface="Arial" panose="020B0604020202020204" pitchFamily="34" charset="0"/>
                <a:cs typeface="Arial" panose="020B0604020202020204" pitchFamily="34" charset="0"/>
              </a:rPr>
              <a:t>exclusão</a:t>
            </a:r>
            <a:r>
              <a:rPr lang="pt-BR" sz="2800" b="1" dirty="0" smtClean="0">
                <a:latin typeface="Arial" panose="020B0604020202020204" pitchFamily="34" charset="0"/>
                <a:cs typeface="Arial" panose="020B0604020202020204" pitchFamily="34" charset="0"/>
              </a:rPr>
              <a:t> do grupo de bairros:</a:t>
            </a:r>
            <a:endParaRPr lang="pt-BR" sz="2800" b="1" dirty="0">
              <a:latin typeface="Arial" panose="020B0604020202020204" pitchFamily="34" charset="0"/>
              <a:cs typeface="Arial" panose="020B0604020202020204" pitchFamily="34" charset="0"/>
            </a:endParaRPr>
          </a:p>
        </p:txBody>
      </p:sp>
      <p:sp>
        <p:nvSpPr>
          <p:cNvPr id="6" name="Retângulo 5"/>
          <p:cNvSpPr/>
          <p:nvPr/>
        </p:nvSpPr>
        <p:spPr>
          <a:xfrm>
            <a:off x="8495928" y="1988840"/>
            <a:ext cx="648072" cy="144016"/>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5523119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ítulo 1"/>
          <p:cNvSpPr txBox="1">
            <a:spLocks/>
          </p:cNvSpPr>
          <p:nvPr/>
        </p:nvSpPr>
        <p:spPr>
          <a:xfrm>
            <a:off x="107504"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Para imprimir a lista de grupo de bairros, clique no ícone      :</a:t>
            </a:r>
            <a:endParaRPr lang="pt-BR" sz="2800" b="1" dirty="0">
              <a:latin typeface="Arial" panose="020B0604020202020204" pitchFamily="34" charset="0"/>
              <a:cs typeface="Arial" panose="020B0604020202020204" pitchFamily="34" charset="0"/>
            </a:endParaRPr>
          </a:p>
        </p:txBody>
      </p:sp>
      <p:sp>
        <p:nvSpPr>
          <p:cNvPr id="10" name="Retângulo 9"/>
          <p:cNvSpPr/>
          <p:nvPr/>
        </p:nvSpPr>
        <p:spPr>
          <a:xfrm>
            <a:off x="7037383" y="2060848"/>
            <a:ext cx="590047" cy="158581"/>
          </a:xfrm>
          <a:prstGeom prst="rect">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3" name="Grupo 2"/>
          <p:cNvGrpSpPr/>
          <p:nvPr/>
        </p:nvGrpSpPr>
        <p:grpSpPr>
          <a:xfrm>
            <a:off x="0" y="541234"/>
            <a:ext cx="9144000" cy="6316766"/>
            <a:chOff x="0" y="541234"/>
            <a:chExt cx="9144000" cy="6316766"/>
          </a:xfrm>
        </p:grpSpPr>
        <p:pic>
          <p:nvPicPr>
            <p:cNvPr id="7" name="Imagem 6"/>
            <p:cNvPicPr>
              <a:picLocks noChangeAspect="1"/>
            </p:cNvPicPr>
            <p:nvPr/>
          </p:nvPicPr>
          <p:blipFill rotWithShape="1">
            <a:blip r:embed="rId2"/>
            <a:srcRect t="6038" r="1548" b="23490"/>
            <a:stretch/>
          </p:blipFill>
          <p:spPr>
            <a:xfrm>
              <a:off x="1943200" y="548725"/>
              <a:ext cx="7200800" cy="4365104"/>
            </a:xfrm>
            <a:prstGeom prst="rect">
              <a:avLst/>
            </a:prstGeom>
          </p:spPr>
        </p:pic>
        <p:pic>
          <p:nvPicPr>
            <p:cNvPr id="8" name="Imagem 7"/>
            <p:cNvPicPr>
              <a:picLocks noChangeAspect="1"/>
            </p:cNvPicPr>
            <p:nvPr/>
          </p:nvPicPr>
          <p:blipFill rotWithShape="1">
            <a:blip r:embed="rId3"/>
            <a:srcRect t="6881" r="1170" b="1935"/>
            <a:stretch/>
          </p:blipFill>
          <p:spPr>
            <a:xfrm>
              <a:off x="0" y="2058734"/>
              <a:ext cx="7651021" cy="4799266"/>
            </a:xfrm>
            <a:prstGeom prst="rect">
              <a:avLst/>
            </a:prstGeom>
          </p:spPr>
        </p:pic>
        <p:sp>
          <p:nvSpPr>
            <p:cNvPr id="9" name="Retângulo de cantos arredondados 8"/>
            <p:cNvSpPr/>
            <p:nvPr/>
          </p:nvSpPr>
          <p:spPr>
            <a:xfrm>
              <a:off x="915324" y="4221088"/>
              <a:ext cx="288032" cy="2880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1" name="Conector de seta reta 10"/>
            <p:cNvCxnSpPr/>
            <p:nvPr/>
          </p:nvCxnSpPr>
          <p:spPr>
            <a:xfrm flipV="1">
              <a:off x="1203356" y="2006050"/>
              <a:ext cx="1568444" cy="221503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 name="Imagem 1"/>
            <p:cNvPicPr>
              <a:picLocks noChangeAspect="1"/>
            </p:cNvPicPr>
            <p:nvPr/>
          </p:nvPicPr>
          <p:blipFill>
            <a:blip r:embed="rId4"/>
            <a:stretch>
              <a:fillRect/>
            </a:stretch>
          </p:blipFill>
          <p:spPr>
            <a:xfrm>
              <a:off x="1230740" y="541234"/>
              <a:ext cx="390525" cy="352425"/>
            </a:xfrm>
            <a:prstGeom prst="rect">
              <a:avLst/>
            </a:prstGeom>
          </p:spPr>
        </p:pic>
        <p:sp>
          <p:nvSpPr>
            <p:cNvPr id="5" name="Retângulo 4"/>
            <p:cNvSpPr/>
            <p:nvPr/>
          </p:nvSpPr>
          <p:spPr>
            <a:xfrm>
              <a:off x="6300192" y="2058734"/>
              <a:ext cx="2664296" cy="1658298"/>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ysClr val="windowText" lastClr="000000"/>
                  </a:solidFill>
                  <a:latin typeface="Arial" panose="020B0604020202020204" pitchFamily="34" charset="0"/>
                  <a:cs typeface="Arial" panose="020B0604020202020204" pitchFamily="34" charset="0"/>
                </a:rPr>
                <a:t>Ao clicar no ícone         , o navegador abrirá outra aba com a lista de grupo de bairros que poderá ser impressa.</a:t>
              </a:r>
              <a:endParaRPr lang="pt-BR" dirty="0">
                <a:solidFill>
                  <a:sysClr val="windowText" lastClr="000000"/>
                </a:solidFill>
                <a:latin typeface="Arial" panose="020B0604020202020204" pitchFamily="34" charset="0"/>
                <a:cs typeface="Arial" panose="020B0604020202020204" pitchFamily="34" charset="0"/>
              </a:endParaRPr>
            </a:p>
          </p:txBody>
        </p:sp>
        <p:pic>
          <p:nvPicPr>
            <p:cNvPr id="12" name="Imagem 11"/>
            <p:cNvPicPr>
              <a:picLocks noChangeAspect="1"/>
            </p:cNvPicPr>
            <p:nvPr/>
          </p:nvPicPr>
          <p:blipFill>
            <a:blip r:embed="rId4"/>
            <a:stretch>
              <a:fillRect/>
            </a:stretch>
          </p:blipFill>
          <p:spPr>
            <a:xfrm>
              <a:off x="8364621" y="2112349"/>
              <a:ext cx="380249" cy="352758"/>
            </a:xfrm>
            <a:prstGeom prst="rect">
              <a:avLst/>
            </a:prstGeom>
          </p:spPr>
        </p:pic>
      </p:grpSp>
    </p:spTree>
    <p:extLst>
      <p:ext uri="{BB962C8B-B14F-4D97-AF65-F5344CB8AC3E}">
        <p14:creationId xmlns:p14="http://schemas.microsoft.com/office/powerpoint/2010/main" val="232161897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Título 1"/>
          <p:cNvSpPr txBox="1">
            <a:spLocks/>
          </p:cNvSpPr>
          <p:nvPr/>
        </p:nvSpPr>
        <p:spPr>
          <a:xfrm>
            <a:off x="107504"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Para exportar para Excel a lista de grupo de bairros, clique no ícone      :</a:t>
            </a:r>
            <a:endParaRPr lang="pt-BR" sz="2800" b="1" dirty="0">
              <a:latin typeface="Arial" panose="020B0604020202020204" pitchFamily="34" charset="0"/>
              <a:cs typeface="Arial" panose="020B0604020202020204" pitchFamily="34" charset="0"/>
            </a:endParaRPr>
          </a:p>
        </p:txBody>
      </p:sp>
      <p:grpSp>
        <p:nvGrpSpPr>
          <p:cNvPr id="4" name="Grupo 3"/>
          <p:cNvGrpSpPr/>
          <p:nvPr/>
        </p:nvGrpSpPr>
        <p:grpSpPr>
          <a:xfrm>
            <a:off x="-1" y="420277"/>
            <a:ext cx="9116181" cy="6437723"/>
            <a:chOff x="-1" y="420277"/>
            <a:chExt cx="9116181" cy="6437723"/>
          </a:xfrm>
        </p:grpSpPr>
        <p:pic>
          <p:nvPicPr>
            <p:cNvPr id="3" name="Imagem 2"/>
            <p:cNvPicPr>
              <a:picLocks noChangeAspect="1"/>
            </p:cNvPicPr>
            <p:nvPr/>
          </p:nvPicPr>
          <p:blipFill>
            <a:blip r:embed="rId3"/>
            <a:stretch>
              <a:fillRect/>
            </a:stretch>
          </p:blipFill>
          <p:spPr>
            <a:xfrm>
              <a:off x="5163305" y="420487"/>
              <a:ext cx="3952875" cy="3648075"/>
            </a:xfrm>
            <a:prstGeom prst="rect">
              <a:avLst/>
            </a:prstGeom>
          </p:spPr>
        </p:pic>
        <p:pic>
          <p:nvPicPr>
            <p:cNvPr id="6" name="Imagem 5"/>
            <p:cNvPicPr>
              <a:picLocks noChangeAspect="1"/>
            </p:cNvPicPr>
            <p:nvPr/>
          </p:nvPicPr>
          <p:blipFill rotWithShape="1">
            <a:blip r:embed="rId4"/>
            <a:srcRect t="6435" r="1180" b="897"/>
            <a:stretch/>
          </p:blipFill>
          <p:spPr>
            <a:xfrm>
              <a:off x="0" y="1999997"/>
              <a:ext cx="6828503" cy="4858003"/>
            </a:xfrm>
            <a:prstGeom prst="rect">
              <a:avLst/>
            </a:prstGeom>
          </p:spPr>
        </p:pic>
        <p:sp>
          <p:nvSpPr>
            <p:cNvPr id="5" name="Retângulo de cantos arredondados 4"/>
            <p:cNvSpPr/>
            <p:nvPr/>
          </p:nvSpPr>
          <p:spPr>
            <a:xfrm>
              <a:off x="-1" y="6570177"/>
              <a:ext cx="1277879" cy="28782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9" name="Conector de seta reta 8"/>
            <p:cNvCxnSpPr/>
            <p:nvPr/>
          </p:nvCxnSpPr>
          <p:spPr>
            <a:xfrm flipV="1">
              <a:off x="1328397" y="2056392"/>
              <a:ext cx="4683763" cy="455348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 name="Imagem 1"/>
            <p:cNvPicPr>
              <a:picLocks noChangeAspect="1"/>
            </p:cNvPicPr>
            <p:nvPr/>
          </p:nvPicPr>
          <p:blipFill>
            <a:blip r:embed="rId5"/>
            <a:stretch>
              <a:fillRect/>
            </a:stretch>
          </p:blipFill>
          <p:spPr>
            <a:xfrm>
              <a:off x="2777073" y="420277"/>
              <a:ext cx="468778" cy="420698"/>
            </a:xfrm>
            <a:prstGeom prst="rect">
              <a:avLst/>
            </a:prstGeom>
          </p:spPr>
        </p:pic>
        <p:sp>
          <p:nvSpPr>
            <p:cNvPr id="10" name="Elipse 9"/>
            <p:cNvSpPr/>
            <p:nvPr/>
          </p:nvSpPr>
          <p:spPr>
            <a:xfrm>
              <a:off x="989847" y="4797152"/>
              <a:ext cx="288032"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Retângulo 11"/>
            <p:cNvSpPr/>
            <p:nvPr/>
          </p:nvSpPr>
          <p:spPr>
            <a:xfrm>
              <a:off x="5580113" y="2708919"/>
              <a:ext cx="3096344" cy="2016225"/>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ysClr val="windowText" lastClr="000000"/>
                  </a:solidFill>
                  <a:latin typeface="Arial" panose="020B0604020202020204" pitchFamily="34" charset="0"/>
                  <a:cs typeface="Arial" panose="020B0604020202020204" pitchFamily="34" charset="0"/>
                </a:rPr>
                <a:t>Ao clicar no ícone   , o navegador irá gerar um arquivo em Excel na parte de baixo da tela. Clique no arquivo para abrir a tabela em Excel.</a:t>
              </a:r>
              <a:endParaRPr lang="pt-BR" dirty="0">
                <a:solidFill>
                  <a:sysClr val="windowText" lastClr="000000"/>
                </a:solidFill>
                <a:latin typeface="Arial" panose="020B0604020202020204" pitchFamily="34" charset="0"/>
                <a:cs typeface="Arial" panose="020B0604020202020204" pitchFamily="34" charset="0"/>
              </a:endParaRPr>
            </a:p>
          </p:txBody>
        </p:sp>
        <p:pic>
          <p:nvPicPr>
            <p:cNvPr id="13" name="Imagem 12"/>
            <p:cNvPicPr>
              <a:picLocks noChangeAspect="1"/>
            </p:cNvPicPr>
            <p:nvPr/>
          </p:nvPicPr>
          <p:blipFill>
            <a:blip r:embed="rId5"/>
            <a:stretch>
              <a:fillRect/>
            </a:stretch>
          </p:blipFill>
          <p:spPr>
            <a:xfrm>
              <a:off x="7908317" y="2852936"/>
              <a:ext cx="361801" cy="324693"/>
            </a:xfrm>
            <a:prstGeom prst="rect">
              <a:avLst/>
            </a:prstGeom>
          </p:spPr>
        </p:pic>
      </p:grpSp>
    </p:spTree>
    <p:extLst>
      <p:ext uri="{BB962C8B-B14F-4D97-AF65-F5344CB8AC3E}">
        <p14:creationId xmlns:p14="http://schemas.microsoft.com/office/powerpoint/2010/main" val="228970087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59832" y="1178026"/>
            <a:ext cx="5904656" cy="3101325"/>
          </a:xfrm>
        </p:spPr>
        <p:txBody>
          <a:bodyPr>
            <a:noAutofit/>
          </a:bodyPr>
          <a:lstStyle/>
          <a:p>
            <a:pPr algn="ctr"/>
            <a:r>
              <a:rPr lang="pt-BR" sz="4000" dirty="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Gerenciar Estabelecimentos de Atenção à Saúde (EAS) do Sistema</a:t>
            </a:r>
          </a:p>
        </p:txBody>
      </p:sp>
      <p:pic>
        <p:nvPicPr>
          <p:cNvPr id="4" name="Picture 3" descr="D:\Users\lucas.agustinho\Downloads\48b64f8a9c.pn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flipH="1">
            <a:off x="971600" y="2728689"/>
            <a:ext cx="1080120" cy="108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924828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9512" y="116632"/>
            <a:ext cx="8259256" cy="1450757"/>
          </a:xfrm>
        </p:spPr>
        <p:txBody>
          <a:bodyPr>
            <a:noAutofit/>
          </a:bodyPr>
          <a:lstStyle/>
          <a:p>
            <a:r>
              <a:rPr lang="pt-BR" sz="3600" b="1" dirty="0" smtClean="0">
                <a:latin typeface="Arial" panose="020B0604020202020204" pitchFamily="34" charset="0"/>
                <a:cs typeface="Arial" panose="020B0604020202020204" pitchFamily="34" charset="0"/>
              </a:rPr>
              <a:t>Gerenciar Estabelecimentos de Atenção à Saúde (EAS) do Sistema</a:t>
            </a:r>
            <a:endParaRPr lang="pt-BR" sz="3600" b="1" dirty="0">
              <a:latin typeface="Arial" panose="020B0604020202020204" pitchFamily="34" charset="0"/>
              <a:cs typeface="Arial" panose="020B0604020202020204" pitchFamily="34" charset="0"/>
            </a:endParaRPr>
          </a:p>
        </p:txBody>
      </p:sp>
      <p:graphicFrame>
        <p:nvGraphicFramePr>
          <p:cNvPr id="6" name="Diagrama 5"/>
          <p:cNvGraphicFramePr/>
          <p:nvPr>
            <p:extLst>
              <p:ext uri="{D42A27DB-BD31-4B8C-83A1-F6EECF244321}">
                <p14:modId xmlns:p14="http://schemas.microsoft.com/office/powerpoint/2010/main" val="1601146130"/>
              </p:ext>
            </p:extLst>
          </p:nvPr>
        </p:nvGraphicFramePr>
        <p:xfrm>
          <a:off x="807490" y="2060848"/>
          <a:ext cx="7543800" cy="39845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8475851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1259632" y="116632"/>
            <a:ext cx="6840760" cy="864096"/>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pt-BR" sz="3600" b="1" dirty="0" smtClean="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GERENCIAR EAS DO </a:t>
            </a:r>
            <a:r>
              <a:rPr lang="pt-BR" sz="3200" b="1" dirty="0" smtClean="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SISTEMA</a:t>
            </a:r>
            <a:endParaRPr lang="pt-BR" sz="32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6" name="Grupo 5"/>
          <p:cNvGrpSpPr/>
          <p:nvPr/>
        </p:nvGrpSpPr>
        <p:grpSpPr>
          <a:xfrm>
            <a:off x="41438" y="980728"/>
            <a:ext cx="9026894" cy="5184576"/>
            <a:chOff x="41438" y="1556792"/>
            <a:chExt cx="9026894" cy="4608512"/>
          </a:xfrm>
        </p:grpSpPr>
        <p:pic>
          <p:nvPicPr>
            <p:cNvPr id="4" name="Imagem 3"/>
            <p:cNvPicPr>
              <a:picLocks noChangeAspect="1"/>
            </p:cNvPicPr>
            <p:nvPr/>
          </p:nvPicPr>
          <p:blipFill rotWithShape="1">
            <a:blip r:embed="rId2"/>
            <a:srcRect t="26901" r="1281" b="10101"/>
            <a:stretch/>
          </p:blipFill>
          <p:spPr>
            <a:xfrm>
              <a:off x="41438" y="1556792"/>
              <a:ext cx="9026894" cy="4608512"/>
            </a:xfrm>
            <a:prstGeom prst="rect">
              <a:avLst/>
            </a:prstGeom>
          </p:spPr>
        </p:pic>
        <p:sp>
          <p:nvSpPr>
            <p:cNvPr id="2" name="Retângulo de cantos arredondados 1"/>
            <p:cNvSpPr/>
            <p:nvPr/>
          </p:nvSpPr>
          <p:spPr>
            <a:xfrm>
              <a:off x="1619672" y="2276872"/>
              <a:ext cx="1224136" cy="93610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etângulo de cantos arredondados 4"/>
            <p:cNvSpPr/>
            <p:nvPr/>
          </p:nvSpPr>
          <p:spPr>
            <a:xfrm>
              <a:off x="107504" y="1988840"/>
              <a:ext cx="216024" cy="22322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20435153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5536" y="116632"/>
            <a:ext cx="8259256" cy="1450757"/>
          </a:xfrm>
        </p:spPr>
        <p:txBody>
          <a:bodyPr/>
          <a:lstStyle/>
          <a:p>
            <a:pPr algn="ctr"/>
            <a:r>
              <a:rPr lang="pt-BR" b="1" dirty="0" smtClean="0">
                <a:latin typeface="Arial" panose="020B0604020202020204" pitchFamily="34" charset="0"/>
                <a:cs typeface="Arial" panose="020B0604020202020204" pitchFamily="34" charset="0"/>
              </a:rPr>
              <a:t>O PBF em números – 1/2019</a:t>
            </a:r>
            <a:endParaRPr lang="pt-BR" b="1" dirty="0">
              <a:latin typeface="Arial" panose="020B0604020202020204" pitchFamily="34" charset="0"/>
              <a:cs typeface="Arial" panose="020B0604020202020204" pitchFamily="34" charset="0"/>
            </a:endParaRPr>
          </a:p>
        </p:txBody>
      </p:sp>
      <p:graphicFrame>
        <p:nvGraphicFramePr>
          <p:cNvPr id="4" name="Espaço Reservado para Conteúdo 3"/>
          <p:cNvGraphicFramePr>
            <a:graphicFrameLocks/>
          </p:cNvGraphicFramePr>
          <p:nvPr>
            <p:extLst>
              <p:ext uri="{D42A27DB-BD31-4B8C-83A1-F6EECF244321}">
                <p14:modId xmlns:p14="http://schemas.microsoft.com/office/powerpoint/2010/main" val="4173229440"/>
              </p:ext>
            </p:extLst>
          </p:nvPr>
        </p:nvGraphicFramePr>
        <p:xfrm>
          <a:off x="169044" y="2073786"/>
          <a:ext cx="8939460" cy="38189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aixaDeTexto 2"/>
          <p:cNvSpPr txBox="1"/>
          <p:nvPr/>
        </p:nvSpPr>
        <p:spPr>
          <a:xfrm>
            <a:off x="6419258" y="5892752"/>
            <a:ext cx="2664296" cy="369332"/>
          </a:xfrm>
          <a:prstGeom prst="rect">
            <a:avLst/>
          </a:prstGeom>
          <a:noFill/>
        </p:spPr>
        <p:txBody>
          <a:bodyPr wrap="square" rtlCol="0">
            <a:spAutoFit/>
          </a:bodyPr>
          <a:lstStyle/>
          <a:p>
            <a:r>
              <a:rPr lang="pt-BR" dirty="0" smtClean="0">
                <a:solidFill>
                  <a:srgbClr val="00B0F0"/>
                </a:solidFill>
                <a:latin typeface="Arial" panose="020B0604020202020204" pitchFamily="34" charset="0"/>
                <a:cs typeface="Arial" panose="020B0604020202020204" pitchFamily="34" charset="0"/>
              </a:rPr>
              <a:t>Dados 1ª vigência 2019</a:t>
            </a:r>
            <a:endParaRPr lang="pt-BR" dirty="0">
              <a:solidFill>
                <a:srgbClr val="00B0F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2429456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Ao clicar em ‘Gerenciar EAS do Sistema’, aparecerá a seguinte tela:</a:t>
            </a:r>
            <a:endParaRPr lang="pt-BR" sz="2800" b="1" dirty="0">
              <a:latin typeface="Arial" panose="020B0604020202020204" pitchFamily="34" charset="0"/>
              <a:cs typeface="Arial" panose="020B0604020202020204" pitchFamily="34" charset="0"/>
            </a:endParaRPr>
          </a:p>
        </p:txBody>
      </p:sp>
      <p:grpSp>
        <p:nvGrpSpPr>
          <p:cNvPr id="7" name="Grupo 6"/>
          <p:cNvGrpSpPr/>
          <p:nvPr/>
        </p:nvGrpSpPr>
        <p:grpSpPr>
          <a:xfrm>
            <a:off x="13591" y="980728"/>
            <a:ext cx="9130409" cy="5877272"/>
            <a:chOff x="13591" y="980728"/>
            <a:chExt cx="9130409" cy="5877272"/>
          </a:xfrm>
        </p:grpSpPr>
        <p:pic>
          <p:nvPicPr>
            <p:cNvPr id="4" name="Imagem 3"/>
            <p:cNvPicPr>
              <a:picLocks noChangeAspect="1"/>
            </p:cNvPicPr>
            <p:nvPr/>
          </p:nvPicPr>
          <p:blipFill rotWithShape="1">
            <a:blip r:embed="rId3"/>
            <a:srcRect t="23518" r="945" b="10370"/>
            <a:stretch/>
          </p:blipFill>
          <p:spPr>
            <a:xfrm>
              <a:off x="13591" y="980728"/>
              <a:ext cx="9130409" cy="5877272"/>
            </a:xfrm>
            <a:prstGeom prst="rect">
              <a:avLst/>
            </a:prstGeom>
          </p:spPr>
        </p:pic>
        <p:sp>
          <p:nvSpPr>
            <p:cNvPr id="2" name="Retângulo Arredondado 1"/>
            <p:cNvSpPr/>
            <p:nvPr/>
          </p:nvSpPr>
          <p:spPr>
            <a:xfrm>
              <a:off x="394968" y="2996952"/>
              <a:ext cx="3666950" cy="316835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tângulo 5"/>
            <p:cNvSpPr/>
            <p:nvPr/>
          </p:nvSpPr>
          <p:spPr>
            <a:xfrm>
              <a:off x="4423750" y="4077072"/>
              <a:ext cx="3172585" cy="85466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ysClr val="windowText" lastClr="000000"/>
                  </a:solidFill>
                  <a:latin typeface="Arial" panose="020B0604020202020204" pitchFamily="34" charset="0"/>
                  <a:cs typeface="Arial" panose="020B0604020202020204" pitchFamily="34" charset="0"/>
                </a:rPr>
                <a:t>Na opção ‘Selecione os EAS’, clique na caixa de seleção. </a:t>
              </a:r>
              <a:endParaRPr lang="pt-BR" dirty="0">
                <a:solidFill>
                  <a:sysClr val="windowText" lastClr="000000"/>
                </a:solidFill>
                <a:latin typeface="Arial" panose="020B0604020202020204" pitchFamily="34" charset="0"/>
                <a:cs typeface="Arial" panose="020B0604020202020204" pitchFamily="34" charset="0"/>
              </a:endParaRPr>
            </a:p>
          </p:txBody>
        </p:sp>
        <p:pic>
          <p:nvPicPr>
            <p:cNvPr id="3" name="Imagem 2"/>
            <p:cNvPicPr>
              <a:picLocks noChangeAspect="1"/>
            </p:cNvPicPr>
            <p:nvPr/>
          </p:nvPicPr>
          <p:blipFill rotWithShape="1">
            <a:blip r:embed="rId4"/>
            <a:srcRect l="4431" t="29000" r="1990" b="52100"/>
            <a:stretch/>
          </p:blipFill>
          <p:spPr>
            <a:xfrm>
              <a:off x="427172" y="1419170"/>
              <a:ext cx="8592167" cy="1507905"/>
            </a:xfrm>
            <a:prstGeom prst="rect">
              <a:avLst/>
            </a:prstGeom>
          </p:spPr>
        </p:pic>
      </p:grpSp>
    </p:spTree>
    <p:extLst>
      <p:ext uri="{BB962C8B-B14F-4D97-AF65-F5344CB8AC3E}">
        <p14:creationId xmlns:p14="http://schemas.microsoft.com/office/powerpoint/2010/main" val="102262532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26167" y="218607"/>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pt-BR" sz="2800" b="1" dirty="0" smtClean="0">
                <a:latin typeface="Arial" panose="020B0604020202020204" pitchFamily="34" charset="0"/>
                <a:cs typeface="Arial" panose="020B0604020202020204" pitchFamily="34" charset="0"/>
              </a:rPr>
              <a:t>Selecione as EAS que ficarão visíveis:</a:t>
            </a:r>
            <a:endParaRPr lang="pt-BR" sz="2800" b="1" dirty="0">
              <a:latin typeface="Arial" panose="020B0604020202020204" pitchFamily="34" charset="0"/>
              <a:cs typeface="Arial" panose="020B0604020202020204" pitchFamily="34" charset="0"/>
            </a:endParaRPr>
          </a:p>
        </p:txBody>
      </p:sp>
      <p:grpSp>
        <p:nvGrpSpPr>
          <p:cNvPr id="6" name="Grupo 5"/>
          <p:cNvGrpSpPr/>
          <p:nvPr/>
        </p:nvGrpSpPr>
        <p:grpSpPr>
          <a:xfrm>
            <a:off x="-26167" y="980728"/>
            <a:ext cx="9170167" cy="5877272"/>
            <a:chOff x="-26167" y="980728"/>
            <a:chExt cx="9170167" cy="5877272"/>
          </a:xfrm>
        </p:grpSpPr>
        <p:pic>
          <p:nvPicPr>
            <p:cNvPr id="2" name="Imagem 1"/>
            <p:cNvPicPr>
              <a:picLocks noChangeAspect="1"/>
            </p:cNvPicPr>
            <p:nvPr/>
          </p:nvPicPr>
          <p:blipFill rotWithShape="1">
            <a:blip r:embed="rId2"/>
            <a:srcRect t="13519" r="1668" b="12963"/>
            <a:stretch/>
          </p:blipFill>
          <p:spPr>
            <a:xfrm>
              <a:off x="-26167" y="980728"/>
              <a:ext cx="9170167" cy="5877272"/>
            </a:xfrm>
            <a:prstGeom prst="rect">
              <a:avLst/>
            </a:prstGeom>
          </p:spPr>
        </p:pic>
        <p:sp>
          <p:nvSpPr>
            <p:cNvPr id="3" name="Retângulo de cantos arredondados 2"/>
            <p:cNvSpPr/>
            <p:nvPr/>
          </p:nvSpPr>
          <p:spPr>
            <a:xfrm>
              <a:off x="395536" y="3703340"/>
              <a:ext cx="3672408" cy="315466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etângulo 4"/>
            <p:cNvSpPr/>
            <p:nvPr/>
          </p:nvSpPr>
          <p:spPr>
            <a:xfrm>
              <a:off x="539552" y="2420888"/>
              <a:ext cx="288032" cy="72008"/>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312150176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rotWithShape="1">
          <a:blip r:embed="rId2"/>
          <a:srcRect t="13704" r="1737" b="12778"/>
          <a:stretch/>
        </p:blipFill>
        <p:spPr>
          <a:xfrm>
            <a:off x="0" y="1196752"/>
            <a:ext cx="9143999" cy="5661248"/>
          </a:xfrm>
          <a:prstGeom prst="rect">
            <a:avLst/>
          </a:prstGeom>
        </p:spPr>
      </p:pic>
      <p:cxnSp>
        <p:nvCxnSpPr>
          <p:cNvPr id="4" name="Conector de seta reta 3"/>
          <p:cNvCxnSpPr/>
          <p:nvPr/>
        </p:nvCxnSpPr>
        <p:spPr>
          <a:xfrm flipV="1">
            <a:off x="3707904" y="4365104"/>
            <a:ext cx="720080" cy="108012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A medida que as EAS foram selecionadas como visíveis, elas aparecerão na tabela verde ao lado ‘EAS visíveis sem famílias vinculadas’:</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9830687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3"/>
          <p:cNvGrpSpPr/>
          <p:nvPr/>
        </p:nvGrpSpPr>
        <p:grpSpPr>
          <a:xfrm>
            <a:off x="0" y="980728"/>
            <a:ext cx="9144000" cy="5871796"/>
            <a:chOff x="0" y="980728"/>
            <a:chExt cx="9144000" cy="5871796"/>
          </a:xfrm>
        </p:grpSpPr>
        <p:pic>
          <p:nvPicPr>
            <p:cNvPr id="2" name="Imagem 1"/>
            <p:cNvPicPr>
              <a:picLocks noChangeAspect="1"/>
            </p:cNvPicPr>
            <p:nvPr/>
          </p:nvPicPr>
          <p:blipFill rotWithShape="1">
            <a:blip r:embed="rId2"/>
            <a:srcRect t="13889" r="1967" b="19444"/>
            <a:stretch/>
          </p:blipFill>
          <p:spPr>
            <a:xfrm>
              <a:off x="0" y="980728"/>
              <a:ext cx="9144000" cy="5871796"/>
            </a:xfrm>
            <a:prstGeom prst="rect">
              <a:avLst/>
            </a:prstGeom>
          </p:spPr>
        </p:pic>
        <p:sp>
          <p:nvSpPr>
            <p:cNvPr id="3" name="Retângulo de cantos arredondados 2"/>
            <p:cNvSpPr/>
            <p:nvPr/>
          </p:nvSpPr>
          <p:spPr>
            <a:xfrm>
              <a:off x="1619672" y="4365104"/>
              <a:ext cx="1224136" cy="50405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5"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Após o fim da seleção das EAS que ficarão visíveis, clique em ‘Salvar Seleção’:</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8819691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A medida que as EAS forem selecionadas para ficarem visíveis, o quadro ‘Total de EAS no município’ vai mudando contar das EAS não visíveis e das EAS visíveis:</a:t>
            </a:r>
            <a:endParaRPr lang="pt-BR" sz="2800" b="1" dirty="0">
              <a:latin typeface="Arial" panose="020B0604020202020204" pitchFamily="34" charset="0"/>
              <a:cs typeface="Arial" panose="020B0604020202020204" pitchFamily="34" charset="0"/>
            </a:endParaRPr>
          </a:p>
        </p:txBody>
      </p:sp>
      <p:grpSp>
        <p:nvGrpSpPr>
          <p:cNvPr id="3" name="Grupo 2"/>
          <p:cNvGrpSpPr/>
          <p:nvPr/>
        </p:nvGrpSpPr>
        <p:grpSpPr>
          <a:xfrm>
            <a:off x="0" y="1556792"/>
            <a:ext cx="9144000" cy="5295732"/>
            <a:chOff x="0" y="1700808"/>
            <a:chExt cx="9144000" cy="5151716"/>
          </a:xfrm>
        </p:grpSpPr>
        <p:pic>
          <p:nvPicPr>
            <p:cNvPr id="2" name="Imagem 1"/>
            <p:cNvPicPr>
              <a:picLocks noChangeAspect="1"/>
            </p:cNvPicPr>
            <p:nvPr/>
          </p:nvPicPr>
          <p:blipFill rotWithShape="1">
            <a:blip r:embed="rId3"/>
            <a:srcRect t="13889" r="1967" b="19444"/>
            <a:stretch/>
          </p:blipFill>
          <p:spPr>
            <a:xfrm>
              <a:off x="0" y="1700808"/>
              <a:ext cx="9144000" cy="5151716"/>
            </a:xfrm>
            <a:prstGeom prst="rect">
              <a:avLst/>
            </a:prstGeom>
          </p:spPr>
        </p:pic>
        <p:sp>
          <p:nvSpPr>
            <p:cNvPr id="4" name="Retângulo Arredondado 3"/>
            <p:cNvSpPr/>
            <p:nvPr/>
          </p:nvSpPr>
          <p:spPr>
            <a:xfrm>
              <a:off x="395536" y="2132856"/>
              <a:ext cx="8748464" cy="122413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193959942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53751" y="72008"/>
            <a:ext cx="9036496" cy="12687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000" b="1" dirty="0" smtClean="0">
                <a:latin typeface="Arial" panose="020B0604020202020204" pitchFamily="34" charset="0"/>
                <a:cs typeface="Arial" panose="020B0604020202020204" pitchFamily="34" charset="0"/>
              </a:rPr>
              <a:t>Conforme o município for vinculando as famílias aos EAS, tanto na opção Vinculação de Famílias quanto na opção no Acompanhamento, as EAS visíveis migrarão da tabela verde </a:t>
            </a:r>
            <a:r>
              <a:rPr lang="pt-BR" sz="2000" b="1" dirty="0">
                <a:latin typeface="Arial" panose="020B0604020202020204" pitchFamily="34" charset="0"/>
                <a:cs typeface="Arial" panose="020B0604020202020204" pitchFamily="34" charset="0"/>
              </a:rPr>
              <a:t>‘EAS visíveis sem famílias vinculadas</a:t>
            </a:r>
            <a:r>
              <a:rPr lang="pt-BR" sz="2000" b="1" dirty="0" smtClean="0">
                <a:latin typeface="Arial" panose="020B0604020202020204" pitchFamily="34" charset="0"/>
                <a:cs typeface="Arial" panose="020B0604020202020204" pitchFamily="34" charset="0"/>
              </a:rPr>
              <a:t>’ para a tabela laranja </a:t>
            </a:r>
            <a:r>
              <a:rPr lang="pt-BR" sz="2000" b="1" dirty="0">
                <a:latin typeface="Arial" panose="020B0604020202020204" pitchFamily="34" charset="0"/>
                <a:cs typeface="Arial" panose="020B0604020202020204" pitchFamily="34" charset="0"/>
              </a:rPr>
              <a:t>‘EAS visíveis </a:t>
            </a:r>
            <a:r>
              <a:rPr lang="pt-BR" sz="2000" b="1" dirty="0" smtClean="0">
                <a:latin typeface="Arial" panose="020B0604020202020204" pitchFamily="34" charset="0"/>
                <a:cs typeface="Arial" panose="020B0604020202020204" pitchFamily="34" charset="0"/>
              </a:rPr>
              <a:t>com </a:t>
            </a:r>
            <a:r>
              <a:rPr lang="pt-BR" sz="2000" b="1" dirty="0">
                <a:latin typeface="Arial" panose="020B0604020202020204" pitchFamily="34" charset="0"/>
                <a:cs typeface="Arial" panose="020B0604020202020204" pitchFamily="34" charset="0"/>
              </a:rPr>
              <a:t>famílias vinculadas</a:t>
            </a:r>
            <a:r>
              <a:rPr lang="pt-BR" sz="2000" b="1" dirty="0" smtClean="0">
                <a:latin typeface="Arial" panose="020B0604020202020204" pitchFamily="34" charset="0"/>
                <a:cs typeface="Arial" panose="020B0604020202020204" pitchFamily="34" charset="0"/>
              </a:rPr>
              <a:t>’:</a:t>
            </a:r>
            <a:endParaRPr lang="pt-BR" sz="2000" b="1" dirty="0">
              <a:latin typeface="Arial" panose="020B0604020202020204" pitchFamily="34" charset="0"/>
              <a:cs typeface="Arial" panose="020B0604020202020204" pitchFamily="34" charset="0"/>
            </a:endParaRPr>
          </a:p>
        </p:txBody>
      </p:sp>
      <p:grpSp>
        <p:nvGrpSpPr>
          <p:cNvPr id="8" name="Grupo 7"/>
          <p:cNvGrpSpPr/>
          <p:nvPr/>
        </p:nvGrpSpPr>
        <p:grpSpPr>
          <a:xfrm>
            <a:off x="0" y="1268760"/>
            <a:ext cx="9143999" cy="5589240"/>
            <a:chOff x="0" y="1196752"/>
            <a:chExt cx="9143999" cy="5661248"/>
          </a:xfrm>
        </p:grpSpPr>
        <p:grpSp>
          <p:nvGrpSpPr>
            <p:cNvPr id="5" name="Grupo 4"/>
            <p:cNvGrpSpPr/>
            <p:nvPr/>
          </p:nvGrpSpPr>
          <p:grpSpPr>
            <a:xfrm>
              <a:off x="0" y="1196752"/>
              <a:ext cx="9143999" cy="5661248"/>
              <a:chOff x="0" y="1340768"/>
              <a:chExt cx="9143999" cy="5517232"/>
            </a:xfrm>
          </p:grpSpPr>
          <p:pic>
            <p:nvPicPr>
              <p:cNvPr id="2" name="Imagem 1"/>
              <p:cNvPicPr>
                <a:picLocks noChangeAspect="1"/>
              </p:cNvPicPr>
              <p:nvPr/>
            </p:nvPicPr>
            <p:blipFill rotWithShape="1">
              <a:blip r:embed="rId2"/>
              <a:srcRect t="23333" r="1957" b="6667"/>
              <a:stretch/>
            </p:blipFill>
            <p:spPr>
              <a:xfrm>
                <a:off x="0" y="1340768"/>
                <a:ext cx="9143999" cy="5517232"/>
              </a:xfrm>
              <a:prstGeom prst="rect">
                <a:avLst/>
              </a:prstGeom>
            </p:spPr>
          </p:pic>
          <p:sp>
            <p:nvSpPr>
              <p:cNvPr id="3" name="Retângulo de cantos arredondados 2"/>
              <p:cNvSpPr/>
              <p:nvPr/>
            </p:nvSpPr>
            <p:spPr>
              <a:xfrm>
                <a:off x="4067944" y="4653136"/>
                <a:ext cx="5040560" cy="144016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de cantos arredondados 2"/>
              <p:cNvSpPr/>
              <p:nvPr/>
            </p:nvSpPr>
            <p:spPr>
              <a:xfrm>
                <a:off x="4070225" y="3176972"/>
                <a:ext cx="5040560" cy="144016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6" name="Seta em Curva para a Direita 5"/>
            <p:cNvSpPr/>
            <p:nvPr/>
          </p:nvSpPr>
          <p:spPr>
            <a:xfrm>
              <a:off x="3491879" y="3933056"/>
              <a:ext cx="536005" cy="1584176"/>
            </a:xfrm>
            <a:prstGeom prst="curved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tx1"/>
                </a:solidFill>
              </a:endParaRPr>
            </a:p>
          </p:txBody>
        </p:sp>
      </p:grpSp>
    </p:spTree>
    <p:extLst>
      <p:ext uri="{BB962C8B-B14F-4D97-AF65-F5344CB8AC3E}">
        <p14:creationId xmlns:p14="http://schemas.microsoft.com/office/powerpoint/2010/main" val="185349220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59832" y="2429527"/>
            <a:ext cx="5904656" cy="1678443"/>
          </a:xfrm>
        </p:spPr>
        <p:txBody>
          <a:bodyPr>
            <a:noAutofit/>
          </a:bodyPr>
          <a:lstStyle/>
          <a:p>
            <a:pPr algn="ctr"/>
            <a:r>
              <a:rPr lang="pt-BR" sz="5800" dirty="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Vinculação de Famílias</a:t>
            </a:r>
          </a:p>
        </p:txBody>
      </p:sp>
      <p:pic>
        <p:nvPicPr>
          <p:cNvPr id="4" name="Picture 3" descr="D:\Users\lucas.agustinho\Downloads\48b64f8a9c.pn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flipH="1">
            <a:off x="971600" y="2728689"/>
            <a:ext cx="1080120" cy="108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197511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0"/>
            <a:ext cx="7543800" cy="1450757"/>
          </a:xfrm>
        </p:spPr>
        <p:txBody>
          <a:bodyPr/>
          <a:lstStyle/>
          <a:p>
            <a:r>
              <a:rPr lang="pt-BR" b="1" dirty="0" smtClean="0">
                <a:latin typeface="Arial" panose="020B0604020202020204" pitchFamily="34" charset="0"/>
                <a:cs typeface="Arial" panose="020B0604020202020204" pitchFamily="34" charset="0"/>
              </a:rPr>
              <a:t>Vinculação de Famílias</a:t>
            </a:r>
            <a:endParaRPr lang="pt-BR" b="1" dirty="0">
              <a:latin typeface="Arial" panose="020B0604020202020204" pitchFamily="34" charset="0"/>
              <a:cs typeface="Arial" panose="020B0604020202020204" pitchFamily="34" charset="0"/>
            </a:endParaRPr>
          </a:p>
        </p:txBody>
      </p:sp>
      <p:graphicFrame>
        <p:nvGraphicFramePr>
          <p:cNvPr id="6" name="Diagrama 5"/>
          <p:cNvGraphicFramePr/>
          <p:nvPr>
            <p:extLst>
              <p:ext uri="{D42A27DB-BD31-4B8C-83A1-F6EECF244321}">
                <p14:modId xmlns:p14="http://schemas.microsoft.com/office/powerpoint/2010/main" val="613580383"/>
              </p:ext>
            </p:extLst>
          </p:nvPr>
        </p:nvGraphicFramePr>
        <p:xfrm>
          <a:off x="10751" y="1456030"/>
          <a:ext cx="9025745"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9121553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1475656" y="0"/>
            <a:ext cx="6408712" cy="864096"/>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3200" b="1" dirty="0" smtClean="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VINCULAÇÃO DE FAMÍLIAS</a:t>
            </a:r>
            <a:endParaRPr lang="pt-BR" sz="32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6" name="Grupo 5"/>
          <p:cNvGrpSpPr/>
          <p:nvPr/>
        </p:nvGrpSpPr>
        <p:grpSpPr>
          <a:xfrm>
            <a:off x="82149" y="908720"/>
            <a:ext cx="9026894" cy="5400600"/>
            <a:chOff x="82149" y="908720"/>
            <a:chExt cx="9026894" cy="5400600"/>
          </a:xfrm>
        </p:grpSpPr>
        <p:pic>
          <p:nvPicPr>
            <p:cNvPr id="4" name="Imagem 3"/>
            <p:cNvPicPr>
              <a:picLocks noChangeAspect="1"/>
            </p:cNvPicPr>
            <p:nvPr/>
          </p:nvPicPr>
          <p:blipFill rotWithShape="1">
            <a:blip r:embed="rId2"/>
            <a:srcRect t="26901" r="1281" b="10101"/>
            <a:stretch/>
          </p:blipFill>
          <p:spPr>
            <a:xfrm>
              <a:off x="82149" y="908720"/>
              <a:ext cx="9026894" cy="5400600"/>
            </a:xfrm>
            <a:prstGeom prst="rect">
              <a:avLst/>
            </a:prstGeom>
          </p:spPr>
        </p:pic>
        <p:sp>
          <p:nvSpPr>
            <p:cNvPr id="2" name="Retângulo de cantos arredondados 1"/>
            <p:cNvSpPr/>
            <p:nvPr/>
          </p:nvSpPr>
          <p:spPr>
            <a:xfrm>
              <a:off x="2771800" y="1844824"/>
              <a:ext cx="1152128" cy="93610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etângulo de cantos arredondados 4"/>
            <p:cNvSpPr/>
            <p:nvPr/>
          </p:nvSpPr>
          <p:spPr>
            <a:xfrm>
              <a:off x="179512" y="1376772"/>
              <a:ext cx="216024" cy="255628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34617926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121110" y="295863"/>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Ao clicar em ‘Vinculação de Famílias’, aparecerá a seguinte tela:</a:t>
            </a:r>
            <a:endParaRPr lang="pt-BR" sz="2800" b="1" dirty="0">
              <a:latin typeface="Arial" panose="020B0604020202020204" pitchFamily="34" charset="0"/>
              <a:cs typeface="Arial" panose="020B0604020202020204" pitchFamily="34" charset="0"/>
            </a:endParaRPr>
          </a:p>
        </p:txBody>
      </p:sp>
      <p:grpSp>
        <p:nvGrpSpPr>
          <p:cNvPr id="7" name="Grupo 6"/>
          <p:cNvGrpSpPr/>
          <p:nvPr/>
        </p:nvGrpSpPr>
        <p:grpSpPr>
          <a:xfrm>
            <a:off x="107504" y="1196752"/>
            <a:ext cx="8956204" cy="5184575"/>
            <a:chOff x="107504" y="1588683"/>
            <a:chExt cx="8956204" cy="4648629"/>
          </a:xfrm>
        </p:grpSpPr>
        <p:pic>
          <p:nvPicPr>
            <p:cNvPr id="2" name="Imagem 1"/>
            <p:cNvPicPr>
              <a:picLocks noChangeAspect="1"/>
            </p:cNvPicPr>
            <p:nvPr/>
          </p:nvPicPr>
          <p:blipFill rotWithShape="1">
            <a:blip r:embed="rId2"/>
            <a:srcRect t="26901" r="1281" b="9051"/>
            <a:stretch/>
          </p:blipFill>
          <p:spPr>
            <a:xfrm>
              <a:off x="107504" y="1588683"/>
              <a:ext cx="8956204" cy="4648629"/>
            </a:xfrm>
            <a:prstGeom prst="rect">
              <a:avLst/>
            </a:prstGeom>
          </p:spPr>
        </p:pic>
        <p:sp>
          <p:nvSpPr>
            <p:cNvPr id="3" name="Retângulo de cantos arredondados 2"/>
            <p:cNvSpPr/>
            <p:nvPr/>
          </p:nvSpPr>
          <p:spPr>
            <a:xfrm>
              <a:off x="4427984" y="2564904"/>
              <a:ext cx="1152128" cy="360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CaixaDeTexto 3"/>
            <p:cNvSpPr txBox="1"/>
            <p:nvPr/>
          </p:nvSpPr>
          <p:spPr>
            <a:xfrm>
              <a:off x="4308986" y="2130665"/>
              <a:ext cx="1390124" cy="369332"/>
            </a:xfrm>
            <a:prstGeom prst="rect">
              <a:avLst/>
            </a:prstGeom>
            <a:noFill/>
          </p:spPr>
          <p:txBody>
            <a:bodyPr wrap="none" rtlCol="0">
              <a:spAutoFit/>
            </a:bodyPr>
            <a:lstStyle/>
            <a:p>
              <a:r>
                <a:rPr lang="pt-BR" dirty="0" smtClean="0">
                  <a:solidFill>
                    <a:srgbClr val="FF0000"/>
                  </a:solidFill>
                  <a:latin typeface="Arial" panose="020B0604020202020204" pitchFamily="34" charset="0"/>
                  <a:cs typeface="Arial" panose="020B0604020202020204" pitchFamily="34" charset="0"/>
                </a:rPr>
                <a:t>NOVIDADE</a:t>
              </a:r>
              <a:endParaRPr lang="pt-BR" dirty="0">
                <a:solidFill>
                  <a:srgbClr val="FF0000"/>
                </a:solidFill>
                <a:latin typeface="Arial" panose="020B0604020202020204" pitchFamily="34" charset="0"/>
                <a:cs typeface="Arial" panose="020B0604020202020204" pitchFamily="34" charset="0"/>
              </a:endParaRPr>
            </a:p>
          </p:txBody>
        </p:sp>
        <p:sp>
          <p:nvSpPr>
            <p:cNvPr id="6" name="Retângulo 5"/>
            <p:cNvSpPr/>
            <p:nvPr/>
          </p:nvSpPr>
          <p:spPr>
            <a:xfrm>
              <a:off x="2012555" y="3154906"/>
              <a:ext cx="4830857" cy="121484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dirty="0" smtClean="0">
                  <a:solidFill>
                    <a:schemeClr val="tx1"/>
                  </a:solidFill>
                  <a:latin typeface="Arial" panose="020B0604020202020204" pitchFamily="34" charset="0"/>
                  <a:cs typeface="Arial" panose="020B0604020202020204" pitchFamily="34" charset="0"/>
                </a:rPr>
                <a:t>A vinculação pode ser feita por Bairro, NIS e EAS/Profissional e Famílias sem vínculo.</a:t>
              </a:r>
            </a:p>
          </p:txBody>
        </p:sp>
      </p:grpSp>
    </p:spTree>
    <p:extLst>
      <p:ext uri="{BB962C8B-B14F-4D97-AF65-F5344CB8AC3E}">
        <p14:creationId xmlns:p14="http://schemas.microsoft.com/office/powerpoint/2010/main" val="14782157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chor="ctr"/>
          <a:lstStyle/>
          <a:p>
            <a:r>
              <a:rPr lang="pt-BR" b="1" dirty="0" err="1" smtClean="0">
                <a:latin typeface="Arial" panose="020B0604020202020204" pitchFamily="34" charset="0"/>
                <a:cs typeface="Arial" panose="020B0604020202020204" pitchFamily="34" charset="0"/>
              </a:rPr>
              <a:t>Sispacto</a:t>
            </a:r>
            <a:r>
              <a:rPr lang="pt-BR" b="1" dirty="0" smtClean="0">
                <a:latin typeface="Arial" panose="020B0604020202020204" pitchFamily="34" charset="0"/>
                <a:cs typeface="Arial" panose="020B0604020202020204" pitchFamily="34" charset="0"/>
              </a:rPr>
              <a:t> 2017 a 2021</a:t>
            </a:r>
            <a:endParaRPr lang="pt-BR" b="1" dirty="0">
              <a:latin typeface="Arial" panose="020B0604020202020204" pitchFamily="34" charset="0"/>
              <a:cs typeface="Arial" panose="020B0604020202020204" pitchFamily="34" charset="0"/>
            </a:endParaRPr>
          </a:p>
        </p:txBody>
      </p:sp>
      <p:sp>
        <p:nvSpPr>
          <p:cNvPr id="4" name="CaixaDeTexto 3"/>
          <p:cNvSpPr txBox="1"/>
          <p:nvPr/>
        </p:nvSpPr>
        <p:spPr>
          <a:xfrm>
            <a:off x="3995936" y="5717287"/>
            <a:ext cx="4248472" cy="400110"/>
          </a:xfrm>
          <a:prstGeom prst="rect">
            <a:avLst/>
          </a:prstGeom>
          <a:noFill/>
        </p:spPr>
        <p:txBody>
          <a:bodyPr wrap="square" rtlCol="0">
            <a:spAutoFit/>
          </a:bodyPr>
          <a:lstStyle/>
          <a:p>
            <a:r>
              <a:rPr lang="pt-BR" sz="2000" b="1" dirty="0">
                <a:solidFill>
                  <a:schemeClr val="bg1"/>
                </a:solidFill>
                <a:latin typeface="Arial" panose="020B0604020202020204" pitchFamily="34" charset="0"/>
                <a:cs typeface="Arial" panose="020B0604020202020204" pitchFamily="34" charset="0"/>
              </a:rPr>
              <a:t>DOU 12/12/2016 Resolução n° 8</a:t>
            </a:r>
            <a:r>
              <a:rPr lang="pt-BR" sz="2000" b="1" dirty="0" smtClean="0">
                <a:solidFill>
                  <a:schemeClr val="bg1"/>
                </a:solidFill>
                <a:latin typeface="Arial" panose="020B0604020202020204" pitchFamily="34" charset="0"/>
                <a:cs typeface="Arial" panose="020B0604020202020204" pitchFamily="34" charset="0"/>
              </a:rPr>
              <a:t>.</a:t>
            </a:r>
            <a:endParaRPr lang="pt-BR" sz="2000" b="1" dirty="0">
              <a:solidFill>
                <a:schemeClr val="bg1"/>
              </a:solidFill>
              <a:latin typeface="Arial" panose="020B0604020202020204" pitchFamily="34" charset="0"/>
              <a:cs typeface="Arial" panose="020B0604020202020204" pitchFamily="34" charset="0"/>
            </a:endParaRPr>
          </a:p>
        </p:txBody>
      </p:sp>
      <p:graphicFrame>
        <p:nvGraphicFramePr>
          <p:cNvPr id="5" name="Diagrama 4"/>
          <p:cNvGraphicFramePr/>
          <p:nvPr>
            <p:extLst>
              <p:ext uri="{D42A27DB-BD31-4B8C-83A1-F6EECF244321}">
                <p14:modId xmlns:p14="http://schemas.microsoft.com/office/powerpoint/2010/main" val="3677514954"/>
              </p:ext>
            </p:extLst>
          </p:nvPr>
        </p:nvGraphicFramePr>
        <p:xfrm>
          <a:off x="-396552" y="1916832"/>
          <a:ext cx="9371088" cy="43204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6" name="Grupo 5"/>
          <p:cNvGrpSpPr/>
          <p:nvPr/>
        </p:nvGrpSpPr>
        <p:grpSpPr>
          <a:xfrm>
            <a:off x="2051721" y="3284984"/>
            <a:ext cx="5946505" cy="2759801"/>
            <a:chOff x="1937690" y="1"/>
            <a:chExt cx="6852449" cy="4385206"/>
          </a:xfrm>
          <a:scene3d>
            <a:camera prst="orthographicFront"/>
            <a:lightRig rig="chilly" dir="t"/>
          </a:scene3d>
        </p:grpSpPr>
        <p:sp>
          <p:nvSpPr>
            <p:cNvPr id="7" name="Retângulo 6"/>
            <p:cNvSpPr/>
            <p:nvPr/>
          </p:nvSpPr>
          <p:spPr>
            <a:xfrm>
              <a:off x="2957542" y="3828489"/>
              <a:ext cx="4812743" cy="556718"/>
            </a:xfrm>
            <a:prstGeom prst="rect">
              <a:avLst/>
            </a:prstGeom>
            <a:solidFill>
              <a:schemeClr val="accent2"/>
            </a:solidFill>
            <a:sp3d prstMaterial="translucentPowder">
              <a:bevelT w="127000" h="25400" prst="softRound"/>
            </a:sp3d>
          </p:spPr>
          <p:style>
            <a:lnRef idx="0">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8" name="Retângulo 7"/>
            <p:cNvSpPr/>
            <p:nvPr/>
          </p:nvSpPr>
          <p:spPr>
            <a:xfrm>
              <a:off x="1937690" y="1"/>
              <a:ext cx="6852449" cy="111343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pt-BR" sz="1800" kern="1200" dirty="0" smtClean="0">
                  <a:solidFill>
                    <a:schemeClr val="tx1"/>
                  </a:solidFill>
                  <a:latin typeface="Arial" panose="020B0604020202020204" pitchFamily="34" charset="0"/>
                  <a:cs typeface="Arial" panose="020B0604020202020204" pitchFamily="34" charset="0"/>
                </a:rPr>
                <a:t>Cobertura de acompanhamento das condicionalidades de Saúde do PBF</a:t>
              </a:r>
              <a:endParaRPr lang="pt-BR" sz="1800" kern="1200" dirty="0">
                <a:solidFill>
                  <a:schemeClr val="tx1"/>
                </a:solidFill>
                <a:latin typeface="Arial" panose="020B0604020202020204" pitchFamily="34" charset="0"/>
                <a:cs typeface="Arial" panose="020B0604020202020204" pitchFamily="34" charset="0"/>
              </a:endParaRPr>
            </a:p>
          </p:txBody>
        </p:sp>
      </p:grpSp>
      <p:sp>
        <p:nvSpPr>
          <p:cNvPr id="3" name="Retângulo 2"/>
          <p:cNvSpPr/>
          <p:nvPr/>
        </p:nvSpPr>
        <p:spPr>
          <a:xfrm>
            <a:off x="3107886" y="5684935"/>
            <a:ext cx="3834172" cy="369332"/>
          </a:xfrm>
          <a:prstGeom prst="rect">
            <a:avLst/>
          </a:prstGeom>
        </p:spPr>
        <p:txBody>
          <a:bodyPr wrap="square">
            <a:spAutoFit/>
          </a:bodyPr>
          <a:lstStyle/>
          <a:p>
            <a:r>
              <a:rPr lang="pt-BR" dirty="0" err="1" smtClean="0"/>
              <a:t>Pactuação</a:t>
            </a:r>
            <a:r>
              <a:rPr lang="pt-BR" dirty="0" smtClean="0"/>
              <a:t> da cobertura nacional: 73%</a:t>
            </a:r>
            <a:endParaRPr lang="pt-BR" dirty="0"/>
          </a:p>
        </p:txBody>
      </p:sp>
    </p:spTree>
    <p:extLst>
      <p:ext uri="{BB962C8B-B14F-4D97-AF65-F5344CB8AC3E}">
        <p14:creationId xmlns:p14="http://schemas.microsoft.com/office/powerpoint/2010/main" val="159421470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59832" y="2429527"/>
            <a:ext cx="5904656" cy="1678443"/>
          </a:xfrm>
        </p:spPr>
        <p:txBody>
          <a:bodyPr>
            <a:noAutofit/>
          </a:bodyPr>
          <a:lstStyle/>
          <a:p>
            <a:pPr algn="ctr"/>
            <a:r>
              <a:rPr lang="pt-BR" sz="4000" dirty="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Vinculação de </a:t>
            </a:r>
            <a:r>
              <a:rPr lang="pt-BR" sz="4000" dirty="0" smtClean="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Famílias por </a:t>
            </a:r>
            <a:r>
              <a:rPr lang="pt-BR" sz="4000" u="sng" dirty="0" smtClean="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Bairro</a:t>
            </a:r>
            <a:endParaRPr lang="pt-BR" sz="4000" u="sng" dirty="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4" name="Picture 3" descr="D:\Users\lucas.agustinho\Downloads\48b64f8a9c.pn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flipH="1">
            <a:off x="971600" y="2728689"/>
            <a:ext cx="1080120" cy="108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661169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3"/>
          <p:cNvGrpSpPr/>
          <p:nvPr/>
        </p:nvGrpSpPr>
        <p:grpSpPr>
          <a:xfrm>
            <a:off x="153200" y="1196752"/>
            <a:ext cx="8955304" cy="5080677"/>
            <a:chOff x="153200" y="1628800"/>
            <a:chExt cx="8956204" cy="4648629"/>
          </a:xfrm>
        </p:grpSpPr>
        <p:pic>
          <p:nvPicPr>
            <p:cNvPr id="2" name="Imagem 1"/>
            <p:cNvPicPr>
              <a:picLocks noChangeAspect="1"/>
            </p:cNvPicPr>
            <p:nvPr/>
          </p:nvPicPr>
          <p:blipFill rotWithShape="1">
            <a:blip r:embed="rId2"/>
            <a:srcRect t="26901" r="1281" b="9051"/>
            <a:stretch/>
          </p:blipFill>
          <p:spPr>
            <a:xfrm>
              <a:off x="153200" y="1628800"/>
              <a:ext cx="8956204" cy="4648629"/>
            </a:xfrm>
            <a:prstGeom prst="rect">
              <a:avLst/>
            </a:prstGeom>
          </p:spPr>
        </p:pic>
        <p:sp>
          <p:nvSpPr>
            <p:cNvPr id="3" name="Retângulo de cantos arredondados 2"/>
            <p:cNvSpPr/>
            <p:nvPr/>
          </p:nvSpPr>
          <p:spPr>
            <a:xfrm>
              <a:off x="3563888" y="2574196"/>
              <a:ext cx="576064" cy="360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7" name="Retângulo 6"/>
          <p:cNvSpPr/>
          <p:nvPr/>
        </p:nvSpPr>
        <p:spPr>
          <a:xfrm>
            <a:off x="899592" y="188640"/>
            <a:ext cx="7380820" cy="792088"/>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3200" dirty="0" smtClean="0">
                <a:solidFill>
                  <a:sysClr val="windowText" lastClr="000000"/>
                </a:solidFill>
                <a:latin typeface="Arial" panose="020B0604020202020204" pitchFamily="34" charset="0"/>
                <a:cs typeface="Arial" panose="020B0604020202020204" pitchFamily="34" charset="0"/>
              </a:rPr>
              <a:t>Selecione o Tipo de pesquisa: Bairro.</a:t>
            </a:r>
          </a:p>
        </p:txBody>
      </p:sp>
    </p:spTree>
    <p:extLst>
      <p:ext uri="{BB962C8B-B14F-4D97-AF65-F5344CB8AC3E}">
        <p14:creationId xmlns:p14="http://schemas.microsoft.com/office/powerpoint/2010/main" val="133050977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108636" y="332656"/>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solidFill>
                  <a:schemeClr val="tx1"/>
                </a:solidFill>
                <a:latin typeface="Arial" panose="020B0604020202020204" pitchFamily="34" charset="0"/>
                <a:cs typeface="Arial" panose="020B0604020202020204" pitchFamily="34" charset="0"/>
              </a:rPr>
              <a:t>Ao selecionar o ‘Tipo de Pesquisa: Bairro’, aparecerá a seguinte tela:</a:t>
            </a:r>
            <a:endParaRPr lang="pt-BR" sz="2800" b="1" dirty="0">
              <a:solidFill>
                <a:schemeClr val="tx1"/>
              </a:solidFill>
              <a:latin typeface="Arial" panose="020B0604020202020204" pitchFamily="34" charset="0"/>
              <a:cs typeface="Arial" panose="020B0604020202020204" pitchFamily="34" charset="0"/>
            </a:endParaRPr>
          </a:p>
        </p:txBody>
      </p:sp>
      <p:grpSp>
        <p:nvGrpSpPr>
          <p:cNvPr id="2" name="Grupo 1"/>
          <p:cNvGrpSpPr/>
          <p:nvPr/>
        </p:nvGrpSpPr>
        <p:grpSpPr>
          <a:xfrm>
            <a:off x="116722" y="1268760"/>
            <a:ext cx="8920906" cy="5184576"/>
            <a:chOff x="116722" y="1556792"/>
            <a:chExt cx="9027278" cy="4701341"/>
          </a:xfrm>
        </p:grpSpPr>
        <p:pic>
          <p:nvPicPr>
            <p:cNvPr id="3" name="Imagem 2"/>
            <p:cNvPicPr>
              <a:picLocks noChangeAspect="1"/>
            </p:cNvPicPr>
            <p:nvPr/>
          </p:nvPicPr>
          <p:blipFill rotWithShape="1">
            <a:blip r:embed="rId2"/>
            <a:srcRect t="26901" b="8001"/>
            <a:stretch/>
          </p:blipFill>
          <p:spPr>
            <a:xfrm>
              <a:off x="116722" y="1556792"/>
              <a:ext cx="9027278" cy="4701341"/>
            </a:xfrm>
            <a:prstGeom prst="rect">
              <a:avLst/>
            </a:prstGeom>
          </p:spPr>
        </p:pic>
        <p:sp>
          <p:nvSpPr>
            <p:cNvPr id="6" name="Retângulo 5"/>
            <p:cNvSpPr/>
            <p:nvPr/>
          </p:nvSpPr>
          <p:spPr>
            <a:xfrm>
              <a:off x="5796136" y="4149080"/>
              <a:ext cx="2592288" cy="93610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ysClr val="windowText" lastClr="000000"/>
                  </a:solidFill>
                  <a:latin typeface="Arial" panose="020B0604020202020204" pitchFamily="34" charset="0"/>
                  <a:cs typeface="Arial" panose="020B0604020202020204" pitchFamily="34" charset="0"/>
                </a:rPr>
                <a:t>Selecione o ‘Bairro’ e clique em ‘</a:t>
              </a:r>
              <a:r>
                <a:rPr lang="pt-BR" b="1" dirty="0" smtClean="0">
                  <a:solidFill>
                    <a:sysClr val="windowText" lastClr="000000"/>
                  </a:solidFill>
                  <a:latin typeface="Arial" panose="020B0604020202020204" pitchFamily="34" charset="0"/>
                  <a:cs typeface="Arial" panose="020B0604020202020204" pitchFamily="34" charset="0"/>
                </a:rPr>
                <a:t>Pesquisar</a:t>
              </a:r>
              <a:r>
                <a:rPr lang="pt-BR" dirty="0" smtClean="0">
                  <a:solidFill>
                    <a:sysClr val="windowText" lastClr="000000"/>
                  </a:solidFill>
                  <a:latin typeface="Arial" panose="020B0604020202020204" pitchFamily="34" charset="0"/>
                  <a:cs typeface="Arial" panose="020B0604020202020204" pitchFamily="34" charset="0"/>
                </a:rPr>
                <a:t>’.</a:t>
              </a:r>
            </a:p>
          </p:txBody>
        </p:sp>
        <p:sp>
          <p:nvSpPr>
            <p:cNvPr id="7" name="Retângulo de cantos arredondados 6"/>
            <p:cNvSpPr/>
            <p:nvPr/>
          </p:nvSpPr>
          <p:spPr>
            <a:xfrm>
              <a:off x="2843808" y="2780928"/>
              <a:ext cx="4392488"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de cantos arredondados 7"/>
            <p:cNvSpPr/>
            <p:nvPr/>
          </p:nvSpPr>
          <p:spPr>
            <a:xfrm>
              <a:off x="4139952" y="4365104"/>
              <a:ext cx="1296144" cy="50405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48811817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3400" b="1" dirty="0" smtClean="0">
                <a:latin typeface="Arial" panose="020B0604020202020204" pitchFamily="34" charset="0"/>
                <a:cs typeface="Arial" panose="020B0604020202020204" pitchFamily="34" charset="0"/>
              </a:rPr>
              <a:t>Em seguida, o sistema mostrará a tela a seguir:</a:t>
            </a:r>
            <a:endParaRPr lang="pt-BR" sz="3400" b="1" dirty="0">
              <a:latin typeface="Arial" panose="020B0604020202020204" pitchFamily="34" charset="0"/>
              <a:cs typeface="Arial" panose="020B0604020202020204" pitchFamily="34" charset="0"/>
            </a:endParaRPr>
          </a:p>
        </p:txBody>
      </p:sp>
      <p:grpSp>
        <p:nvGrpSpPr>
          <p:cNvPr id="10" name="Grupo 9"/>
          <p:cNvGrpSpPr/>
          <p:nvPr/>
        </p:nvGrpSpPr>
        <p:grpSpPr>
          <a:xfrm>
            <a:off x="35496" y="980728"/>
            <a:ext cx="9108504" cy="5877272"/>
            <a:chOff x="35496" y="980728"/>
            <a:chExt cx="9108504" cy="5877272"/>
          </a:xfrm>
        </p:grpSpPr>
        <p:pic>
          <p:nvPicPr>
            <p:cNvPr id="2" name="Imagem 1"/>
            <p:cNvPicPr>
              <a:picLocks noChangeAspect="1"/>
            </p:cNvPicPr>
            <p:nvPr/>
          </p:nvPicPr>
          <p:blipFill rotWithShape="1">
            <a:blip r:embed="rId3"/>
            <a:srcRect t="10101" r="1575" b="10101"/>
            <a:stretch/>
          </p:blipFill>
          <p:spPr>
            <a:xfrm>
              <a:off x="35496" y="980728"/>
              <a:ext cx="9108504" cy="5877272"/>
            </a:xfrm>
            <a:prstGeom prst="rect">
              <a:avLst/>
            </a:prstGeom>
          </p:spPr>
        </p:pic>
        <p:sp>
          <p:nvSpPr>
            <p:cNvPr id="4" name="Retângulo Arredondado 12"/>
            <p:cNvSpPr/>
            <p:nvPr/>
          </p:nvSpPr>
          <p:spPr>
            <a:xfrm>
              <a:off x="539552" y="4797152"/>
              <a:ext cx="1872208" cy="57455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etângulo 4"/>
            <p:cNvSpPr/>
            <p:nvPr/>
          </p:nvSpPr>
          <p:spPr>
            <a:xfrm>
              <a:off x="3775636" y="4149080"/>
              <a:ext cx="5116844" cy="934593"/>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ysClr val="windowText" lastClr="000000"/>
                  </a:solidFill>
                  <a:latin typeface="Arial" panose="020B0604020202020204" pitchFamily="34" charset="0"/>
                  <a:cs typeface="Arial" panose="020B0604020202020204" pitchFamily="34" charset="0"/>
                </a:rPr>
                <a:t>O número de registros corresponde a quantidade de linhas. Cada linha corresponde a uma família.</a:t>
              </a:r>
            </a:p>
          </p:txBody>
        </p:sp>
        <p:sp>
          <p:nvSpPr>
            <p:cNvPr id="6" name="Seta para a Direita 14"/>
            <p:cNvSpPr/>
            <p:nvPr/>
          </p:nvSpPr>
          <p:spPr>
            <a:xfrm rot="20327247">
              <a:off x="2439630" y="4746615"/>
              <a:ext cx="1345642" cy="175666"/>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6"/>
            <p:cNvSpPr/>
            <p:nvPr/>
          </p:nvSpPr>
          <p:spPr>
            <a:xfrm>
              <a:off x="3501825" y="5517232"/>
              <a:ext cx="5390655" cy="864096"/>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ysClr val="windowText" lastClr="000000"/>
                  </a:solidFill>
                  <a:latin typeface="Arial" panose="020B0604020202020204" pitchFamily="34" charset="0"/>
                  <a:cs typeface="Arial" panose="020B0604020202020204" pitchFamily="34" charset="0"/>
                </a:rPr>
                <a:t>Ao clicar no ícone ao lado do ‘código familiar’, o sistema mostrará o NIS e o nome de todas as pessoas da família.</a:t>
              </a:r>
            </a:p>
          </p:txBody>
        </p:sp>
        <p:sp>
          <p:nvSpPr>
            <p:cNvPr id="8" name="Retângulo Arredondado 13"/>
            <p:cNvSpPr/>
            <p:nvPr/>
          </p:nvSpPr>
          <p:spPr>
            <a:xfrm>
              <a:off x="1835696" y="5805264"/>
              <a:ext cx="792088" cy="360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Seta para a Direita 15"/>
            <p:cNvSpPr/>
            <p:nvPr/>
          </p:nvSpPr>
          <p:spPr>
            <a:xfrm>
              <a:off x="2684875" y="5941573"/>
              <a:ext cx="759858" cy="141553"/>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57294299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107504" y="201414"/>
            <a:ext cx="8928992" cy="954107"/>
          </a:xfrm>
          <a:prstGeom prst="rect">
            <a:avLst/>
          </a:prstGeom>
          <a:noFill/>
        </p:spPr>
        <p:txBody>
          <a:bodyPr wrap="square" rtlCol="0">
            <a:spAutoFit/>
          </a:bodyPr>
          <a:lstStyle/>
          <a:p>
            <a:r>
              <a:rPr lang="pt-BR" sz="2800" b="1" dirty="0" smtClean="0">
                <a:latin typeface="Arial" panose="020B0604020202020204" pitchFamily="34" charset="0"/>
                <a:cs typeface="Arial" panose="020B0604020202020204" pitchFamily="34" charset="0"/>
              </a:rPr>
              <a:t>Caso a família já tiver sido vinculada ao EAS anteriormente.</a:t>
            </a:r>
            <a:endParaRPr lang="pt-BR" sz="2800" b="1" dirty="0">
              <a:latin typeface="Arial" panose="020B0604020202020204" pitchFamily="34" charset="0"/>
              <a:cs typeface="Arial" panose="020B0604020202020204" pitchFamily="34" charset="0"/>
            </a:endParaRPr>
          </a:p>
        </p:txBody>
      </p:sp>
      <p:grpSp>
        <p:nvGrpSpPr>
          <p:cNvPr id="10" name="Grupo 9"/>
          <p:cNvGrpSpPr/>
          <p:nvPr/>
        </p:nvGrpSpPr>
        <p:grpSpPr>
          <a:xfrm>
            <a:off x="-17884" y="1155521"/>
            <a:ext cx="9161884" cy="5702479"/>
            <a:chOff x="-17884" y="1155521"/>
            <a:chExt cx="9161884" cy="5702479"/>
          </a:xfrm>
        </p:grpSpPr>
        <p:grpSp>
          <p:nvGrpSpPr>
            <p:cNvPr id="7" name="Grupo 6"/>
            <p:cNvGrpSpPr/>
            <p:nvPr/>
          </p:nvGrpSpPr>
          <p:grpSpPr>
            <a:xfrm>
              <a:off x="-17884" y="1155521"/>
              <a:ext cx="9161884" cy="5702479"/>
              <a:chOff x="-17884" y="1196751"/>
              <a:chExt cx="9161884" cy="5661249"/>
            </a:xfrm>
          </p:grpSpPr>
          <p:pic>
            <p:nvPicPr>
              <p:cNvPr id="2" name="Imagem 1"/>
              <p:cNvPicPr>
                <a:picLocks noChangeAspect="1"/>
              </p:cNvPicPr>
              <p:nvPr/>
            </p:nvPicPr>
            <p:blipFill rotWithShape="1">
              <a:blip r:embed="rId3"/>
              <a:srcRect t="11408" r="1768" b="10101"/>
              <a:stretch/>
            </p:blipFill>
            <p:spPr>
              <a:xfrm>
                <a:off x="-17884" y="1196751"/>
                <a:ext cx="9161884" cy="5661249"/>
              </a:xfrm>
              <a:prstGeom prst="rect">
                <a:avLst/>
              </a:prstGeom>
            </p:spPr>
          </p:pic>
          <p:sp>
            <p:nvSpPr>
              <p:cNvPr id="5" name="CaixaDeTexto 4"/>
              <p:cNvSpPr txBox="1"/>
              <p:nvPr/>
            </p:nvSpPr>
            <p:spPr>
              <a:xfrm>
                <a:off x="1979712" y="6170312"/>
                <a:ext cx="1603022" cy="492443"/>
              </a:xfrm>
              <a:prstGeom prst="rect">
                <a:avLst/>
              </a:prstGeom>
              <a:solidFill>
                <a:schemeClr val="bg1"/>
              </a:solidFill>
            </p:spPr>
            <p:txBody>
              <a:bodyPr wrap="square" rtlCol="0">
                <a:spAutoFit/>
              </a:bodyPr>
              <a:lstStyle/>
              <a:p>
                <a:r>
                  <a:rPr lang="pt-BR" sz="1300" dirty="0" smtClean="0">
                    <a:solidFill>
                      <a:schemeClr val="bg1">
                        <a:lumMod val="50000"/>
                      </a:schemeClr>
                    </a:solidFill>
                    <a:latin typeface="Arial" panose="020B0604020202020204" pitchFamily="34" charset="0"/>
                    <a:cs typeface="Arial" panose="020B0604020202020204" pitchFamily="34" charset="0"/>
                  </a:rPr>
                  <a:t>João</a:t>
                </a:r>
              </a:p>
              <a:p>
                <a:r>
                  <a:rPr lang="pt-BR" sz="1300" dirty="0" smtClean="0">
                    <a:solidFill>
                      <a:schemeClr val="bg1">
                        <a:lumMod val="50000"/>
                      </a:schemeClr>
                    </a:solidFill>
                    <a:latin typeface="Arial" panose="020B0604020202020204" pitchFamily="34" charset="0"/>
                    <a:cs typeface="Arial" panose="020B0604020202020204" pitchFamily="34" charset="0"/>
                  </a:rPr>
                  <a:t>Maria</a:t>
                </a:r>
                <a:endParaRPr lang="pt-BR" sz="1300" dirty="0">
                  <a:solidFill>
                    <a:schemeClr val="bg1">
                      <a:lumMod val="50000"/>
                    </a:schemeClr>
                  </a:solidFill>
                  <a:latin typeface="Arial" panose="020B0604020202020204" pitchFamily="34" charset="0"/>
                  <a:cs typeface="Arial" panose="020B0604020202020204" pitchFamily="34" charset="0"/>
                </a:endParaRPr>
              </a:p>
            </p:txBody>
          </p:sp>
        </p:grpSp>
        <p:sp>
          <p:nvSpPr>
            <p:cNvPr id="8" name="Retângulo de cantos arredondados 7"/>
            <p:cNvSpPr/>
            <p:nvPr/>
          </p:nvSpPr>
          <p:spPr>
            <a:xfrm>
              <a:off x="7092280" y="5725065"/>
              <a:ext cx="1008112" cy="50772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292289857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Em seguida, o sistema mostrará a tela a seguir:</a:t>
            </a:r>
            <a:endParaRPr lang="pt-BR" sz="2800" b="1" dirty="0">
              <a:latin typeface="Arial" panose="020B0604020202020204" pitchFamily="34" charset="0"/>
              <a:cs typeface="Arial" panose="020B0604020202020204" pitchFamily="34" charset="0"/>
            </a:endParaRPr>
          </a:p>
        </p:txBody>
      </p:sp>
      <p:grpSp>
        <p:nvGrpSpPr>
          <p:cNvPr id="2" name="Grupo 1"/>
          <p:cNvGrpSpPr/>
          <p:nvPr/>
        </p:nvGrpSpPr>
        <p:grpSpPr>
          <a:xfrm>
            <a:off x="0" y="748244"/>
            <a:ext cx="9144000" cy="6123752"/>
            <a:chOff x="0" y="748244"/>
            <a:chExt cx="9144000" cy="6123752"/>
          </a:xfrm>
        </p:grpSpPr>
        <p:pic>
          <p:nvPicPr>
            <p:cNvPr id="11" name="Imagem 10"/>
            <p:cNvPicPr>
              <a:picLocks noChangeAspect="1"/>
            </p:cNvPicPr>
            <p:nvPr/>
          </p:nvPicPr>
          <p:blipFill>
            <a:blip r:embed="rId2"/>
            <a:stretch>
              <a:fillRect/>
            </a:stretch>
          </p:blipFill>
          <p:spPr>
            <a:xfrm>
              <a:off x="0" y="748244"/>
              <a:ext cx="9144000" cy="6123752"/>
            </a:xfrm>
            <a:prstGeom prst="rect">
              <a:avLst/>
            </a:prstGeom>
          </p:spPr>
        </p:pic>
        <p:sp>
          <p:nvSpPr>
            <p:cNvPr id="13" name="Retângulo Arredondado 12"/>
            <p:cNvSpPr/>
            <p:nvPr/>
          </p:nvSpPr>
          <p:spPr>
            <a:xfrm>
              <a:off x="545934" y="2795608"/>
              <a:ext cx="2232248" cy="2880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4" name="Retângulo Arredondado 13"/>
            <p:cNvSpPr/>
            <p:nvPr/>
          </p:nvSpPr>
          <p:spPr>
            <a:xfrm>
              <a:off x="1763688" y="3573016"/>
              <a:ext cx="792088" cy="2880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Seta para a Direita 14"/>
            <p:cNvSpPr/>
            <p:nvPr/>
          </p:nvSpPr>
          <p:spPr>
            <a:xfrm>
              <a:off x="2843808" y="2708920"/>
              <a:ext cx="1080120" cy="144016"/>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6" name="Seta para a Direita 15"/>
            <p:cNvSpPr/>
            <p:nvPr/>
          </p:nvSpPr>
          <p:spPr>
            <a:xfrm>
              <a:off x="2627784" y="3573016"/>
              <a:ext cx="1080120" cy="144016"/>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7" name="Retângulo 16"/>
            <p:cNvSpPr/>
            <p:nvPr/>
          </p:nvSpPr>
          <p:spPr>
            <a:xfrm>
              <a:off x="3976572" y="2195863"/>
              <a:ext cx="5059924" cy="882098"/>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ysClr val="windowText" lastClr="000000"/>
                  </a:solidFill>
                  <a:latin typeface="Arial" panose="020B0604020202020204" pitchFamily="34" charset="0"/>
                  <a:cs typeface="Arial" panose="020B0604020202020204" pitchFamily="34" charset="0"/>
                </a:rPr>
                <a:t>O número de registros corresponde a quantidade de linhas. Cada linha corresponde a uma família.</a:t>
              </a:r>
            </a:p>
          </p:txBody>
        </p:sp>
        <p:sp>
          <p:nvSpPr>
            <p:cNvPr id="18" name="Retângulo 17"/>
            <p:cNvSpPr/>
            <p:nvPr/>
          </p:nvSpPr>
          <p:spPr>
            <a:xfrm>
              <a:off x="3779911" y="3469716"/>
              <a:ext cx="5256585" cy="1069860"/>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ysClr val="windowText" lastClr="000000"/>
                  </a:solidFill>
                  <a:latin typeface="Arial" panose="020B0604020202020204" pitchFamily="34" charset="0"/>
                  <a:cs typeface="Arial" panose="020B0604020202020204" pitchFamily="34" charset="0"/>
                </a:rPr>
                <a:t>Ao clicar no ‘código familiar’, o sistema mostrará o NIS e o nome de todas as pessoas da família.</a:t>
              </a:r>
            </a:p>
          </p:txBody>
        </p:sp>
      </p:grpSp>
    </p:spTree>
    <p:extLst>
      <p:ext uri="{BB962C8B-B14F-4D97-AF65-F5344CB8AC3E}">
        <p14:creationId xmlns:p14="http://schemas.microsoft.com/office/powerpoint/2010/main" val="209772297"/>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400" b="1" dirty="0" smtClean="0">
                <a:latin typeface="Arial" panose="020B0604020202020204" pitchFamily="34" charset="0"/>
                <a:cs typeface="Arial" panose="020B0604020202020204" pitchFamily="34" charset="0"/>
              </a:rPr>
              <a:t>Selecione o ‘EAS’ e o ‘Profissional’ para a vinculação. Em seguida clique em ‘Vincular todos’ para vincular todos os registros de uma só vez ou clique em ‘Vincular’ para vincular família por família:</a:t>
            </a:r>
            <a:endParaRPr lang="pt-BR" sz="2400" b="1" dirty="0">
              <a:latin typeface="Arial" panose="020B0604020202020204" pitchFamily="34" charset="0"/>
              <a:cs typeface="Arial" panose="020B0604020202020204" pitchFamily="34" charset="0"/>
            </a:endParaRPr>
          </a:p>
        </p:txBody>
      </p:sp>
      <p:sp>
        <p:nvSpPr>
          <p:cNvPr id="7" name="Retângulo Arredondado 6"/>
          <p:cNvSpPr/>
          <p:nvPr/>
        </p:nvSpPr>
        <p:spPr>
          <a:xfrm>
            <a:off x="467544" y="2420888"/>
            <a:ext cx="720080" cy="30031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1" name="Grupo 10"/>
          <p:cNvGrpSpPr/>
          <p:nvPr/>
        </p:nvGrpSpPr>
        <p:grpSpPr>
          <a:xfrm>
            <a:off x="0" y="1484784"/>
            <a:ext cx="9180512" cy="5373216"/>
            <a:chOff x="0" y="1700808"/>
            <a:chExt cx="9180512" cy="5157192"/>
          </a:xfrm>
        </p:grpSpPr>
        <p:pic>
          <p:nvPicPr>
            <p:cNvPr id="2" name="Imagem 1"/>
            <p:cNvPicPr>
              <a:picLocks noChangeAspect="1"/>
            </p:cNvPicPr>
            <p:nvPr/>
          </p:nvPicPr>
          <p:blipFill>
            <a:blip r:embed="rId2"/>
            <a:stretch>
              <a:fillRect/>
            </a:stretch>
          </p:blipFill>
          <p:spPr>
            <a:xfrm>
              <a:off x="0" y="1700808"/>
              <a:ext cx="9180512" cy="5157192"/>
            </a:xfrm>
            <a:prstGeom prst="rect">
              <a:avLst/>
            </a:prstGeom>
          </p:spPr>
        </p:pic>
        <p:sp>
          <p:nvSpPr>
            <p:cNvPr id="3" name="Retângulo Arredondado 2"/>
            <p:cNvSpPr/>
            <p:nvPr/>
          </p:nvSpPr>
          <p:spPr>
            <a:xfrm>
              <a:off x="467544" y="1988840"/>
              <a:ext cx="2736304" cy="360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tângulo Arredondado 5"/>
            <p:cNvSpPr/>
            <p:nvPr/>
          </p:nvSpPr>
          <p:spPr>
            <a:xfrm>
              <a:off x="4824028" y="1988840"/>
              <a:ext cx="2736304"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Arredondado 7"/>
            <p:cNvSpPr/>
            <p:nvPr/>
          </p:nvSpPr>
          <p:spPr>
            <a:xfrm>
              <a:off x="683568" y="4639444"/>
              <a:ext cx="792088" cy="4457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CaixaDeTexto 3"/>
            <p:cNvSpPr txBox="1"/>
            <p:nvPr/>
          </p:nvSpPr>
          <p:spPr>
            <a:xfrm>
              <a:off x="3569622" y="2008928"/>
              <a:ext cx="1044116" cy="369332"/>
            </a:xfrm>
            <a:prstGeom prst="rect">
              <a:avLst/>
            </a:prstGeom>
            <a:noFill/>
          </p:spPr>
          <p:txBody>
            <a:bodyPr wrap="square" rtlCol="0">
              <a:spAutoFit/>
            </a:bodyPr>
            <a:lstStyle/>
            <a:p>
              <a:r>
                <a:rPr lang="pt-BR" b="1" dirty="0" smtClean="0">
                  <a:solidFill>
                    <a:srgbClr val="FF0000"/>
                  </a:solidFill>
                </a:rPr>
                <a:t>Passo 1</a:t>
              </a:r>
              <a:endParaRPr lang="pt-BR" b="1" dirty="0">
                <a:solidFill>
                  <a:srgbClr val="FF0000"/>
                </a:solidFill>
              </a:endParaRPr>
            </a:p>
          </p:txBody>
        </p:sp>
        <p:sp>
          <p:nvSpPr>
            <p:cNvPr id="5" name="Seta em Curva para a Esquerda 4"/>
            <p:cNvSpPr/>
            <p:nvPr/>
          </p:nvSpPr>
          <p:spPr>
            <a:xfrm rot="5400000">
              <a:off x="3410139" y="2166063"/>
              <a:ext cx="318966" cy="781868"/>
            </a:xfrm>
            <a:prstGeom prst="curved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tx1"/>
                </a:solidFill>
              </a:endParaRPr>
            </a:p>
          </p:txBody>
        </p:sp>
        <p:sp>
          <p:nvSpPr>
            <p:cNvPr id="9" name="Seta em Curva para a Direita 8"/>
            <p:cNvSpPr/>
            <p:nvPr/>
          </p:nvSpPr>
          <p:spPr>
            <a:xfrm rot="16200000">
              <a:off x="4314337" y="2156302"/>
              <a:ext cx="300319" cy="792088"/>
            </a:xfrm>
            <a:prstGeom prst="curved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tx1"/>
                </a:solidFill>
              </a:endParaRPr>
            </a:p>
          </p:txBody>
        </p:sp>
        <p:sp>
          <p:nvSpPr>
            <p:cNvPr id="14" name="CaixaDeTexto 13"/>
            <p:cNvSpPr txBox="1"/>
            <p:nvPr/>
          </p:nvSpPr>
          <p:spPr>
            <a:xfrm>
              <a:off x="557554" y="3309496"/>
              <a:ext cx="1044116" cy="369332"/>
            </a:xfrm>
            <a:prstGeom prst="rect">
              <a:avLst/>
            </a:prstGeom>
            <a:noFill/>
          </p:spPr>
          <p:txBody>
            <a:bodyPr wrap="square" rtlCol="0">
              <a:spAutoFit/>
            </a:bodyPr>
            <a:lstStyle/>
            <a:p>
              <a:r>
                <a:rPr lang="pt-BR" b="1" dirty="0" smtClean="0">
                  <a:solidFill>
                    <a:srgbClr val="FF0000"/>
                  </a:solidFill>
                </a:rPr>
                <a:t>Passo 2</a:t>
              </a:r>
              <a:endParaRPr lang="pt-BR" b="1" dirty="0">
                <a:solidFill>
                  <a:srgbClr val="FF0000"/>
                </a:solidFill>
              </a:endParaRPr>
            </a:p>
          </p:txBody>
        </p:sp>
        <p:sp>
          <p:nvSpPr>
            <p:cNvPr id="10" name="Seta para Baixo 9"/>
            <p:cNvSpPr/>
            <p:nvPr/>
          </p:nvSpPr>
          <p:spPr>
            <a:xfrm>
              <a:off x="839988" y="3662936"/>
              <a:ext cx="216024" cy="90230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Seta para Baixo 14"/>
            <p:cNvSpPr/>
            <p:nvPr/>
          </p:nvSpPr>
          <p:spPr>
            <a:xfrm rot="10800000">
              <a:off x="776600" y="2759922"/>
              <a:ext cx="216024" cy="59707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2219082121"/>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Ao clicar em ‘Vincular todos’, aparecerá o questionamento a seguir:</a:t>
            </a:r>
            <a:endParaRPr lang="pt-BR" sz="2800" b="1" dirty="0">
              <a:latin typeface="Arial" panose="020B0604020202020204" pitchFamily="34" charset="0"/>
              <a:cs typeface="Arial" panose="020B0604020202020204" pitchFamily="34" charset="0"/>
            </a:endParaRPr>
          </a:p>
        </p:txBody>
      </p:sp>
      <p:grpSp>
        <p:nvGrpSpPr>
          <p:cNvPr id="5" name="Grupo 4"/>
          <p:cNvGrpSpPr/>
          <p:nvPr/>
        </p:nvGrpSpPr>
        <p:grpSpPr>
          <a:xfrm>
            <a:off x="1" y="908720"/>
            <a:ext cx="9144000" cy="6048672"/>
            <a:chOff x="1" y="908720"/>
            <a:chExt cx="9144000" cy="6048672"/>
          </a:xfrm>
        </p:grpSpPr>
        <p:pic>
          <p:nvPicPr>
            <p:cNvPr id="2" name="Imagem 1"/>
            <p:cNvPicPr>
              <a:picLocks noChangeAspect="1"/>
            </p:cNvPicPr>
            <p:nvPr/>
          </p:nvPicPr>
          <p:blipFill>
            <a:blip r:embed="rId2"/>
            <a:stretch>
              <a:fillRect/>
            </a:stretch>
          </p:blipFill>
          <p:spPr>
            <a:xfrm>
              <a:off x="1" y="908720"/>
              <a:ext cx="9144000" cy="6048672"/>
            </a:xfrm>
            <a:prstGeom prst="rect">
              <a:avLst/>
            </a:prstGeom>
          </p:spPr>
        </p:pic>
        <p:sp>
          <p:nvSpPr>
            <p:cNvPr id="3" name="Retângulo Arredondado 2"/>
            <p:cNvSpPr/>
            <p:nvPr/>
          </p:nvSpPr>
          <p:spPr>
            <a:xfrm>
              <a:off x="2411760" y="4005064"/>
              <a:ext cx="4320480" cy="151216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4" name="Retângulo 3"/>
          <p:cNvSpPr/>
          <p:nvPr/>
        </p:nvSpPr>
        <p:spPr>
          <a:xfrm>
            <a:off x="5796136" y="1052736"/>
            <a:ext cx="1512168" cy="144016"/>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764438890"/>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3400" b="1" dirty="0" smtClean="0">
                <a:latin typeface="Arial" panose="020B0604020202020204" pitchFamily="34" charset="0"/>
                <a:cs typeface="Arial" panose="020B0604020202020204" pitchFamily="34" charset="0"/>
              </a:rPr>
              <a:t>Em seguida, aparecerá a seguinte mensagem de confirmação da vinculação:</a:t>
            </a:r>
            <a:endParaRPr lang="pt-BR" sz="3400" b="1" dirty="0">
              <a:latin typeface="Arial" panose="020B0604020202020204" pitchFamily="34" charset="0"/>
              <a:cs typeface="Arial" panose="020B0604020202020204" pitchFamily="34" charset="0"/>
            </a:endParaRPr>
          </a:p>
        </p:txBody>
      </p:sp>
      <p:grpSp>
        <p:nvGrpSpPr>
          <p:cNvPr id="2" name="Grupo 1"/>
          <p:cNvGrpSpPr/>
          <p:nvPr/>
        </p:nvGrpSpPr>
        <p:grpSpPr>
          <a:xfrm>
            <a:off x="1" y="980728"/>
            <a:ext cx="9144000" cy="5877272"/>
            <a:chOff x="1" y="980728"/>
            <a:chExt cx="9144000" cy="5877272"/>
          </a:xfrm>
        </p:grpSpPr>
        <p:pic>
          <p:nvPicPr>
            <p:cNvPr id="5" name="Imagem 4"/>
            <p:cNvPicPr>
              <a:picLocks noChangeAspect="1"/>
            </p:cNvPicPr>
            <p:nvPr/>
          </p:nvPicPr>
          <p:blipFill>
            <a:blip r:embed="rId2"/>
            <a:stretch>
              <a:fillRect/>
            </a:stretch>
          </p:blipFill>
          <p:spPr>
            <a:xfrm>
              <a:off x="1" y="980728"/>
              <a:ext cx="9144000" cy="5877272"/>
            </a:xfrm>
            <a:prstGeom prst="rect">
              <a:avLst/>
            </a:prstGeom>
          </p:spPr>
        </p:pic>
        <p:sp>
          <p:nvSpPr>
            <p:cNvPr id="3" name="Retângulo Arredondado 2"/>
            <p:cNvSpPr/>
            <p:nvPr/>
          </p:nvSpPr>
          <p:spPr>
            <a:xfrm>
              <a:off x="2411761" y="3789040"/>
              <a:ext cx="4320480" cy="151216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111914573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200" b="1" dirty="0" smtClean="0">
                <a:latin typeface="Arial" panose="020B0604020202020204" pitchFamily="34" charset="0"/>
                <a:cs typeface="Arial" panose="020B0604020202020204" pitchFamily="34" charset="0"/>
              </a:rPr>
              <a:t>Após a vinculação, o sistema mostrará a tela abaixo. No campo ‘Ação’, a opção ‘Vincular’ será substituída pela opção ‘Desvincular’ após a vinculação. Nos campos “EAS ‘ ‘Profissional’ parecerá o nome da EAS e do Profissional vinculados às famílias:</a:t>
            </a:r>
            <a:endParaRPr lang="pt-BR" sz="2200" b="1" dirty="0">
              <a:latin typeface="Arial" panose="020B0604020202020204" pitchFamily="34" charset="0"/>
              <a:cs typeface="Arial" panose="020B0604020202020204" pitchFamily="34" charset="0"/>
            </a:endParaRPr>
          </a:p>
        </p:txBody>
      </p:sp>
      <p:sp>
        <p:nvSpPr>
          <p:cNvPr id="23" name="Retângulo Arredondado 22"/>
          <p:cNvSpPr/>
          <p:nvPr/>
        </p:nvSpPr>
        <p:spPr>
          <a:xfrm>
            <a:off x="251520" y="3212976"/>
            <a:ext cx="936104"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4" name="Grupo 3"/>
          <p:cNvGrpSpPr/>
          <p:nvPr/>
        </p:nvGrpSpPr>
        <p:grpSpPr>
          <a:xfrm>
            <a:off x="0" y="1412776"/>
            <a:ext cx="9144000" cy="5445224"/>
            <a:chOff x="0" y="1412776"/>
            <a:chExt cx="9144000" cy="5445224"/>
          </a:xfrm>
        </p:grpSpPr>
        <p:pic>
          <p:nvPicPr>
            <p:cNvPr id="2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990" t="6762" r="2761" b="4860"/>
            <a:stretch/>
          </p:blipFill>
          <p:spPr bwMode="auto">
            <a:xfrm>
              <a:off x="0" y="1412776"/>
              <a:ext cx="9144000" cy="54452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6" name="Retângulo 35"/>
            <p:cNvSpPr/>
            <p:nvPr/>
          </p:nvSpPr>
          <p:spPr>
            <a:xfrm>
              <a:off x="8172400" y="3140967"/>
              <a:ext cx="756592" cy="51040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b="1" dirty="0" smtClean="0">
                  <a:solidFill>
                    <a:schemeClr val="tx1"/>
                  </a:solidFill>
                </a:rPr>
                <a:t>Beyonce</a:t>
              </a:r>
              <a:endParaRPr lang="pt-BR" sz="1200" b="1" dirty="0">
                <a:solidFill>
                  <a:schemeClr val="tx1"/>
                </a:solidFill>
              </a:endParaRPr>
            </a:p>
          </p:txBody>
        </p:sp>
        <p:sp>
          <p:nvSpPr>
            <p:cNvPr id="38" name="Retângulo 37"/>
            <p:cNvSpPr/>
            <p:nvPr/>
          </p:nvSpPr>
          <p:spPr>
            <a:xfrm>
              <a:off x="8181755" y="4375993"/>
              <a:ext cx="756592"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b="1" dirty="0" smtClean="0">
                  <a:solidFill>
                    <a:schemeClr val="tx1"/>
                  </a:solidFill>
                </a:rPr>
                <a:t>Beyonce</a:t>
              </a:r>
              <a:endParaRPr lang="pt-BR" sz="1200" b="1" dirty="0">
                <a:solidFill>
                  <a:schemeClr val="tx1"/>
                </a:solidFill>
              </a:endParaRPr>
            </a:p>
          </p:txBody>
        </p:sp>
        <p:sp>
          <p:nvSpPr>
            <p:cNvPr id="39" name="Retângulo 38"/>
            <p:cNvSpPr/>
            <p:nvPr/>
          </p:nvSpPr>
          <p:spPr>
            <a:xfrm>
              <a:off x="8172400" y="4990329"/>
              <a:ext cx="756592"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b="1" dirty="0" smtClean="0">
                  <a:solidFill>
                    <a:schemeClr val="tx1"/>
                  </a:solidFill>
                </a:rPr>
                <a:t>Beyonce</a:t>
              </a:r>
              <a:endParaRPr lang="pt-BR" sz="1200" b="1" dirty="0">
                <a:solidFill>
                  <a:schemeClr val="tx1"/>
                </a:solidFill>
              </a:endParaRPr>
            </a:p>
          </p:txBody>
        </p:sp>
        <p:sp>
          <p:nvSpPr>
            <p:cNvPr id="40" name="Retângulo 39"/>
            <p:cNvSpPr/>
            <p:nvPr/>
          </p:nvSpPr>
          <p:spPr>
            <a:xfrm>
              <a:off x="8138873" y="5611017"/>
              <a:ext cx="756592"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b="1" dirty="0" smtClean="0">
                  <a:solidFill>
                    <a:schemeClr val="tx1"/>
                  </a:solidFill>
                </a:rPr>
                <a:t>Beyonce</a:t>
              </a:r>
              <a:endParaRPr lang="pt-BR" sz="1200" b="1" dirty="0">
                <a:solidFill>
                  <a:schemeClr val="tx1"/>
                </a:solidFill>
              </a:endParaRPr>
            </a:p>
          </p:txBody>
        </p:sp>
        <p:sp>
          <p:nvSpPr>
            <p:cNvPr id="41" name="Retângulo 40"/>
            <p:cNvSpPr/>
            <p:nvPr/>
          </p:nvSpPr>
          <p:spPr>
            <a:xfrm>
              <a:off x="8143446" y="3761657"/>
              <a:ext cx="756592"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b="1" dirty="0" smtClean="0">
                  <a:solidFill>
                    <a:schemeClr val="tx1"/>
                  </a:solidFill>
                </a:rPr>
                <a:t>Beyonce</a:t>
              </a:r>
              <a:endParaRPr lang="pt-BR" sz="1200" b="1" dirty="0">
                <a:solidFill>
                  <a:schemeClr val="tx1"/>
                </a:solidFill>
              </a:endParaRPr>
            </a:p>
          </p:txBody>
        </p:sp>
        <p:sp>
          <p:nvSpPr>
            <p:cNvPr id="2" name="CaixaDeTexto 1"/>
            <p:cNvSpPr txBox="1"/>
            <p:nvPr/>
          </p:nvSpPr>
          <p:spPr>
            <a:xfrm>
              <a:off x="5724128" y="1423809"/>
              <a:ext cx="1512168" cy="276999"/>
            </a:xfrm>
            <a:prstGeom prst="rect">
              <a:avLst/>
            </a:prstGeom>
            <a:solidFill>
              <a:schemeClr val="bg1">
                <a:lumMod val="95000"/>
              </a:schemeClr>
            </a:solidFill>
          </p:spPr>
          <p:txBody>
            <a:bodyPr wrap="square" rtlCol="0">
              <a:spAutoFit/>
            </a:bodyPr>
            <a:lstStyle/>
            <a:p>
              <a:r>
                <a:rPr lang="pt-BR" sz="1200" b="1" dirty="0" smtClean="0">
                  <a:latin typeface="Calibri Light" panose="020F0302020204030204" pitchFamily="34" charset="0"/>
                </a:rPr>
                <a:t>Beyonce</a:t>
              </a:r>
              <a:endParaRPr lang="pt-BR" sz="1200" b="1" dirty="0">
                <a:latin typeface="Calibri Light" panose="020F0302020204030204" pitchFamily="34" charset="0"/>
              </a:endParaRPr>
            </a:p>
          </p:txBody>
        </p:sp>
        <p:sp>
          <p:nvSpPr>
            <p:cNvPr id="5" name="Retângulo Arredondado 4"/>
            <p:cNvSpPr/>
            <p:nvPr/>
          </p:nvSpPr>
          <p:spPr>
            <a:xfrm>
              <a:off x="6588224" y="3068960"/>
              <a:ext cx="2520280" cy="316835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2153789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418" y="0"/>
            <a:ext cx="8712968" cy="1450757"/>
          </a:xfrm>
        </p:spPr>
        <p:txBody>
          <a:bodyPr>
            <a:normAutofit/>
          </a:bodyPr>
          <a:lstStyle/>
          <a:p>
            <a:pPr algn="ctr"/>
            <a:r>
              <a:rPr lang="pt-BR" sz="2800" b="1" dirty="0">
                <a:solidFill>
                  <a:schemeClr val="tx1"/>
                </a:solidFill>
                <a:latin typeface="Arial" panose="020B0604020202020204" pitchFamily="34" charset="0"/>
                <a:cs typeface="Arial" panose="020B0604020202020204" pitchFamily="34" charset="0"/>
              </a:rPr>
              <a:t>Número de famílias acompanhadas e percentual de acompanhamento das condicionalidades de saúde de famílias do PBF. Brasil, </a:t>
            </a:r>
            <a:r>
              <a:rPr lang="pt-BR" sz="2800" b="1" dirty="0" smtClean="0">
                <a:solidFill>
                  <a:schemeClr val="tx1"/>
                </a:solidFill>
                <a:latin typeface="Arial" panose="020B0604020202020204" pitchFamily="34" charset="0"/>
                <a:cs typeface="Arial" panose="020B0604020202020204" pitchFamily="34" charset="0"/>
              </a:rPr>
              <a:t>2014-2018.</a:t>
            </a:r>
            <a:endParaRPr lang="pt-BR" sz="2800" b="1" dirty="0">
              <a:solidFill>
                <a:schemeClr val="tx1"/>
              </a:solidFill>
              <a:latin typeface="Arial" panose="020B0604020202020204" pitchFamily="34" charset="0"/>
              <a:cs typeface="Arial" panose="020B0604020202020204" pitchFamily="34" charset="0"/>
            </a:endParaRPr>
          </a:p>
        </p:txBody>
      </p:sp>
      <p:sp>
        <p:nvSpPr>
          <p:cNvPr id="4" name="CaixaDeTexto 3"/>
          <p:cNvSpPr txBox="1"/>
          <p:nvPr/>
        </p:nvSpPr>
        <p:spPr>
          <a:xfrm>
            <a:off x="3995936" y="5717287"/>
            <a:ext cx="4248472" cy="400110"/>
          </a:xfrm>
          <a:prstGeom prst="rect">
            <a:avLst/>
          </a:prstGeom>
          <a:noFill/>
        </p:spPr>
        <p:txBody>
          <a:bodyPr wrap="square" rtlCol="0">
            <a:spAutoFit/>
          </a:bodyPr>
          <a:lstStyle/>
          <a:p>
            <a:r>
              <a:rPr lang="pt-BR" sz="2000" b="1" dirty="0">
                <a:solidFill>
                  <a:schemeClr val="bg1"/>
                </a:solidFill>
                <a:latin typeface="Arial" panose="020B0604020202020204" pitchFamily="34" charset="0"/>
                <a:cs typeface="Arial" panose="020B0604020202020204" pitchFamily="34" charset="0"/>
              </a:rPr>
              <a:t>DOU 12/12/2016 Resolução n° 8</a:t>
            </a:r>
            <a:r>
              <a:rPr lang="pt-BR" sz="2000" b="1" dirty="0" smtClean="0">
                <a:solidFill>
                  <a:schemeClr val="bg1"/>
                </a:solidFill>
                <a:latin typeface="Arial" panose="020B0604020202020204" pitchFamily="34" charset="0"/>
                <a:cs typeface="Arial" panose="020B0604020202020204" pitchFamily="34" charset="0"/>
              </a:rPr>
              <a:t>.</a:t>
            </a:r>
            <a:endParaRPr lang="pt-BR" sz="2000" b="1" dirty="0">
              <a:solidFill>
                <a:schemeClr val="bg1"/>
              </a:solidFill>
              <a:latin typeface="Arial" panose="020B0604020202020204" pitchFamily="34" charset="0"/>
              <a:cs typeface="Arial" panose="020B0604020202020204" pitchFamily="34" charset="0"/>
            </a:endParaRPr>
          </a:p>
        </p:txBody>
      </p:sp>
      <p:graphicFrame>
        <p:nvGraphicFramePr>
          <p:cNvPr id="6" name="Espaço Reservado para Conteúdo 3"/>
          <p:cNvGraphicFramePr>
            <a:graphicFrameLocks noGrp="1"/>
          </p:cNvGraphicFramePr>
          <p:nvPr>
            <p:ph idx="1"/>
            <p:extLst>
              <p:ext uri="{D42A27DB-BD31-4B8C-83A1-F6EECF244321}">
                <p14:modId xmlns:p14="http://schemas.microsoft.com/office/powerpoint/2010/main" val="2831902318"/>
              </p:ext>
            </p:extLst>
          </p:nvPr>
        </p:nvGraphicFramePr>
        <p:xfrm>
          <a:off x="0" y="1472290"/>
          <a:ext cx="9144000" cy="483703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16492310"/>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400" b="1" dirty="0" smtClean="0">
                <a:latin typeface="Arial" panose="020B0604020202020204" pitchFamily="34" charset="0"/>
                <a:cs typeface="Arial" panose="020B0604020202020204" pitchFamily="34" charset="0"/>
              </a:rPr>
              <a:t>Para Desvincular as famílias, clique em ‘Desfazer vinculação de todos’ para desvincular </a:t>
            </a:r>
            <a:r>
              <a:rPr lang="pt-BR" sz="2400" b="1" dirty="0">
                <a:latin typeface="Arial" panose="020B0604020202020204" pitchFamily="34" charset="0"/>
                <a:cs typeface="Arial" panose="020B0604020202020204" pitchFamily="34" charset="0"/>
              </a:rPr>
              <a:t>todos os registros de uma só vez ou clique em </a:t>
            </a:r>
            <a:r>
              <a:rPr lang="pt-BR" sz="2400" b="1" dirty="0" smtClean="0">
                <a:latin typeface="Arial" panose="020B0604020202020204" pitchFamily="34" charset="0"/>
                <a:cs typeface="Arial" panose="020B0604020202020204" pitchFamily="34" charset="0"/>
              </a:rPr>
              <a:t>‘Desvincular</a:t>
            </a:r>
            <a:r>
              <a:rPr lang="pt-BR" sz="2400" b="1" dirty="0">
                <a:latin typeface="Arial" panose="020B0604020202020204" pitchFamily="34" charset="0"/>
                <a:cs typeface="Arial" panose="020B0604020202020204" pitchFamily="34" charset="0"/>
              </a:rPr>
              <a:t>’ para </a:t>
            </a:r>
            <a:r>
              <a:rPr lang="pt-BR" sz="2400" b="1" dirty="0" smtClean="0">
                <a:latin typeface="Arial" panose="020B0604020202020204" pitchFamily="34" charset="0"/>
                <a:cs typeface="Arial" panose="020B0604020202020204" pitchFamily="34" charset="0"/>
              </a:rPr>
              <a:t>desvincular </a:t>
            </a:r>
            <a:r>
              <a:rPr lang="pt-BR" sz="2400" b="1" dirty="0">
                <a:latin typeface="Arial" panose="020B0604020202020204" pitchFamily="34" charset="0"/>
                <a:cs typeface="Arial" panose="020B0604020202020204" pitchFamily="34" charset="0"/>
              </a:rPr>
              <a:t>família por família:</a:t>
            </a:r>
          </a:p>
          <a:p>
            <a:pPr algn="just"/>
            <a:r>
              <a:rPr lang="pt-BR" sz="2400" b="1" dirty="0" smtClean="0">
                <a:latin typeface="Arial" panose="020B0604020202020204" pitchFamily="34" charset="0"/>
                <a:cs typeface="Arial" panose="020B0604020202020204" pitchFamily="34" charset="0"/>
              </a:rPr>
              <a:t> </a:t>
            </a:r>
            <a:endParaRPr lang="pt-BR" sz="2400" b="1" dirty="0">
              <a:latin typeface="Arial" panose="020B0604020202020204" pitchFamily="34" charset="0"/>
              <a:cs typeface="Arial" panose="020B0604020202020204" pitchFamily="34" charset="0"/>
            </a:endParaRPr>
          </a:p>
        </p:txBody>
      </p:sp>
      <p:grpSp>
        <p:nvGrpSpPr>
          <p:cNvPr id="4" name="Grupo 3"/>
          <p:cNvGrpSpPr/>
          <p:nvPr/>
        </p:nvGrpSpPr>
        <p:grpSpPr>
          <a:xfrm>
            <a:off x="0" y="1340768"/>
            <a:ext cx="9144000" cy="5517232"/>
            <a:chOff x="0" y="1844824"/>
            <a:chExt cx="9144000" cy="5013176"/>
          </a:xfrm>
        </p:grpSpPr>
        <p:pic>
          <p:nvPicPr>
            <p:cNvPr id="2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990" t="6762" r="2761" b="4860"/>
            <a:stretch/>
          </p:blipFill>
          <p:spPr bwMode="auto">
            <a:xfrm>
              <a:off x="0" y="1844824"/>
              <a:ext cx="9144000" cy="50131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Retângulo Arredondado 22"/>
            <p:cNvSpPr/>
            <p:nvPr/>
          </p:nvSpPr>
          <p:spPr>
            <a:xfrm>
              <a:off x="251520" y="3429000"/>
              <a:ext cx="936104"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6" name="Retângulo 35"/>
            <p:cNvSpPr/>
            <p:nvPr/>
          </p:nvSpPr>
          <p:spPr>
            <a:xfrm>
              <a:off x="8172400" y="3432339"/>
              <a:ext cx="756592"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b="1" dirty="0" smtClean="0">
                  <a:solidFill>
                    <a:schemeClr val="tx1"/>
                  </a:solidFill>
                </a:rPr>
                <a:t>Beyonce</a:t>
              </a:r>
              <a:endParaRPr lang="pt-BR" sz="1200" b="1" dirty="0">
                <a:solidFill>
                  <a:schemeClr val="tx1"/>
                </a:solidFill>
              </a:endParaRPr>
            </a:p>
          </p:txBody>
        </p:sp>
        <p:sp>
          <p:nvSpPr>
            <p:cNvPr id="38" name="Retângulo 37"/>
            <p:cNvSpPr/>
            <p:nvPr/>
          </p:nvSpPr>
          <p:spPr>
            <a:xfrm>
              <a:off x="8162056" y="4586972"/>
              <a:ext cx="756592"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b="1" dirty="0" smtClean="0">
                  <a:solidFill>
                    <a:schemeClr val="tx1"/>
                  </a:solidFill>
                </a:rPr>
                <a:t>Beyonce</a:t>
              </a:r>
              <a:endParaRPr lang="pt-BR" sz="1200" b="1" dirty="0">
                <a:solidFill>
                  <a:schemeClr val="tx1"/>
                </a:solidFill>
              </a:endParaRPr>
            </a:p>
          </p:txBody>
        </p:sp>
        <p:sp>
          <p:nvSpPr>
            <p:cNvPr id="39" name="Retângulo 38"/>
            <p:cNvSpPr/>
            <p:nvPr/>
          </p:nvSpPr>
          <p:spPr>
            <a:xfrm>
              <a:off x="8162174" y="5129671"/>
              <a:ext cx="756592"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b="1" dirty="0" smtClean="0">
                  <a:solidFill>
                    <a:schemeClr val="tx1"/>
                  </a:solidFill>
                </a:rPr>
                <a:t>Beyonce</a:t>
              </a:r>
              <a:endParaRPr lang="pt-BR" sz="1200" b="1" dirty="0">
                <a:solidFill>
                  <a:schemeClr val="tx1"/>
                </a:solidFill>
              </a:endParaRPr>
            </a:p>
          </p:txBody>
        </p:sp>
        <p:sp>
          <p:nvSpPr>
            <p:cNvPr id="40" name="Retângulo 39"/>
            <p:cNvSpPr/>
            <p:nvPr/>
          </p:nvSpPr>
          <p:spPr>
            <a:xfrm>
              <a:off x="8172400" y="5672370"/>
              <a:ext cx="756592"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b="1" dirty="0" smtClean="0">
                  <a:solidFill>
                    <a:schemeClr val="tx1"/>
                  </a:solidFill>
                </a:rPr>
                <a:t>Beyonce</a:t>
              </a:r>
              <a:endParaRPr lang="pt-BR" sz="1200" b="1" dirty="0">
                <a:solidFill>
                  <a:schemeClr val="tx1"/>
                </a:solidFill>
              </a:endParaRPr>
            </a:p>
          </p:txBody>
        </p:sp>
        <p:sp>
          <p:nvSpPr>
            <p:cNvPr id="41" name="Retângulo 40"/>
            <p:cNvSpPr/>
            <p:nvPr/>
          </p:nvSpPr>
          <p:spPr>
            <a:xfrm>
              <a:off x="8138873" y="4023601"/>
              <a:ext cx="756592"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b="1" dirty="0" smtClean="0">
                  <a:solidFill>
                    <a:schemeClr val="tx1"/>
                  </a:solidFill>
                </a:rPr>
                <a:t>Beyonce</a:t>
              </a:r>
              <a:endParaRPr lang="pt-BR" sz="1200" b="1" dirty="0">
                <a:solidFill>
                  <a:schemeClr val="tx1"/>
                </a:solidFill>
              </a:endParaRPr>
            </a:p>
          </p:txBody>
        </p:sp>
        <p:sp>
          <p:nvSpPr>
            <p:cNvPr id="11" name="Retângulo Arredondado 10"/>
            <p:cNvSpPr/>
            <p:nvPr/>
          </p:nvSpPr>
          <p:spPr>
            <a:xfrm>
              <a:off x="755575" y="2123427"/>
              <a:ext cx="1272107" cy="30172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Seta para Cima e para Baixo 1"/>
            <p:cNvSpPr/>
            <p:nvPr/>
          </p:nvSpPr>
          <p:spPr>
            <a:xfrm>
              <a:off x="899592" y="2495027"/>
              <a:ext cx="144016" cy="864096"/>
            </a:xfrm>
            <a:prstGeom prst="up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CaixaDeTexto 11"/>
            <p:cNvSpPr txBox="1"/>
            <p:nvPr/>
          </p:nvSpPr>
          <p:spPr>
            <a:xfrm>
              <a:off x="5724128" y="1871246"/>
              <a:ext cx="1512168" cy="261610"/>
            </a:xfrm>
            <a:prstGeom prst="rect">
              <a:avLst/>
            </a:prstGeom>
            <a:solidFill>
              <a:schemeClr val="bg1">
                <a:lumMod val="95000"/>
              </a:schemeClr>
            </a:solidFill>
          </p:spPr>
          <p:txBody>
            <a:bodyPr wrap="square" rtlCol="0">
              <a:spAutoFit/>
            </a:bodyPr>
            <a:lstStyle/>
            <a:p>
              <a:r>
                <a:rPr lang="pt-BR" sz="1100" b="1" dirty="0" smtClean="0">
                  <a:latin typeface="Calibri Light" panose="020F0302020204030204" pitchFamily="34" charset="0"/>
                </a:rPr>
                <a:t>Beyonce</a:t>
              </a:r>
              <a:endParaRPr lang="pt-BR" sz="1100" b="1" dirty="0">
                <a:latin typeface="Calibri Light" panose="020F0302020204030204" pitchFamily="34" charset="0"/>
              </a:endParaRPr>
            </a:p>
          </p:txBody>
        </p:sp>
      </p:grpSp>
    </p:spTree>
    <p:extLst>
      <p:ext uri="{BB962C8B-B14F-4D97-AF65-F5344CB8AC3E}">
        <p14:creationId xmlns:p14="http://schemas.microsoft.com/office/powerpoint/2010/main" val="422681183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b="1" dirty="0" smtClean="0">
                <a:solidFill>
                  <a:schemeClr val="accent2"/>
                </a:solidFill>
                <a:latin typeface="Arial" panose="020B0604020202020204" pitchFamily="34" charset="0"/>
                <a:cs typeface="Arial" panose="020B0604020202020204" pitchFamily="34" charset="0"/>
              </a:rPr>
              <a:t>ATENÇÃO!</a:t>
            </a:r>
            <a:endParaRPr lang="pt-BR" b="1" dirty="0">
              <a:solidFill>
                <a:schemeClr val="accent2"/>
              </a:solidFill>
              <a:latin typeface="Arial" panose="020B0604020202020204" pitchFamily="34" charset="0"/>
              <a:cs typeface="Arial" panose="020B0604020202020204" pitchFamily="34" charset="0"/>
            </a:endParaRPr>
          </a:p>
        </p:txBody>
      </p:sp>
      <p:pic>
        <p:nvPicPr>
          <p:cNvPr id="4" name="Image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60032" y="805496"/>
            <a:ext cx="864096" cy="720080"/>
          </a:xfrm>
          <a:prstGeom prst="rect">
            <a:avLst/>
          </a:prstGeom>
        </p:spPr>
      </p:pic>
      <p:graphicFrame>
        <p:nvGraphicFramePr>
          <p:cNvPr id="6" name="Diagrama 5"/>
          <p:cNvGraphicFramePr/>
          <p:nvPr>
            <p:extLst>
              <p:ext uri="{D42A27DB-BD31-4B8C-83A1-F6EECF244321}">
                <p14:modId xmlns:p14="http://schemas.microsoft.com/office/powerpoint/2010/main" val="1230474371"/>
              </p:ext>
            </p:extLst>
          </p:nvPr>
        </p:nvGraphicFramePr>
        <p:xfrm>
          <a:off x="899592" y="1988840"/>
          <a:ext cx="7467168" cy="39919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2401708"/>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o 2"/>
          <p:cNvGrpSpPr/>
          <p:nvPr/>
        </p:nvGrpSpPr>
        <p:grpSpPr>
          <a:xfrm>
            <a:off x="1" y="1124744"/>
            <a:ext cx="9144000" cy="5733256"/>
            <a:chOff x="1" y="1124744"/>
            <a:chExt cx="9144000" cy="5733256"/>
          </a:xfrm>
        </p:grpSpPr>
        <p:pic>
          <p:nvPicPr>
            <p:cNvPr id="5" name="Imagem 4"/>
            <p:cNvPicPr>
              <a:picLocks noChangeAspect="1"/>
            </p:cNvPicPr>
            <p:nvPr/>
          </p:nvPicPr>
          <p:blipFill>
            <a:blip r:embed="rId3"/>
            <a:stretch>
              <a:fillRect/>
            </a:stretch>
          </p:blipFill>
          <p:spPr>
            <a:xfrm>
              <a:off x="1" y="1196752"/>
              <a:ext cx="9144000" cy="5661248"/>
            </a:xfrm>
            <a:prstGeom prst="rect">
              <a:avLst/>
            </a:prstGeom>
          </p:spPr>
        </p:pic>
        <p:sp>
          <p:nvSpPr>
            <p:cNvPr id="2" name="Retângulo de cantos arredondados 1"/>
            <p:cNvSpPr/>
            <p:nvPr/>
          </p:nvSpPr>
          <p:spPr>
            <a:xfrm>
              <a:off x="35496" y="1124744"/>
              <a:ext cx="9108504" cy="4216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6" name="Título 1"/>
          <p:cNvSpPr txBox="1">
            <a:spLocks/>
          </p:cNvSpPr>
          <p:nvPr/>
        </p:nvSpPr>
        <p:spPr>
          <a:xfrm>
            <a:off x="0" y="18864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solidFill>
                  <a:schemeClr val="tx1"/>
                </a:solidFill>
                <a:latin typeface="Arial" panose="020B0604020202020204" pitchFamily="34" charset="0"/>
                <a:cs typeface="Arial" panose="020B0604020202020204" pitchFamily="34" charset="0"/>
              </a:rPr>
              <a:t>Se durante a vinculação não for selecionado um ‘Profissional’, o sistema mostrará o alerta abaixo:</a:t>
            </a:r>
            <a:endParaRPr lang="pt-BR" sz="28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2286708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59832" y="2429527"/>
            <a:ext cx="5904656" cy="1678443"/>
          </a:xfrm>
        </p:spPr>
        <p:txBody>
          <a:bodyPr>
            <a:noAutofit/>
          </a:bodyPr>
          <a:lstStyle/>
          <a:p>
            <a:pPr algn="ctr"/>
            <a:r>
              <a:rPr lang="pt-BR" sz="4000" dirty="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Vinculação de </a:t>
            </a:r>
            <a:r>
              <a:rPr lang="pt-BR" sz="4000" dirty="0" smtClean="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Família por </a:t>
            </a:r>
            <a:r>
              <a:rPr lang="pt-BR" sz="4000" u="sng" dirty="0" smtClean="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NIS</a:t>
            </a:r>
            <a:endParaRPr lang="pt-BR" sz="4000" u="sng" dirty="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4" name="Picture 3" descr="D:\Users\lucas.agustinho\Downloads\48b64f8a9c.pn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flipH="1">
            <a:off x="971600" y="2728689"/>
            <a:ext cx="1080120" cy="108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9746421"/>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3"/>
          <p:cNvGrpSpPr/>
          <p:nvPr/>
        </p:nvGrpSpPr>
        <p:grpSpPr>
          <a:xfrm>
            <a:off x="0" y="1268760"/>
            <a:ext cx="9144000" cy="5589240"/>
            <a:chOff x="187796" y="1556792"/>
            <a:chExt cx="8956204" cy="4648629"/>
          </a:xfrm>
        </p:grpSpPr>
        <p:pic>
          <p:nvPicPr>
            <p:cNvPr id="2" name="Imagem 1"/>
            <p:cNvPicPr>
              <a:picLocks noChangeAspect="1"/>
            </p:cNvPicPr>
            <p:nvPr/>
          </p:nvPicPr>
          <p:blipFill rotWithShape="1">
            <a:blip r:embed="rId2"/>
            <a:srcRect t="26901" r="1281" b="9051"/>
            <a:stretch/>
          </p:blipFill>
          <p:spPr>
            <a:xfrm>
              <a:off x="187796" y="1556792"/>
              <a:ext cx="8956204" cy="4648629"/>
            </a:xfrm>
            <a:prstGeom prst="rect">
              <a:avLst/>
            </a:prstGeom>
          </p:spPr>
        </p:pic>
        <p:sp>
          <p:nvSpPr>
            <p:cNvPr id="3" name="Retângulo de cantos arredondados 2"/>
            <p:cNvSpPr/>
            <p:nvPr/>
          </p:nvSpPr>
          <p:spPr>
            <a:xfrm>
              <a:off x="4067944" y="2564904"/>
              <a:ext cx="432048" cy="360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7" name="Retângulo 6"/>
          <p:cNvSpPr/>
          <p:nvPr/>
        </p:nvSpPr>
        <p:spPr>
          <a:xfrm>
            <a:off x="1115616" y="260648"/>
            <a:ext cx="6408712" cy="792088"/>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2800" b="1" dirty="0" smtClean="0">
                <a:solidFill>
                  <a:sysClr val="windowText" lastClr="000000"/>
                </a:solidFill>
                <a:latin typeface="Arial" panose="020B0604020202020204" pitchFamily="34" charset="0"/>
                <a:cs typeface="Arial" panose="020B0604020202020204" pitchFamily="34" charset="0"/>
              </a:rPr>
              <a:t>Selecione o Tipo de pesquisa: NIS.</a:t>
            </a:r>
          </a:p>
        </p:txBody>
      </p:sp>
    </p:spTree>
    <p:extLst>
      <p:ext uri="{BB962C8B-B14F-4D97-AF65-F5344CB8AC3E}">
        <p14:creationId xmlns:p14="http://schemas.microsoft.com/office/powerpoint/2010/main" val="584853134"/>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p:cNvSpPr/>
          <p:nvPr/>
        </p:nvSpPr>
        <p:spPr>
          <a:xfrm>
            <a:off x="683568" y="260648"/>
            <a:ext cx="7200800" cy="120135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2400" dirty="0" smtClean="0">
                <a:solidFill>
                  <a:sysClr val="windowText" lastClr="000000"/>
                </a:solidFill>
                <a:latin typeface="Arial" panose="020B0604020202020204" pitchFamily="34" charset="0"/>
                <a:cs typeface="Arial" panose="020B0604020202020204" pitchFamily="34" charset="0"/>
              </a:rPr>
              <a:t>Insira um ‘NIS’ válido (11 dígitos) e clique em ‘Pesquisar’.</a:t>
            </a:r>
          </a:p>
        </p:txBody>
      </p:sp>
      <p:grpSp>
        <p:nvGrpSpPr>
          <p:cNvPr id="6" name="Grupo 5"/>
          <p:cNvGrpSpPr/>
          <p:nvPr/>
        </p:nvGrpSpPr>
        <p:grpSpPr>
          <a:xfrm>
            <a:off x="0" y="1556792"/>
            <a:ext cx="9144000" cy="5301208"/>
            <a:chOff x="0" y="1556792"/>
            <a:chExt cx="8937340" cy="4504357"/>
          </a:xfrm>
        </p:grpSpPr>
        <p:pic>
          <p:nvPicPr>
            <p:cNvPr id="2" name="Imagem 1"/>
            <p:cNvPicPr>
              <a:picLocks noChangeAspect="1"/>
            </p:cNvPicPr>
            <p:nvPr/>
          </p:nvPicPr>
          <p:blipFill rotWithShape="1">
            <a:blip r:embed="rId2"/>
            <a:srcRect t="26901" b="10101"/>
            <a:stretch/>
          </p:blipFill>
          <p:spPr>
            <a:xfrm>
              <a:off x="0" y="1556792"/>
              <a:ext cx="8937340" cy="4504357"/>
            </a:xfrm>
            <a:prstGeom prst="rect">
              <a:avLst/>
            </a:prstGeom>
          </p:spPr>
        </p:pic>
        <p:sp>
          <p:nvSpPr>
            <p:cNvPr id="4" name="Retângulo Arredondado 1"/>
            <p:cNvSpPr/>
            <p:nvPr/>
          </p:nvSpPr>
          <p:spPr>
            <a:xfrm>
              <a:off x="2771800" y="2813075"/>
              <a:ext cx="4176464" cy="43570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etângulo Arredondado 2"/>
            <p:cNvSpPr/>
            <p:nvPr/>
          </p:nvSpPr>
          <p:spPr>
            <a:xfrm>
              <a:off x="4139952" y="3343574"/>
              <a:ext cx="936104" cy="58948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404344538"/>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0" y="18864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3400" b="1" dirty="0" smtClean="0">
                <a:latin typeface="Arial" panose="020B0604020202020204" pitchFamily="34" charset="0"/>
                <a:cs typeface="Arial" panose="020B0604020202020204" pitchFamily="34" charset="0"/>
              </a:rPr>
              <a:t>Ao selecionar o ‘Tipo de Pesquisa: NIS’, aparecerá a seguinte tela:</a:t>
            </a:r>
            <a:endParaRPr lang="pt-BR" sz="3400" b="1" dirty="0">
              <a:latin typeface="Arial" panose="020B0604020202020204" pitchFamily="34" charset="0"/>
              <a:cs typeface="Arial" panose="020B0604020202020204" pitchFamily="34" charset="0"/>
            </a:endParaRPr>
          </a:p>
        </p:txBody>
      </p:sp>
      <p:grpSp>
        <p:nvGrpSpPr>
          <p:cNvPr id="2" name="Grupo 1"/>
          <p:cNvGrpSpPr/>
          <p:nvPr/>
        </p:nvGrpSpPr>
        <p:grpSpPr>
          <a:xfrm>
            <a:off x="12130" y="1268760"/>
            <a:ext cx="9131869" cy="5589240"/>
            <a:chOff x="12130" y="1268760"/>
            <a:chExt cx="9131869" cy="5589240"/>
          </a:xfrm>
        </p:grpSpPr>
        <p:pic>
          <p:nvPicPr>
            <p:cNvPr id="4" name="Imagem 3"/>
            <p:cNvPicPr>
              <a:picLocks noChangeAspect="1"/>
            </p:cNvPicPr>
            <p:nvPr/>
          </p:nvPicPr>
          <p:blipFill>
            <a:blip r:embed="rId2"/>
            <a:stretch>
              <a:fillRect/>
            </a:stretch>
          </p:blipFill>
          <p:spPr>
            <a:xfrm>
              <a:off x="12130" y="1268760"/>
              <a:ext cx="9131869" cy="5589240"/>
            </a:xfrm>
            <a:prstGeom prst="rect">
              <a:avLst/>
            </a:prstGeom>
          </p:spPr>
        </p:pic>
        <p:sp>
          <p:nvSpPr>
            <p:cNvPr id="6" name="Retângulo 5"/>
            <p:cNvSpPr/>
            <p:nvPr/>
          </p:nvSpPr>
          <p:spPr>
            <a:xfrm>
              <a:off x="6084168" y="4077072"/>
              <a:ext cx="2987824" cy="1224136"/>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dirty="0" smtClean="0">
                  <a:solidFill>
                    <a:sysClr val="windowText" lastClr="000000"/>
                  </a:solidFill>
                  <a:latin typeface="Arial" panose="020B0604020202020204" pitchFamily="34" charset="0"/>
                  <a:cs typeface="Arial" panose="020B0604020202020204" pitchFamily="34" charset="0"/>
                </a:rPr>
                <a:t>O sistema mostrará  somente uma linha, que corresponde a família do NIS pesquisado.</a:t>
              </a:r>
            </a:p>
          </p:txBody>
        </p:sp>
      </p:grpSp>
    </p:spTree>
    <p:extLst>
      <p:ext uri="{BB962C8B-B14F-4D97-AF65-F5344CB8AC3E}">
        <p14:creationId xmlns:p14="http://schemas.microsoft.com/office/powerpoint/2010/main" val="3202919099"/>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ítulo 1"/>
          <p:cNvSpPr txBox="1">
            <a:spLocks/>
          </p:cNvSpPr>
          <p:nvPr/>
        </p:nvSpPr>
        <p:spPr>
          <a:xfrm>
            <a:off x="0" y="260648"/>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Selecione o ‘EAS’ e o ‘Profissional’ para a vinculação. Em seguida clique em ‘Vincular’ para vincular família:</a:t>
            </a:r>
            <a:endParaRPr lang="pt-BR" sz="2800" b="1" dirty="0">
              <a:latin typeface="Arial" panose="020B0604020202020204" pitchFamily="34" charset="0"/>
              <a:cs typeface="Arial" panose="020B0604020202020204" pitchFamily="34" charset="0"/>
            </a:endParaRPr>
          </a:p>
        </p:txBody>
      </p:sp>
      <p:grpSp>
        <p:nvGrpSpPr>
          <p:cNvPr id="2" name="Grupo 1"/>
          <p:cNvGrpSpPr/>
          <p:nvPr/>
        </p:nvGrpSpPr>
        <p:grpSpPr>
          <a:xfrm>
            <a:off x="0" y="1484784"/>
            <a:ext cx="9144000" cy="5373216"/>
            <a:chOff x="0" y="1484784"/>
            <a:chExt cx="9144000" cy="4415526"/>
          </a:xfrm>
        </p:grpSpPr>
        <p:pic>
          <p:nvPicPr>
            <p:cNvPr id="11" name="Imagem 10"/>
            <p:cNvPicPr>
              <a:picLocks noChangeAspect="1"/>
            </p:cNvPicPr>
            <p:nvPr/>
          </p:nvPicPr>
          <p:blipFill>
            <a:blip r:embed="rId3"/>
            <a:stretch>
              <a:fillRect/>
            </a:stretch>
          </p:blipFill>
          <p:spPr>
            <a:xfrm>
              <a:off x="0" y="1484784"/>
              <a:ext cx="9144000" cy="4415526"/>
            </a:xfrm>
            <a:prstGeom prst="rect">
              <a:avLst/>
            </a:prstGeom>
          </p:spPr>
        </p:pic>
        <p:sp>
          <p:nvSpPr>
            <p:cNvPr id="3" name="Retângulo Arredondado 2"/>
            <p:cNvSpPr/>
            <p:nvPr/>
          </p:nvSpPr>
          <p:spPr>
            <a:xfrm>
              <a:off x="24263" y="1930110"/>
              <a:ext cx="2952328" cy="53962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tângulo Arredondado 5"/>
            <p:cNvSpPr/>
            <p:nvPr/>
          </p:nvSpPr>
          <p:spPr>
            <a:xfrm>
              <a:off x="4596771" y="1930110"/>
              <a:ext cx="2736304" cy="53962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Arredondado 7"/>
            <p:cNvSpPr/>
            <p:nvPr/>
          </p:nvSpPr>
          <p:spPr>
            <a:xfrm>
              <a:off x="223174" y="4471866"/>
              <a:ext cx="792088" cy="54130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CaixaDeTexto 3"/>
            <p:cNvSpPr txBox="1"/>
            <p:nvPr/>
          </p:nvSpPr>
          <p:spPr>
            <a:xfrm>
              <a:off x="3342365" y="2057779"/>
              <a:ext cx="1044116" cy="369332"/>
            </a:xfrm>
            <a:prstGeom prst="rect">
              <a:avLst/>
            </a:prstGeom>
            <a:noFill/>
          </p:spPr>
          <p:txBody>
            <a:bodyPr wrap="square" rtlCol="0">
              <a:spAutoFit/>
            </a:bodyPr>
            <a:lstStyle/>
            <a:p>
              <a:r>
                <a:rPr lang="pt-BR" b="1" dirty="0" smtClean="0">
                  <a:solidFill>
                    <a:srgbClr val="FF0000"/>
                  </a:solidFill>
                </a:rPr>
                <a:t>Passo 1</a:t>
              </a:r>
              <a:endParaRPr lang="pt-BR" b="1" dirty="0">
                <a:solidFill>
                  <a:srgbClr val="FF0000"/>
                </a:solidFill>
              </a:endParaRPr>
            </a:p>
          </p:txBody>
        </p:sp>
        <p:sp>
          <p:nvSpPr>
            <p:cNvPr id="5" name="Seta em Curva para a Esquerda 4"/>
            <p:cNvSpPr/>
            <p:nvPr/>
          </p:nvSpPr>
          <p:spPr>
            <a:xfrm rot="5400000">
              <a:off x="3182882" y="2214914"/>
              <a:ext cx="318966" cy="781868"/>
            </a:xfrm>
            <a:prstGeom prst="curved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tx1"/>
                </a:solidFill>
              </a:endParaRPr>
            </a:p>
          </p:txBody>
        </p:sp>
        <p:sp>
          <p:nvSpPr>
            <p:cNvPr id="9" name="Seta em Curva para a Direita 8"/>
            <p:cNvSpPr/>
            <p:nvPr/>
          </p:nvSpPr>
          <p:spPr>
            <a:xfrm rot="16200000">
              <a:off x="4087080" y="2205153"/>
              <a:ext cx="300319" cy="792088"/>
            </a:xfrm>
            <a:prstGeom prst="curved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tx1"/>
                </a:solidFill>
              </a:endParaRPr>
            </a:p>
          </p:txBody>
        </p:sp>
        <p:sp>
          <p:nvSpPr>
            <p:cNvPr id="14" name="CaixaDeTexto 13"/>
            <p:cNvSpPr txBox="1"/>
            <p:nvPr/>
          </p:nvSpPr>
          <p:spPr>
            <a:xfrm>
              <a:off x="189112" y="5013175"/>
              <a:ext cx="1044116" cy="369332"/>
            </a:xfrm>
            <a:prstGeom prst="rect">
              <a:avLst/>
            </a:prstGeom>
            <a:noFill/>
          </p:spPr>
          <p:txBody>
            <a:bodyPr wrap="square" rtlCol="0">
              <a:spAutoFit/>
            </a:bodyPr>
            <a:lstStyle/>
            <a:p>
              <a:r>
                <a:rPr lang="pt-BR" b="1" dirty="0" smtClean="0">
                  <a:solidFill>
                    <a:srgbClr val="FF0000"/>
                  </a:solidFill>
                </a:rPr>
                <a:t>Passo 2</a:t>
              </a:r>
              <a:endParaRPr lang="pt-BR" b="1" dirty="0">
                <a:solidFill>
                  <a:srgbClr val="FF0000"/>
                </a:solidFill>
              </a:endParaRPr>
            </a:p>
          </p:txBody>
        </p:sp>
      </p:grpSp>
    </p:spTree>
    <p:extLst>
      <p:ext uri="{BB962C8B-B14F-4D97-AF65-F5344CB8AC3E}">
        <p14:creationId xmlns:p14="http://schemas.microsoft.com/office/powerpoint/2010/main" val="2838266903"/>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200" b="1" dirty="0">
                <a:latin typeface="Arial" panose="020B0604020202020204" pitchFamily="34" charset="0"/>
                <a:cs typeface="Arial" panose="020B0604020202020204" pitchFamily="34" charset="0"/>
              </a:rPr>
              <a:t>Após a vinculação, o sistema mostrará a tela abaixo. No campo ‘Ação’, a opção ‘Vincular’ será substituída pela opção ‘Desvincular’ após a vinculação. Nos campos “EAS ‘ ‘Profissional’ parecerá o nome da EAS e do Profissional </a:t>
            </a:r>
            <a:r>
              <a:rPr lang="pt-BR" sz="2200" b="1" dirty="0" smtClean="0">
                <a:latin typeface="Arial" panose="020B0604020202020204" pitchFamily="34" charset="0"/>
                <a:cs typeface="Arial" panose="020B0604020202020204" pitchFamily="34" charset="0"/>
              </a:rPr>
              <a:t>vinculado à família:</a:t>
            </a:r>
            <a:endParaRPr lang="pt-BR" sz="2200" b="1" dirty="0">
              <a:latin typeface="Arial" panose="020B0604020202020204" pitchFamily="34" charset="0"/>
              <a:cs typeface="Arial" panose="020B0604020202020204" pitchFamily="34" charset="0"/>
            </a:endParaRPr>
          </a:p>
          <a:p>
            <a:pPr algn="just"/>
            <a:endParaRPr lang="pt-BR" sz="2200" b="1" dirty="0">
              <a:latin typeface="Arial" panose="020B0604020202020204" pitchFamily="34" charset="0"/>
              <a:cs typeface="Arial" panose="020B0604020202020204" pitchFamily="34" charset="0"/>
            </a:endParaRPr>
          </a:p>
        </p:txBody>
      </p:sp>
      <p:sp>
        <p:nvSpPr>
          <p:cNvPr id="23" name="Retângulo Arredondado 22"/>
          <p:cNvSpPr/>
          <p:nvPr/>
        </p:nvSpPr>
        <p:spPr>
          <a:xfrm>
            <a:off x="467544" y="6115073"/>
            <a:ext cx="936104"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4" name="Grupo 3"/>
          <p:cNvGrpSpPr/>
          <p:nvPr/>
        </p:nvGrpSpPr>
        <p:grpSpPr>
          <a:xfrm>
            <a:off x="0" y="1340768"/>
            <a:ext cx="9144000" cy="5517231"/>
            <a:chOff x="0" y="1484784"/>
            <a:chExt cx="9144000" cy="5373215"/>
          </a:xfrm>
        </p:grpSpPr>
        <p:pic>
          <p:nvPicPr>
            <p:cNvPr id="2" name="Imagem 1"/>
            <p:cNvPicPr>
              <a:picLocks noChangeAspect="1"/>
            </p:cNvPicPr>
            <p:nvPr/>
          </p:nvPicPr>
          <p:blipFill>
            <a:blip r:embed="rId2"/>
            <a:stretch>
              <a:fillRect/>
            </a:stretch>
          </p:blipFill>
          <p:spPr>
            <a:xfrm>
              <a:off x="0" y="1484784"/>
              <a:ext cx="9144000" cy="5373215"/>
            </a:xfrm>
            <a:prstGeom prst="rect">
              <a:avLst/>
            </a:prstGeom>
          </p:spPr>
        </p:pic>
        <p:sp>
          <p:nvSpPr>
            <p:cNvPr id="5" name="Retângulo Arredondado 4"/>
            <p:cNvSpPr/>
            <p:nvPr/>
          </p:nvSpPr>
          <p:spPr>
            <a:xfrm>
              <a:off x="5940152" y="5890636"/>
              <a:ext cx="3024336" cy="85073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6" name="Retângulo 35"/>
            <p:cNvSpPr/>
            <p:nvPr/>
          </p:nvSpPr>
          <p:spPr>
            <a:xfrm>
              <a:off x="7307288" y="6079069"/>
              <a:ext cx="1369168"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200" b="1" dirty="0" smtClean="0">
                  <a:solidFill>
                    <a:schemeClr val="tx1"/>
                  </a:solidFill>
                </a:rPr>
                <a:t>Beyonce</a:t>
              </a:r>
              <a:endParaRPr lang="pt-BR" sz="1200" b="1" dirty="0">
                <a:solidFill>
                  <a:schemeClr val="tx1"/>
                </a:solidFill>
              </a:endParaRPr>
            </a:p>
          </p:txBody>
        </p:sp>
        <p:sp>
          <p:nvSpPr>
            <p:cNvPr id="7" name="CaixaDeTexto 6"/>
            <p:cNvSpPr txBox="1"/>
            <p:nvPr/>
          </p:nvSpPr>
          <p:spPr>
            <a:xfrm>
              <a:off x="5724128" y="4032891"/>
              <a:ext cx="1512168" cy="276999"/>
            </a:xfrm>
            <a:prstGeom prst="rect">
              <a:avLst/>
            </a:prstGeom>
            <a:solidFill>
              <a:schemeClr val="bg1">
                <a:lumMod val="95000"/>
              </a:schemeClr>
            </a:solidFill>
          </p:spPr>
          <p:txBody>
            <a:bodyPr wrap="square" rtlCol="0">
              <a:spAutoFit/>
            </a:bodyPr>
            <a:lstStyle/>
            <a:p>
              <a:r>
                <a:rPr lang="pt-BR" sz="1200" b="1" dirty="0" smtClean="0">
                  <a:latin typeface="Calibri Light" panose="020F0302020204030204" pitchFamily="34" charset="0"/>
                </a:rPr>
                <a:t>Beyonce</a:t>
              </a:r>
              <a:endParaRPr lang="pt-BR" sz="1200" b="1" dirty="0">
                <a:latin typeface="Calibri Light" panose="020F0302020204030204" pitchFamily="34" charset="0"/>
              </a:endParaRPr>
            </a:p>
          </p:txBody>
        </p:sp>
      </p:grpSp>
    </p:spTree>
    <p:extLst>
      <p:ext uri="{BB962C8B-B14F-4D97-AF65-F5344CB8AC3E}">
        <p14:creationId xmlns:p14="http://schemas.microsoft.com/office/powerpoint/2010/main" val="390462300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Para Desvincular a família, clique </a:t>
            </a:r>
            <a:r>
              <a:rPr lang="pt-BR" sz="2800" b="1" dirty="0">
                <a:latin typeface="Arial" panose="020B0604020202020204" pitchFamily="34" charset="0"/>
                <a:cs typeface="Arial" panose="020B0604020202020204" pitchFamily="34" charset="0"/>
              </a:rPr>
              <a:t>em </a:t>
            </a:r>
            <a:r>
              <a:rPr lang="pt-BR" sz="2800" b="1" dirty="0" smtClean="0">
                <a:latin typeface="Arial" panose="020B0604020202020204" pitchFamily="34" charset="0"/>
                <a:cs typeface="Arial" panose="020B0604020202020204" pitchFamily="34" charset="0"/>
              </a:rPr>
              <a:t>‘Desvincular’:</a:t>
            </a:r>
            <a:endParaRPr lang="pt-BR" sz="2800" b="1" dirty="0">
              <a:latin typeface="Arial" panose="020B0604020202020204" pitchFamily="34" charset="0"/>
              <a:cs typeface="Arial" panose="020B0604020202020204" pitchFamily="34" charset="0"/>
            </a:endParaRPr>
          </a:p>
          <a:p>
            <a:pPr algn="just"/>
            <a:r>
              <a:rPr lang="pt-BR" sz="2800" b="1" dirty="0" smtClean="0">
                <a:latin typeface="Arial" panose="020B0604020202020204" pitchFamily="34" charset="0"/>
                <a:cs typeface="Arial" panose="020B0604020202020204" pitchFamily="34" charset="0"/>
              </a:rPr>
              <a:t> </a:t>
            </a:r>
            <a:endParaRPr lang="pt-BR" sz="2800" b="1" dirty="0">
              <a:latin typeface="Arial" panose="020B0604020202020204" pitchFamily="34" charset="0"/>
              <a:cs typeface="Arial" panose="020B0604020202020204" pitchFamily="34" charset="0"/>
            </a:endParaRPr>
          </a:p>
        </p:txBody>
      </p:sp>
      <p:grpSp>
        <p:nvGrpSpPr>
          <p:cNvPr id="2" name="Grupo 1"/>
          <p:cNvGrpSpPr/>
          <p:nvPr/>
        </p:nvGrpSpPr>
        <p:grpSpPr>
          <a:xfrm>
            <a:off x="0" y="683636"/>
            <a:ext cx="9144000" cy="6174364"/>
            <a:chOff x="0" y="683636"/>
            <a:chExt cx="9144000" cy="5490727"/>
          </a:xfrm>
        </p:grpSpPr>
        <p:pic>
          <p:nvPicPr>
            <p:cNvPr id="13" name="Imagem 12"/>
            <p:cNvPicPr>
              <a:picLocks noChangeAspect="1"/>
            </p:cNvPicPr>
            <p:nvPr/>
          </p:nvPicPr>
          <p:blipFill>
            <a:blip r:embed="rId2"/>
            <a:stretch>
              <a:fillRect/>
            </a:stretch>
          </p:blipFill>
          <p:spPr>
            <a:xfrm>
              <a:off x="0" y="683636"/>
              <a:ext cx="9144000" cy="5490727"/>
            </a:xfrm>
            <a:prstGeom prst="rect">
              <a:avLst/>
            </a:prstGeom>
          </p:spPr>
        </p:pic>
        <p:sp>
          <p:nvSpPr>
            <p:cNvPr id="23" name="Retângulo Arredondado 22"/>
            <p:cNvSpPr/>
            <p:nvPr/>
          </p:nvSpPr>
          <p:spPr>
            <a:xfrm>
              <a:off x="467544" y="5405408"/>
              <a:ext cx="936104"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latin typeface="Arial" panose="020B0604020202020204" pitchFamily="34" charset="0"/>
                <a:cs typeface="Arial" panose="020B0604020202020204" pitchFamily="34" charset="0"/>
              </a:endParaRPr>
            </a:p>
          </p:txBody>
        </p:sp>
        <p:sp>
          <p:nvSpPr>
            <p:cNvPr id="5" name="CaixaDeTexto 4"/>
            <p:cNvSpPr txBox="1"/>
            <p:nvPr/>
          </p:nvSpPr>
          <p:spPr>
            <a:xfrm>
              <a:off x="5724128" y="3362475"/>
              <a:ext cx="1512168" cy="246329"/>
            </a:xfrm>
            <a:prstGeom prst="rect">
              <a:avLst/>
            </a:prstGeom>
            <a:solidFill>
              <a:schemeClr val="bg1">
                <a:lumMod val="95000"/>
              </a:schemeClr>
            </a:solidFill>
          </p:spPr>
          <p:txBody>
            <a:bodyPr wrap="square" rtlCol="0">
              <a:spAutoFit/>
            </a:bodyPr>
            <a:lstStyle/>
            <a:p>
              <a:r>
                <a:rPr lang="pt-BR" sz="1200" b="1" dirty="0" smtClean="0">
                  <a:latin typeface="Arial" panose="020B0604020202020204" pitchFamily="34" charset="0"/>
                  <a:cs typeface="Arial" panose="020B0604020202020204" pitchFamily="34" charset="0"/>
                </a:rPr>
                <a:t>Beyonce</a:t>
              </a:r>
              <a:endParaRPr lang="pt-BR" sz="1200" b="1" dirty="0">
                <a:latin typeface="Arial" panose="020B0604020202020204" pitchFamily="34" charset="0"/>
                <a:cs typeface="Arial" panose="020B0604020202020204" pitchFamily="34" charset="0"/>
              </a:endParaRPr>
            </a:p>
          </p:txBody>
        </p:sp>
        <p:sp>
          <p:nvSpPr>
            <p:cNvPr id="6" name="CaixaDeTexto 5"/>
            <p:cNvSpPr txBox="1"/>
            <p:nvPr/>
          </p:nvSpPr>
          <p:spPr>
            <a:xfrm>
              <a:off x="7271793" y="5482932"/>
              <a:ext cx="1512168" cy="246329"/>
            </a:xfrm>
            <a:prstGeom prst="rect">
              <a:avLst/>
            </a:prstGeom>
            <a:solidFill>
              <a:srgbClr val="F7F7F7"/>
            </a:solidFill>
          </p:spPr>
          <p:txBody>
            <a:bodyPr wrap="square" rtlCol="0">
              <a:spAutoFit/>
            </a:bodyPr>
            <a:lstStyle/>
            <a:p>
              <a:pPr algn="ctr"/>
              <a:r>
                <a:rPr lang="pt-BR" sz="1200" b="1" dirty="0" smtClean="0">
                  <a:latin typeface="Arial" panose="020B0604020202020204" pitchFamily="34" charset="0"/>
                  <a:cs typeface="Arial" panose="020B0604020202020204" pitchFamily="34" charset="0"/>
                </a:rPr>
                <a:t>Beyonce</a:t>
              </a:r>
              <a:endParaRPr lang="pt-BR" sz="1200" b="1"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9560287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260649"/>
            <a:ext cx="7719704" cy="936104"/>
          </a:xfrm>
        </p:spPr>
        <p:txBody>
          <a:bodyPr>
            <a:normAutofit/>
          </a:bodyPr>
          <a:lstStyle/>
          <a:p>
            <a:pPr algn="ctr"/>
            <a:r>
              <a:rPr lang="pt-BR" sz="3200" b="1" dirty="0" smtClean="0">
                <a:solidFill>
                  <a:schemeClr val="tx1"/>
                </a:solidFill>
                <a:latin typeface="Arial" panose="020B0604020202020204" pitchFamily="34" charset="0"/>
                <a:cs typeface="Arial" panose="020B0604020202020204" pitchFamily="34" charset="0"/>
              </a:rPr>
              <a:t>Indivíduos acompanhados na 2ª vigência de 2018 do </a:t>
            </a:r>
            <a:r>
              <a:rPr lang="pt-BR" sz="3200" b="1" dirty="0">
                <a:solidFill>
                  <a:schemeClr val="tx1"/>
                </a:solidFill>
                <a:latin typeface="Arial" panose="020B0604020202020204" pitchFamily="34" charset="0"/>
                <a:cs typeface="Arial" panose="020B0604020202020204" pitchFamily="34" charset="0"/>
              </a:rPr>
              <a:t>PBF. Brasil, </a:t>
            </a:r>
            <a:r>
              <a:rPr lang="pt-BR" sz="3200" b="1" dirty="0" smtClean="0">
                <a:solidFill>
                  <a:schemeClr val="tx1"/>
                </a:solidFill>
                <a:latin typeface="Arial" panose="020B0604020202020204" pitchFamily="34" charset="0"/>
                <a:cs typeface="Arial" panose="020B0604020202020204" pitchFamily="34" charset="0"/>
              </a:rPr>
              <a:t>2019</a:t>
            </a:r>
            <a:endParaRPr lang="pt-BR" sz="3200" dirty="0"/>
          </a:p>
        </p:txBody>
      </p:sp>
      <p:graphicFrame>
        <p:nvGraphicFramePr>
          <p:cNvPr id="5" name="Gráfico 4"/>
          <p:cNvGraphicFramePr>
            <a:graphicFrameLocks/>
          </p:cNvGraphicFramePr>
          <p:nvPr>
            <p:extLst>
              <p:ext uri="{D42A27DB-BD31-4B8C-83A1-F6EECF244321}">
                <p14:modId xmlns:p14="http://schemas.microsoft.com/office/powerpoint/2010/main" val="1769516486"/>
              </p:ext>
            </p:extLst>
          </p:nvPr>
        </p:nvGraphicFramePr>
        <p:xfrm>
          <a:off x="179512" y="1412776"/>
          <a:ext cx="8856984" cy="4755976"/>
        </p:xfrm>
        <a:graphic>
          <a:graphicData uri="http://schemas.openxmlformats.org/drawingml/2006/chart">
            <c:chart xmlns:c="http://schemas.openxmlformats.org/drawingml/2006/chart" xmlns:r="http://schemas.openxmlformats.org/officeDocument/2006/relationships" r:id="rId2"/>
          </a:graphicData>
        </a:graphic>
      </p:graphicFrame>
      <p:sp>
        <p:nvSpPr>
          <p:cNvPr id="6" name="CaixaDeTexto 5"/>
          <p:cNvSpPr txBox="1"/>
          <p:nvPr/>
        </p:nvSpPr>
        <p:spPr>
          <a:xfrm>
            <a:off x="5148064" y="1412776"/>
            <a:ext cx="2016224" cy="954107"/>
          </a:xfrm>
          <a:prstGeom prst="rect">
            <a:avLst/>
          </a:prstGeom>
          <a:noFill/>
        </p:spPr>
        <p:txBody>
          <a:bodyPr wrap="square" rtlCol="0">
            <a:spAutoFit/>
          </a:bodyPr>
          <a:lstStyle/>
          <a:p>
            <a:pPr algn="ctr"/>
            <a:r>
              <a:rPr lang="pt-BR" sz="2800" b="1" dirty="0" smtClean="0">
                <a:solidFill>
                  <a:schemeClr val="accent3">
                    <a:lumMod val="75000"/>
                  </a:schemeClr>
                </a:solidFill>
                <a:latin typeface="Arial" panose="020B0604020202020204" pitchFamily="34" charset="0"/>
                <a:cs typeface="Arial" panose="020B0604020202020204" pitchFamily="34" charset="0"/>
              </a:rPr>
              <a:t>75,55% de cobertura</a:t>
            </a:r>
            <a:endParaRPr lang="pt-BR" sz="2800" b="1" dirty="0">
              <a:solidFill>
                <a:schemeClr val="accent3">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9934066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3056" y="1268760"/>
            <a:ext cx="5904656" cy="2407162"/>
          </a:xfrm>
        </p:spPr>
        <p:txBody>
          <a:bodyPr>
            <a:noAutofit/>
          </a:bodyPr>
          <a:lstStyle/>
          <a:p>
            <a:pPr algn="ctr"/>
            <a:r>
              <a:rPr lang="pt-BR" sz="4000" dirty="0" smtClean="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Vinculação de Família por </a:t>
            </a:r>
            <a:r>
              <a:rPr lang="pt-BR" sz="4000" u="sng" dirty="0" smtClean="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EAS/Profissional</a:t>
            </a:r>
            <a:endParaRPr lang="pt-BR" sz="4000" u="sng" dirty="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4" name="Picture 3" descr="D:\Users\lucas.agustinho\Downloads\48b64f8a9c.pn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flipH="1">
            <a:off x="971600" y="2728689"/>
            <a:ext cx="1080120" cy="1080120"/>
          </a:xfrm>
          <a:prstGeom prst="rect">
            <a:avLst/>
          </a:prstGeom>
          <a:noFill/>
          <a:extLst>
            <a:ext uri="{909E8E84-426E-40DD-AFC4-6F175D3DCCD1}">
              <a14:hiddenFill xmlns:a14="http://schemas.microsoft.com/office/drawing/2010/main">
                <a:solidFill>
                  <a:srgbClr val="FFFFFF"/>
                </a:solidFill>
              </a14:hiddenFill>
            </a:ext>
          </a:extLst>
        </p:spPr>
      </p:pic>
      <p:sp>
        <p:nvSpPr>
          <p:cNvPr id="3" name="Retângulo Arredondado 2"/>
          <p:cNvSpPr/>
          <p:nvPr/>
        </p:nvSpPr>
        <p:spPr>
          <a:xfrm>
            <a:off x="3845124" y="4797152"/>
            <a:ext cx="4680520" cy="1368152"/>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just"/>
            <a:r>
              <a:rPr lang="pt-BR" sz="1600" dirty="0" smtClean="0">
                <a:solidFill>
                  <a:sysClr val="windowText" lastClr="000000"/>
                </a:solidFill>
                <a:latin typeface="Arial" panose="020B0604020202020204" pitchFamily="34" charset="0"/>
                <a:cs typeface="Arial" panose="020B0604020202020204" pitchFamily="34" charset="0"/>
              </a:rPr>
              <a:t>Essa opção é mais utilizada quando as famílias já estão vinculadas a um EAS/Profissional e o município deseja mudar o EAS e/ou Profissional. </a:t>
            </a:r>
            <a:endParaRPr lang="pt-BR" sz="1600" dirty="0">
              <a:solidFill>
                <a:sysClr val="windowText" lastClr="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53559920"/>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3"/>
          <p:cNvGrpSpPr/>
          <p:nvPr/>
        </p:nvGrpSpPr>
        <p:grpSpPr>
          <a:xfrm>
            <a:off x="0" y="1340768"/>
            <a:ext cx="9109404" cy="5517232"/>
            <a:chOff x="153200" y="1628800"/>
            <a:chExt cx="8956204" cy="4648629"/>
          </a:xfrm>
        </p:grpSpPr>
        <p:pic>
          <p:nvPicPr>
            <p:cNvPr id="2" name="Imagem 1"/>
            <p:cNvPicPr>
              <a:picLocks noChangeAspect="1"/>
            </p:cNvPicPr>
            <p:nvPr/>
          </p:nvPicPr>
          <p:blipFill rotWithShape="1">
            <a:blip r:embed="rId2"/>
            <a:srcRect t="26901" r="1281" b="9051"/>
            <a:stretch/>
          </p:blipFill>
          <p:spPr>
            <a:xfrm>
              <a:off x="153200" y="1628800"/>
              <a:ext cx="8956204" cy="4648629"/>
            </a:xfrm>
            <a:prstGeom prst="rect">
              <a:avLst/>
            </a:prstGeom>
          </p:spPr>
        </p:pic>
        <p:sp>
          <p:nvSpPr>
            <p:cNvPr id="3" name="Retângulo de cantos arredondados 2"/>
            <p:cNvSpPr/>
            <p:nvPr/>
          </p:nvSpPr>
          <p:spPr>
            <a:xfrm>
              <a:off x="5652120" y="2564904"/>
              <a:ext cx="1008112" cy="360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7" name="Retângulo 6"/>
          <p:cNvSpPr/>
          <p:nvPr/>
        </p:nvSpPr>
        <p:spPr>
          <a:xfrm>
            <a:off x="156851" y="260648"/>
            <a:ext cx="8811288" cy="792088"/>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2800" b="1" dirty="0" smtClean="0">
                <a:solidFill>
                  <a:sysClr val="windowText" lastClr="000000"/>
                </a:solidFill>
                <a:latin typeface="Arial" panose="020B0604020202020204" pitchFamily="34" charset="0"/>
                <a:cs typeface="Arial" panose="020B0604020202020204" pitchFamily="34" charset="0"/>
              </a:rPr>
              <a:t>Selecione o Tipo de pesquisa: EAS/profissional.</a:t>
            </a:r>
          </a:p>
        </p:txBody>
      </p:sp>
    </p:spTree>
    <p:extLst>
      <p:ext uri="{BB962C8B-B14F-4D97-AF65-F5344CB8AC3E}">
        <p14:creationId xmlns:p14="http://schemas.microsoft.com/office/powerpoint/2010/main" val="4092890551"/>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rotWithShape="1">
          <a:blip r:embed="rId2"/>
          <a:srcRect t="26901" b="12201"/>
          <a:stretch/>
        </p:blipFill>
        <p:spPr>
          <a:xfrm>
            <a:off x="113751" y="1700808"/>
            <a:ext cx="9015905" cy="4392488"/>
          </a:xfrm>
          <a:prstGeom prst="rect">
            <a:avLst/>
          </a:prstGeom>
        </p:spPr>
      </p:pic>
      <p:sp>
        <p:nvSpPr>
          <p:cNvPr id="3" name="Retângulo Arredondado 8"/>
          <p:cNvSpPr/>
          <p:nvPr/>
        </p:nvSpPr>
        <p:spPr>
          <a:xfrm>
            <a:off x="2843808" y="2924945"/>
            <a:ext cx="4411602"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tângulo 3"/>
          <p:cNvSpPr/>
          <p:nvPr/>
        </p:nvSpPr>
        <p:spPr>
          <a:xfrm>
            <a:off x="827584" y="391443"/>
            <a:ext cx="7344816" cy="120135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2800" b="1" dirty="0">
                <a:solidFill>
                  <a:sysClr val="windowText" lastClr="000000"/>
                </a:solidFill>
                <a:latin typeface="Arial" panose="020B0604020202020204" pitchFamily="34" charset="0"/>
                <a:cs typeface="Arial" panose="020B0604020202020204" pitchFamily="34" charset="0"/>
              </a:rPr>
              <a:t>Selecione </a:t>
            </a:r>
            <a:r>
              <a:rPr lang="pt-BR" sz="2800" b="1" dirty="0" smtClean="0">
                <a:solidFill>
                  <a:sysClr val="windowText" lastClr="000000"/>
                </a:solidFill>
                <a:latin typeface="Arial" panose="020B0604020202020204" pitchFamily="34" charset="0"/>
                <a:cs typeface="Arial" panose="020B0604020202020204" pitchFamily="34" charset="0"/>
              </a:rPr>
              <a:t>a ‘EAS’ e o ‘Profissional’ (se necessário) </a:t>
            </a:r>
            <a:r>
              <a:rPr lang="pt-BR" sz="2800" b="1" dirty="0">
                <a:solidFill>
                  <a:sysClr val="windowText" lastClr="000000"/>
                </a:solidFill>
                <a:latin typeface="Arial" panose="020B0604020202020204" pitchFamily="34" charset="0"/>
                <a:cs typeface="Arial" panose="020B0604020202020204" pitchFamily="34" charset="0"/>
              </a:rPr>
              <a:t>e </a:t>
            </a:r>
            <a:r>
              <a:rPr lang="pt-BR" sz="2800" b="1" dirty="0" smtClean="0">
                <a:solidFill>
                  <a:sysClr val="windowText" lastClr="000000"/>
                </a:solidFill>
                <a:latin typeface="Arial" panose="020B0604020202020204" pitchFamily="34" charset="0"/>
                <a:cs typeface="Arial" panose="020B0604020202020204" pitchFamily="34" charset="0"/>
              </a:rPr>
              <a:t>clique </a:t>
            </a:r>
            <a:r>
              <a:rPr lang="pt-BR" sz="2800" b="1" dirty="0">
                <a:solidFill>
                  <a:sysClr val="windowText" lastClr="000000"/>
                </a:solidFill>
                <a:latin typeface="Arial" panose="020B0604020202020204" pitchFamily="34" charset="0"/>
                <a:cs typeface="Arial" panose="020B0604020202020204" pitchFamily="34" charset="0"/>
              </a:rPr>
              <a:t>em ‘Pesquisar’.</a:t>
            </a:r>
          </a:p>
        </p:txBody>
      </p:sp>
      <p:sp>
        <p:nvSpPr>
          <p:cNvPr id="5" name="Retângulo Arredondado 2"/>
          <p:cNvSpPr/>
          <p:nvPr/>
        </p:nvSpPr>
        <p:spPr>
          <a:xfrm>
            <a:off x="4211960" y="3825044"/>
            <a:ext cx="1008112" cy="54006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511192197"/>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400" b="1" dirty="0" smtClean="0">
                <a:latin typeface="Arial" panose="020B0604020202020204" pitchFamily="34" charset="0"/>
                <a:cs typeface="Arial" panose="020B0604020202020204" pitchFamily="34" charset="0"/>
              </a:rPr>
              <a:t>Selecione o novo ‘EAS’ e o novo ‘Profissional’ para a refazer a vinculação. Em seguida clique em ‘Vincular todos’ para refazer a vinculação de todos os registros de uma só vez ou clique em ‘Desvincular’ para refazer a vinculação de família por família:</a:t>
            </a:r>
            <a:endParaRPr lang="pt-BR" sz="2400" b="1" dirty="0">
              <a:latin typeface="Arial" panose="020B0604020202020204" pitchFamily="34" charset="0"/>
              <a:cs typeface="Arial" panose="020B0604020202020204" pitchFamily="34" charset="0"/>
            </a:endParaRPr>
          </a:p>
        </p:txBody>
      </p:sp>
      <p:sp>
        <p:nvSpPr>
          <p:cNvPr id="4" name="CaixaDeTexto 3"/>
          <p:cNvSpPr txBox="1"/>
          <p:nvPr/>
        </p:nvSpPr>
        <p:spPr>
          <a:xfrm>
            <a:off x="3569622" y="2008928"/>
            <a:ext cx="1044116" cy="369332"/>
          </a:xfrm>
          <a:prstGeom prst="rect">
            <a:avLst/>
          </a:prstGeom>
          <a:noFill/>
        </p:spPr>
        <p:txBody>
          <a:bodyPr wrap="square" rtlCol="0">
            <a:spAutoFit/>
          </a:bodyPr>
          <a:lstStyle/>
          <a:p>
            <a:r>
              <a:rPr lang="pt-BR" b="1" dirty="0" smtClean="0">
                <a:solidFill>
                  <a:srgbClr val="FF0000"/>
                </a:solidFill>
              </a:rPr>
              <a:t>Passo 1</a:t>
            </a:r>
            <a:endParaRPr lang="pt-BR" b="1" dirty="0">
              <a:solidFill>
                <a:srgbClr val="FF0000"/>
              </a:solidFill>
            </a:endParaRPr>
          </a:p>
        </p:txBody>
      </p:sp>
      <p:grpSp>
        <p:nvGrpSpPr>
          <p:cNvPr id="2" name="Grupo 1"/>
          <p:cNvGrpSpPr/>
          <p:nvPr/>
        </p:nvGrpSpPr>
        <p:grpSpPr>
          <a:xfrm>
            <a:off x="0" y="1700808"/>
            <a:ext cx="9144000" cy="5157192"/>
            <a:chOff x="0" y="1700808"/>
            <a:chExt cx="9144000" cy="5157192"/>
          </a:xfrm>
        </p:grpSpPr>
        <p:pic>
          <p:nvPicPr>
            <p:cNvPr id="11" name="Imagem 10"/>
            <p:cNvPicPr>
              <a:picLocks noChangeAspect="1"/>
            </p:cNvPicPr>
            <p:nvPr/>
          </p:nvPicPr>
          <p:blipFill>
            <a:blip r:embed="rId2"/>
            <a:stretch>
              <a:fillRect/>
            </a:stretch>
          </p:blipFill>
          <p:spPr>
            <a:xfrm>
              <a:off x="0" y="1700808"/>
              <a:ext cx="9144000" cy="5157192"/>
            </a:xfrm>
            <a:prstGeom prst="rect">
              <a:avLst/>
            </a:prstGeom>
          </p:spPr>
        </p:pic>
        <p:sp>
          <p:nvSpPr>
            <p:cNvPr id="3" name="Retângulo Arredondado 2"/>
            <p:cNvSpPr/>
            <p:nvPr/>
          </p:nvSpPr>
          <p:spPr>
            <a:xfrm>
              <a:off x="323528" y="1988840"/>
              <a:ext cx="2880320" cy="360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tângulo Arredondado 5"/>
            <p:cNvSpPr/>
            <p:nvPr/>
          </p:nvSpPr>
          <p:spPr>
            <a:xfrm>
              <a:off x="4824028" y="1988840"/>
              <a:ext cx="2736304"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Arredondado 6"/>
            <p:cNvSpPr/>
            <p:nvPr/>
          </p:nvSpPr>
          <p:spPr>
            <a:xfrm>
              <a:off x="323528" y="2398739"/>
              <a:ext cx="720080" cy="30031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Arredondado 7"/>
            <p:cNvSpPr/>
            <p:nvPr/>
          </p:nvSpPr>
          <p:spPr>
            <a:xfrm>
              <a:off x="503548" y="4157700"/>
              <a:ext cx="792088" cy="4457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Seta em Curva para a Esquerda 4"/>
            <p:cNvSpPr/>
            <p:nvPr/>
          </p:nvSpPr>
          <p:spPr>
            <a:xfrm rot="5400000">
              <a:off x="3410139" y="2166063"/>
              <a:ext cx="318966" cy="781868"/>
            </a:xfrm>
            <a:prstGeom prst="curved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tx1"/>
                </a:solidFill>
              </a:endParaRPr>
            </a:p>
          </p:txBody>
        </p:sp>
        <p:sp>
          <p:nvSpPr>
            <p:cNvPr id="9" name="Seta em Curva para a Direita 8"/>
            <p:cNvSpPr/>
            <p:nvPr/>
          </p:nvSpPr>
          <p:spPr>
            <a:xfrm rot="16200000">
              <a:off x="4314337" y="2156302"/>
              <a:ext cx="300319" cy="792088"/>
            </a:xfrm>
            <a:prstGeom prst="curved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tx1"/>
                </a:solidFill>
              </a:endParaRPr>
            </a:p>
          </p:txBody>
        </p:sp>
        <p:sp>
          <p:nvSpPr>
            <p:cNvPr id="14" name="CaixaDeTexto 13"/>
            <p:cNvSpPr txBox="1"/>
            <p:nvPr/>
          </p:nvSpPr>
          <p:spPr>
            <a:xfrm>
              <a:off x="413538" y="3287347"/>
              <a:ext cx="1044116" cy="369332"/>
            </a:xfrm>
            <a:prstGeom prst="rect">
              <a:avLst/>
            </a:prstGeom>
            <a:noFill/>
          </p:spPr>
          <p:txBody>
            <a:bodyPr wrap="square" rtlCol="0">
              <a:spAutoFit/>
            </a:bodyPr>
            <a:lstStyle/>
            <a:p>
              <a:r>
                <a:rPr lang="pt-BR" b="1" dirty="0" smtClean="0">
                  <a:solidFill>
                    <a:srgbClr val="FF0000"/>
                  </a:solidFill>
                </a:rPr>
                <a:t>Passo 2</a:t>
              </a:r>
              <a:endParaRPr lang="pt-BR" b="1" dirty="0">
                <a:solidFill>
                  <a:srgbClr val="FF0000"/>
                </a:solidFill>
              </a:endParaRPr>
            </a:p>
          </p:txBody>
        </p:sp>
        <p:sp>
          <p:nvSpPr>
            <p:cNvPr id="10" name="Seta para Baixo 9"/>
            <p:cNvSpPr/>
            <p:nvPr/>
          </p:nvSpPr>
          <p:spPr>
            <a:xfrm>
              <a:off x="683568" y="3583097"/>
              <a:ext cx="216024" cy="553889"/>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Seta para Baixo 14"/>
            <p:cNvSpPr/>
            <p:nvPr/>
          </p:nvSpPr>
          <p:spPr>
            <a:xfrm rot="10800000">
              <a:off x="632584" y="2737773"/>
              <a:ext cx="216024" cy="448791"/>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6" name="CaixaDeTexto 15"/>
            <p:cNvSpPr txBox="1"/>
            <p:nvPr/>
          </p:nvSpPr>
          <p:spPr>
            <a:xfrm>
              <a:off x="7236296" y="4221088"/>
              <a:ext cx="1512168" cy="292388"/>
            </a:xfrm>
            <a:prstGeom prst="rect">
              <a:avLst/>
            </a:prstGeom>
            <a:solidFill>
              <a:srgbClr val="F7F7F7"/>
            </a:solidFill>
          </p:spPr>
          <p:txBody>
            <a:bodyPr wrap="square" rtlCol="0">
              <a:spAutoFit/>
            </a:bodyPr>
            <a:lstStyle/>
            <a:p>
              <a:pPr algn="ctr"/>
              <a:r>
                <a:rPr lang="pt-BR" sz="1300" b="1" dirty="0" smtClean="0">
                  <a:latin typeface="Calibri Light" panose="020F0302020204030204" pitchFamily="34" charset="0"/>
                </a:rPr>
                <a:t>Beyonce</a:t>
              </a:r>
              <a:endParaRPr lang="pt-BR" sz="1300" b="1" dirty="0">
                <a:latin typeface="Calibri Light" panose="020F0302020204030204" pitchFamily="34" charset="0"/>
              </a:endParaRPr>
            </a:p>
          </p:txBody>
        </p:sp>
        <p:sp>
          <p:nvSpPr>
            <p:cNvPr id="17" name="CaixaDeTexto 16"/>
            <p:cNvSpPr txBox="1"/>
            <p:nvPr/>
          </p:nvSpPr>
          <p:spPr>
            <a:xfrm>
              <a:off x="7236296" y="5117329"/>
              <a:ext cx="1512168" cy="292388"/>
            </a:xfrm>
            <a:prstGeom prst="rect">
              <a:avLst/>
            </a:prstGeom>
            <a:solidFill>
              <a:srgbClr val="F7F7F7"/>
            </a:solidFill>
          </p:spPr>
          <p:txBody>
            <a:bodyPr wrap="square" rtlCol="0">
              <a:spAutoFit/>
            </a:bodyPr>
            <a:lstStyle/>
            <a:p>
              <a:pPr algn="ctr"/>
              <a:r>
                <a:rPr lang="pt-BR" sz="1300" b="1" dirty="0" smtClean="0">
                  <a:latin typeface="Calibri Light" panose="020F0302020204030204" pitchFamily="34" charset="0"/>
                </a:rPr>
                <a:t>Beyonce</a:t>
              </a:r>
              <a:endParaRPr lang="pt-BR" sz="1300" b="1" dirty="0">
                <a:latin typeface="Calibri Light" panose="020F0302020204030204" pitchFamily="34" charset="0"/>
              </a:endParaRPr>
            </a:p>
          </p:txBody>
        </p:sp>
        <p:sp>
          <p:nvSpPr>
            <p:cNvPr id="18" name="CaixaDeTexto 17"/>
            <p:cNvSpPr txBox="1"/>
            <p:nvPr/>
          </p:nvSpPr>
          <p:spPr>
            <a:xfrm>
              <a:off x="7236296" y="6021260"/>
              <a:ext cx="1512168" cy="276999"/>
            </a:xfrm>
            <a:prstGeom prst="rect">
              <a:avLst/>
            </a:prstGeom>
            <a:solidFill>
              <a:srgbClr val="F7F7F7"/>
            </a:solidFill>
          </p:spPr>
          <p:txBody>
            <a:bodyPr wrap="square" rtlCol="0">
              <a:spAutoFit/>
            </a:bodyPr>
            <a:lstStyle/>
            <a:p>
              <a:pPr algn="ctr"/>
              <a:r>
                <a:rPr lang="pt-BR" sz="1200" b="1" dirty="0" smtClean="0">
                  <a:latin typeface="Calibri Light" panose="020F0302020204030204" pitchFamily="34" charset="0"/>
                </a:rPr>
                <a:t>Beyonce</a:t>
              </a:r>
              <a:endParaRPr lang="pt-BR" sz="1200" b="1" dirty="0">
                <a:latin typeface="Calibri Light" panose="020F0302020204030204" pitchFamily="34" charset="0"/>
              </a:endParaRPr>
            </a:p>
          </p:txBody>
        </p:sp>
        <p:sp>
          <p:nvSpPr>
            <p:cNvPr id="19" name="CaixaDeTexto 18"/>
            <p:cNvSpPr txBox="1"/>
            <p:nvPr/>
          </p:nvSpPr>
          <p:spPr>
            <a:xfrm>
              <a:off x="7253944" y="4648780"/>
              <a:ext cx="1512168" cy="292388"/>
            </a:xfrm>
            <a:prstGeom prst="rect">
              <a:avLst/>
            </a:prstGeom>
            <a:solidFill>
              <a:schemeClr val="bg1"/>
            </a:solidFill>
          </p:spPr>
          <p:txBody>
            <a:bodyPr wrap="square" rtlCol="0">
              <a:spAutoFit/>
            </a:bodyPr>
            <a:lstStyle/>
            <a:p>
              <a:pPr algn="ctr"/>
              <a:r>
                <a:rPr lang="pt-BR" sz="1300" b="1" dirty="0" smtClean="0">
                  <a:latin typeface="Calibri Light" panose="020F0302020204030204" pitchFamily="34" charset="0"/>
                </a:rPr>
                <a:t>Beyonce</a:t>
              </a:r>
              <a:endParaRPr lang="pt-BR" sz="1300" b="1" dirty="0">
                <a:latin typeface="Calibri Light" panose="020F0302020204030204" pitchFamily="34" charset="0"/>
              </a:endParaRPr>
            </a:p>
          </p:txBody>
        </p:sp>
        <p:sp>
          <p:nvSpPr>
            <p:cNvPr id="20" name="CaixaDeTexto 19"/>
            <p:cNvSpPr txBox="1"/>
            <p:nvPr/>
          </p:nvSpPr>
          <p:spPr>
            <a:xfrm>
              <a:off x="7236296" y="5548478"/>
              <a:ext cx="1512168" cy="292388"/>
            </a:xfrm>
            <a:prstGeom prst="rect">
              <a:avLst/>
            </a:prstGeom>
            <a:solidFill>
              <a:schemeClr val="bg1"/>
            </a:solidFill>
          </p:spPr>
          <p:txBody>
            <a:bodyPr wrap="square" rtlCol="0">
              <a:spAutoFit/>
            </a:bodyPr>
            <a:lstStyle/>
            <a:p>
              <a:pPr algn="ctr"/>
              <a:r>
                <a:rPr lang="pt-BR" sz="1300" b="1" dirty="0" smtClean="0">
                  <a:latin typeface="Calibri Light" panose="020F0302020204030204" pitchFamily="34" charset="0"/>
                </a:rPr>
                <a:t>Beyonce</a:t>
              </a:r>
              <a:endParaRPr lang="pt-BR" sz="1300" b="1" dirty="0">
                <a:latin typeface="Calibri Light" panose="020F0302020204030204" pitchFamily="34" charset="0"/>
              </a:endParaRPr>
            </a:p>
          </p:txBody>
        </p:sp>
        <p:sp>
          <p:nvSpPr>
            <p:cNvPr id="21" name="CaixaDeTexto 20"/>
            <p:cNvSpPr txBox="1"/>
            <p:nvPr/>
          </p:nvSpPr>
          <p:spPr>
            <a:xfrm>
              <a:off x="7278286" y="6453336"/>
              <a:ext cx="1512168" cy="292388"/>
            </a:xfrm>
            <a:prstGeom prst="rect">
              <a:avLst/>
            </a:prstGeom>
            <a:solidFill>
              <a:schemeClr val="bg1"/>
            </a:solidFill>
          </p:spPr>
          <p:txBody>
            <a:bodyPr wrap="square" rtlCol="0">
              <a:spAutoFit/>
            </a:bodyPr>
            <a:lstStyle/>
            <a:p>
              <a:pPr algn="ctr"/>
              <a:r>
                <a:rPr lang="pt-BR" sz="1300" b="1" dirty="0" smtClean="0">
                  <a:latin typeface="Calibri Light" panose="020F0302020204030204" pitchFamily="34" charset="0"/>
                </a:rPr>
                <a:t>Beyonce</a:t>
              </a:r>
              <a:endParaRPr lang="pt-BR" sz="1300" b="1" dirty="0">
                <a:latin typeface="Calibri Light" panose="020F0302020204030204" pitchFamily="34" charset="0"/>
              </a:endParaRPr>
            </a:p>
          </p:txBody>
        </p:sp>
      </p:grpSp>
    </p:spTree>
    <p:extLst>
      <p:ext uri="{BB962C8B-B14F-4D97-AF65-F5344CB8AC3E}">
        <p14:creationId xmlns:p14="http://schemas.microsoft.com/office/powerpoint/2010/main" val="3490670911"/>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Ao clicar em ‘Vincular todos’, aparecerá o questionamento a seguir:</a:t>
            </a:r>
            <a:endParaRPr lang="pt-BR" sz="2800" b="1" dirty="0">
              <a:latin typeface="Arial" panose="020B0604020202020204" pitchFamily="34" charset="0"/>
              <a:cs typeface="Arial" panose="020B0604020202020204" pitchFamily="34" charset="0"/>
            </a:endParaRPr>
          </a:p>
        </p:txBody>
      </p:sp>
      <p:pic>
        <p:nvPicPr>
          <p:cNvPr id="2" name="Imagem 1"/>
          <p:cNvPicPr>
            <a:picLocks noChangeAspect="1"/>
          </p:cNvPicPr>
          <p:nvPr/>
        </p:nvPicPr>
        <p:blipFill>
          <a:blip r:embed="rId2"/>
          <a:stretch>
            <a:fillRect/>
          </a:stretch>
        </p:blipFill>
        <p:spPr>
          <a:xfrm>
            <a:off x="1" y="908720"/>
            <a:ext cx="9144000" cy="6048672"/>
          </a:xfrm>
          <a:prstGeom prst="rect">
            <a:avLst/>
          </a:prstGeom>
        </p:spPr>
      </p:pic>
      <p:sp>
        <p:nvSpPr>
          <p:cNvPr id="3" name="Retângulo Arredondado 2"/>
          <p:cNvSpPr/>
          <p:nvPr/>
        </p:nvSpPr>
        <p:spPr>
          <a:xfrm>
            <a:off x="2411760" y="4005064"/>
            <a:ext cx="4320480" cy="151216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tângulo 3"/>
          <p:cNvSpPr/>
          <p:nvPr/>
        </p:nvSpPr>
        <p:spPr>
          <a:xfrm>
            <a:off x="5796136" y="1052736"/>
            <a:ext cx="1512168" cy="144016"/>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099355468"/>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stretch>
            <a:fillRect/>
          </a:stretch>
        </p:blipFill>
        <p:spPr>
          <a:xfrm>
            <a:off x="1" y="980728"/>
            <a:ext cx="9144000" cy="5877272"/>
          </a:xfrm>
          <a:prstGeom prst="rect">
            <a:avLst/>
          </a:prstGeom>
        </p:spPr>
      </p:pic>
      <p:sp>
        <p:nvSpPr>
          <p:cNvPr id="12" name="Título 1"/>
          <p:cNvSpPr txBox="1">
            <a:spLocks/>
          </p:cNvSpPr>
          <p:nvPr/>
        </p:nvSpPr>
        <p:spPr>
          <a:xfrm>
            <a:off x="0" y="0"/>
            <a:ext cx="8928992" cy="840975"/>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just"/>
            <a:r>
              <a:rPr lang="pt-BR" sz="2800" b="1" dirty="0" smtClean="0">
                <a:latin typeface="Arial" panose="020B0604020202020204" pitchFamily="34" charset="0"/>
                <a:cs typeface="Arial" panose="020B0604020202020204" pitchFamily="34" charset="0"/>
              </a:rPr>
              <a:t>Em seguida, aparecerá a seguinte mensagem de confirmação da vinculação:</a:t>
            </a:r>
            <a:endParaRPr lang="pt-BR" sz="2800" b="1" dirty="0">
              <a:latin typeface="Arial" panose="020B0604020202020204" pitchFamily="34" charset="0"/>
              <a:cs typeface="Arial" panose="020B0604020202020204" pitchFamily="34" charset="0"/>
            </a:endParaRPr>
          </a:p>
        </p:txBody>
      </p:sp>
      <p:sp>
        <p:nvSpPr>
          <p:cNvPr id="3" name="Retângulo Arredondado 2"/>
          <p:cNvSpPr/>
          <p:nvPr/>
        </p:nvSpPr>
        <p:spPr>
          <a:xfrm>
            <a:off x="2411761" y="3789040"/>
            <a:ext cx="4320480" cy="151216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247964263"/>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3056" y="1268760"/>
            <a:ext cx="5904656" cy="2407162"/>
          </a:xfrm>
        </p:spPr>
        <p:txBody>
          <a:bodyPr>
            <a:noAutofit/>
          </a:bodyPr>
          <a:lstStyle/>
          <a:p>
            <a:pPr algn="ctr"/>
            <a:r>
              <a:rPr lang="pt-BR" sz="4000" dirty="0" smtClean="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Vinculação de Família por</a:t>
            </a:r>
            <a:br>
              <a:rPr lang="pt-BR" sz="4000" dirty="0" smtClean="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pt-BR" sz="4000" dirty="0" smtClean="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Famílias sem vínculo</a:t>
            </a:r>
            <a:endParaRPr lang="pt-BR" sz="4000" u="sng" dirty="0">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4" name="Picture 3" descr="D:\Users\lucas.agustinho\Downloads\48b64f8a9c.pn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flipH="1">
            <a:off x="971600" y="2728689"/>
            <a:ext cx="1080120" cy="1080120"/>
          </a:xfrm>
          <a:prstGeom prst="rect">
            <a:avLst/>
          </a:prstGeom>
          <a:noFill/>
          <a:extLst>
            <a:ext uri="{909E8E84-426E-40DD-AFC4-6F175D3DCCD1}">
              <a14:hiddenFill xmlns:a14="http://schemas.microsoft.com/office/drawing/2010/main">
                <a:solidFill>
                  <a:srgbClr val="FFFFFF"/>
                </a:solidFill>
              </a14:hiddenFill>
            </a:ext>
          </a:extLst>
        </p:spPr>
      </p:pic>
      <p:sp>
        <p:nvSpPr>
          <p:cNvPr id="3" name="Retângulo Arredondado 2"/>
          <p:cNvSpPr/>
          <p:nvPr/>
        </p:nvSpPr>
        <p:spPr>
          <a:xfrm>
            <a:off x="3845124" y="4797152"/>
            <a:ext cx="4680520" cy="1008112"/>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just"/>
            <a:r>
              <a:rPr lang="pt-BR" sz="1600" dirty="0" smtClean="0">
                <a:solidFill>
                  <a:sysClr val="windowText" lastClr="000000"/>
                </a:solidFill>
                <a:latin typeface="Arial" panose="020B0604020202020204" pitchFamily="34" charset="0"/>
                <a:cs typeface="Arial" panose="020B0604020202020204" pitchFamily="34" charset="0"/>
              </a:rPr>
              <a:t>Essa opção é utilizada para as famílias, que não foram vinculadas na vigência passada.</a:t>
            </a:r>
            <a:endParaRPr lang="pt-BR" sz="1600" dirty="0">
              <a:solidFill>
                <a:sysClr val="windowText" lastClr="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97104601"/>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3"/>
          <p:cNvGrpSpPr/>
          <p:nvPr/>
        </p:nvGrpSpPr>
        <p:grpSpPr>
          <a:xfrm>
            <a:off x="0" y="1628800"/>
            <a:ext cx="9109404" cy="5229200"/>
            <a:chOff x="153200" y="1628800"/>
            <a:chExt cx="8956204" cy="4648629"/>
          </a:xfrm>
        </p:grpSpPr>
        <p:pic>
          <p:nvPicPr>
            <p:cNvPr id="2" name="Imagem 1"/>
            <p:cNvPicPr>
              <a:picLocks noChangeAspect="1"/>
            </p:cNvPicPr>
            <p:nvPr/>
          </p:nvPicPr>
          <p:blipFill rotWithShape="1">
            <a:blip r:embed="rId2"/>
            <a:srcRect t="26901" r="1281" b="9051"/>
            <a:stretch/>
          </p:blipFill>
          <p:spPr>
            <a:xfrm>
              <a:off x="153200" y="1628800"/>
              <a:ext cx="8956204" cy="4648629"/>
            </a:xfrm>
            <a:prstGeom prst="rect">
              <a:avLst/>
            </a:prstGeom>
          </p:spPr>
        </p:pic>
        <p:sp>
          <p:nvSpPr>
            <p:cNvPr id="3" name="Retângulo de cantos arredondados 2"/>
            <p:cNvSpPr/>
            <p:nvPr/>
          </p:nvSpPr>
          <p:spPr>
            <a:xfrm>
              <a:off x="4499992" y="2564904"/>
              <a:ext cx="1152128" cy="360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7" name="Retângulo 6"/>
          <p:cNvSpPr/>
          <p:nvPr/>
        </p:nvSpPr>
        <p:spPr>
          <a:xfrm>
            <a:off x="153200" y="476672"/>
            <a:ext cx="8811288" cy="792088"/>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2800" b="1" dirty="0" smtClean="0">
                <a:solidFill>
                  <a:sysClr val="windowText" lastClr="000000"/>
                </a:solidFill>
                <a:latin typeface="Arial" panose="020B0604020202020204" pitchFamily="34" charset="0"/>
                <a:cs typeface="Arial" panose="020B0604020202020204" pitchFamily="34" charset="0"/>
              </a:rPr>
              <a:t>Selecione o Tipo de pesquisa: Famílias sem vínculo.</a:t>
            </a:r>
          </a:p>
        </p:txBody>
      </p:sp>
    </p:spTree>
    <p:extLst>
      <p:ext uri="{BB962C8B-B14F-4D97-AF65-F5344CB8AC3E}">
        <p14:creationId xmlns:p14="http://schemas.microsoft.com/office/powerpoint/2010/main" val="2942474744"/>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108520" y="1368152"/>
            <a:ext cx="9361040" cy="5489848"/>
            <a:chOff x="-58560" y="1368152"/>
            <a:chExt cx="9095056" cy="5013176"/>
          </a:xfrm>
        </p:grpSpPr>
        <p:pic>
          <p:nvPicPr>
            <p:cNvPr id="2" name="Imagem 1"/>
            <p:cNvPicPr>
              <a:picLocks noChangeAspect="1"/>
            </p:cNvPicPr>
            <p:nvPr/>
          </p:nvPicPr>
          <p:blipFill rotWithShape="1">
            <a:blip r:embed="rId2"/>
            <a:srcRect l="-1281" t="27299" r="1281" b="3801"/>
            <a:stretch/>
          </p:blipFill>
          <p:spPr>
            <a:xfrm>
              <a:off x="-58560" y="1368152"/>
              <a:ext cx="9095056" cy="5013176"/>
            </a:xfrm>
            <a:prstGeom prst="rect">
              <a:avLst/>
            </a:prstGeom>
          </p:spPr>
        </p:pic>
        <p:sp>
          <p:nvSpPr>
            <p:cNvPr id="3" name="Retângulo Arredondado 8"/>
            <p:cNvSpPr/>
            <p:nvPr/>
          </p:nvSpPr>
          <p:spPr>
            <a:xfrm>
              <a:off x="2824694" y="2564904"/>
              <a:ext cx="4411602"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tângulo Arredondado 2"/>
            <p:cNvSpPr/>
            <p:nvPr/>
          </p:nvSpPr>
          <p:spPr>
            <a:xfrm>
              <a:off x="4211960" y="3465004"/>
              <a:ext cx="1008112" cy="54006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5" name="Retângulo 4"/>
          <p:cNvSpPr/>
          <p:nvPr/>
        </p:nvSpPr>
        <p:spPr>
          <a:xfrm>
            <a:off x="755576" y="108012"/>
            <a:ext cx="7344816" cy="1201354"/>
          </a:xfrm>
          <a:prstGeom prst="rect">
            <a:avLst/>
          </a:prstGeom>
          <a:solidFill>
            <a:schemeClr val="bg1"/>
          </a:solid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2800" b="1" dirty="0">
                <a:solidFill>
                  <a:sysClr val="windowText" lastClr="000000"/>
                </a:solidFill>
                <a:latin typeface="Arial" panose="020B0604020202020204" pitchFamily="34" charset="0"/>
                <a:cs typeface="Arial" panose="020B0604020202020204" pitchFamily="34" charset="0"/>
              </a:rPr>
              <a:t>Selecione </a:t>
            </a:r>
            <a:r>
              <a:rPr lang="pt-BR" sz="2800" b="1" dirty="0" smtClean="0">
                <a:solidFill>
                  <a:sysClr val="windowText" lastClr="000000"/>
                </a:solidFill>
                <a:latin typeface="Arial" panose="020B0604020202020204" pitchFamily="34" charset="0"/>
                <a:cs typeface="Arial" panose="020B0604020202020204" pitchFamily="34" charset="0"/>
              </a:rPr>
              <a:t>o BAIRRO e o ‘logradouro’ (se necessário) </a:t>
            </a:r>
            <a:r>
              <a:rPr lang="pt-BR" sz="2800" b="1" dirty="0">
                <a:solidFill>
                  <a:sysClr val="windowText" lastClr="000000"/>
                </a:solidFill>
                <a:latin typeface="Arial" panose="020B0604020202020204" pitchFamily="34" charset="0"/>
                <a:cs typeface="Arial" panose="020B0604020202020204" pitchFamily="34" charset="0"/>
              </a:rPr>
              <a:t>e </a:t>
            </a:r>
            <a:r>
              <a:rPr lang="pt-BR" sz="2800" b="1" dirty="0" smtClean="0">
                <a:solidFill>
                  <a:sysClr val="windowText" lastClr="000000"/>
                </a:solidFill>
                <a:latin typeface="Arial" panose="020B0604020202020204" pitchFamily="34" charset="0"/>
                <a:cs typeface="Arial" panose="020B0604020202020204" pitchFamily="34" charset="0"/>
              </a:rPr>
              <a:t>clique </a:t>
            </a:r>
            <a:r>
              <a:rPr lang="pt-BR" sz="2800" b="1" dirty="0">
                <a:solidFill>
                  <a:sysClr val="windowText" lastClr="000000"/>
                </a:solidFill>
                <a:latin typeface="Arial" panose="020B0604020202020204" pitchFamily="34" charset="0"/>
                <a:cs typeface="Arial" panose="020B0604020202020204" pitchFamily="34" charset="0"/>
              </a:rPr>
              <a:t>em ‘Pesquisar’.</a:t>
            </a:r>
          </a:p>
        </p:txBody>
      </p:sp>
    </p:spTree>
    <p:extLst>
      <p:ext uri="{BB962C8B-B14F-4D97-AF65-F5344CB8AC3E}">
        <p14:creationId xmlns:p14="http://schemas.microsoft.com/office/powerpoint/2010/main" val="2374633943"/>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rotWithShape="1">
          <a:blip r:embed="rId2"/>
          <a:srcRect t="26901" b="3801"/>
          <a:stretch/>
        </p:blipFill>
        <p:spPr>
          <a:xfrm>
            <a:off x="25977" y="1484784"/>
            <a:ext cx="9092046" cy="5373216"/>
          </a:xfrm>
          <a:prstGeom prst="rect">
            <a:avLst/>
          </a:prstGeom>
        </p:spPr>
      </p:pic>
      <p:sp>
        <p:nvSpPr>
          <p:cNvPr id="3" name="CaixaDeTexto 2"/>
          <p:cNvSpPr txBox="1"/>
          <p:nvPr/>
        </p:nvSpPr>
        <p:spPr>
          <a:xfrm>
            <a:off x="37538" y="-21907"/>
            <a:ext cx="9214981" cy="1384995"/>
          </a:xfrm>
          <a:prstGeom prst="rect">
            <a:avLst/>
          </a:prstGeom>
          <a:noFill/>
        </p:spPr>
        <p:txBody>
          <a:bodyPr wrap="square" rtlCol="0">
            <a:spAutoFit/>
          </a:bodyPr>
          <a:lstStyle/>
          <a:p>
            <a:pPr algn="just"/>
            <a:r>
              <a:rPr lang="pt-BR" sz="2800" b="1" dirty="0" smtClean="0">
                <a:latin typeface="Arial" panose="020B0604020202020204" pitchFamily="34" charset="0"/>
                <a:cs typeface="Arial" panose="020B0604020202020204" pitchFamily="34" charset="0"/>
              </a:rPr>
              <a:t>O sistema listará as famílias sem vínculo no BAIRRO ou logradouro selecionados para que seja realizada a vinculação.</a:t>
            </a:r>
            <a:endParaRPr lang="pt-BR"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56048570"/>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iva">
  <a:themeElements>
    <a:clrScheme name="Retrospectiva">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iva">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iva">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D26EA377-59BD-4C9C-9D94-EE8416EE4C79}"/>
    </a:ext>
  </a:ext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4554</TotalTime>
  <Words>8802</Words>
  <Application>Microsoft Office PowerPoint</Application>
  <PresentationFormat>Apresentação na tela (4:3)</PresentationFormat>
  <Paragraphs>827</Paragraphs>
  <Slides>276</Slides>
  <Notes>24</Notes>
  <HiddenSlides>0</HiddenSlides>
  <MMClips>0</MMClips>
  <ScaleCrop>false</ScaleCrop>
  <HeadingPairs>
    <vt:vector size="4" baseType="variant">
      <vt:variant>
        <vt:lpstr>Tema</vt:lpstr>
      </vt:variant>
      <vt:variant>
        <vt:i4>1</vt:i4>
      </vt:variant>
      <vt:variant>
        <vt:lpstr>Títulos de slides</vt:lpstr>
      </vt:variant>
      <vt:variant>
        <vt:i4>276</vt:i4>
      </vt:variant>
    </vt:vector>
  </HeadingPairs>
  <TitlesOfParts>
    <vt:vector size="277" baseType="lpstr">
      <vt:lpstr>Retrospectiva</vt:lpstr>
      <vt:lpstr>Sistema do Programa Bolsa Família na Saúde no e-Gestor AB</vt:lpstr>
      <vt:lpstr>Gestão do Programa Bolsa Família na Saúde</vt:lpstr>
      <vt:lpstr>Criação do PBF</vt:lpstr>
      <vt:lpstr>Condicionalidades do PBF na saúde</vt:lpstr>
      <vt:lpstr>PBF e a Atenção Básica</vt:lpstr>
      <vt:lpstr>O PBF em números – 1/2019</vt:lpstr>
      <vt:lpstr>Sispacto 2017 a 2021</vt:lpstr>
      <vt:lpstr>Número de famílias acompanhadas e percentual de acompanhamento das condicionalidades de saúde de famílias do PBF. Brasil, 2014-2018.</vt:lpstr>
      <vt:lpstr>Indivíduos acompanhados na 2ª vigência de 2018 do PBF. Brasil, 2019</vt:lpstr>
      <vt:lpstr>Percentual de cobertura acompanhamento das condicionalidades de saúde, por Unidade Federativa. Brasil, 2ª vigência de 2018.</vt:lpstr>
      <vt:lpstr>Apresentação do PowerPoint</vt:lpstr>
      <vt:lpstr>Municípios com cobertura de acompanhamento das condicionalidades abaixo 30%. Brasil, 2014-2018.</vt:lpstr>
      <vt:lpstr>Fluxos do Acompanhamento das Condicionalidades de Saúde do PBF</vt:lpstr>
      <vt:lpstr>Público a ser acompanhado</vt:lpstr>
      <vt:lpstr>Geração do Público de Acompanhamento</vt:lpstr>
      <vt:lpstr>Apresentação do PowerPoint</vt:lpstr>
      <vt:lpstr>Período de registro x Período acompanhamento </vt:lpstr>
      <vt:lpstr>Descumprimento de Condicionalidades na Saúde (Repercussões) </vt:lpstr>
      <vt:lpstr>Apresentação do PowerPoint</vt:lpstr>
      <vt:lpstr>Concessão do BVG</vt:lpstr>
      <vt:lpstr>Apresentação do PowerPoint</vt:lpstr>
      <vt:lpstr>Famílias Indígenas Aldeadas e Quilombolas</vt:lpstr>
      <vt:lpstr>Apresentação do PowerPoint</vt:lpstr>
      <vt:lpstr>Plataforma  e-Gestor AB</vt:lpstr>
      <vt:lpstr>Transferência do Sistema PBF na Saúde para e-Gestor AB</vt:lpstr>
      <vt:lpstr>Sistemas integrados ao e-Gestor AB</vt:lpstr>
      <vt:lpstr>Possibilidades de Cadastramento no e-Gestor AB</vt:lpstr>
      <vt:lpstr>Apresentação do PowerPoint</vt:lpstr>
      <vt:lpstr>Apresentação do PowerPoint</vt:lpstr>
      <vt:lpstr>Sistema PBF na Saúde (BFA)  no e-Gestor AB</vt:lpstr>
      <vt:lpstr>Como acessar o Sistema PBF na Saúde (BFA) no e-Gestor AB e realizar o acompanhamento das condicionalidades de saúde?</vt:lpstr>
      <vt:lpstr>Apresentação do PowerPoint</vt:lpstr>
      <vt:lpstr>Em seguida, o e-Gestor AB abrirá a tela abaixo:</vt:lpstr>
      <vt:lpstr>Funcionalidades do Sistema PBF na Saúde (BFA) no e-Gestor AB</vt:lpstr>
      <vt:lpstr>Funcionalidades do Sistema BFA de Acordo com Perfil de Acesso</vt:lpstr>
      <vt:lpstr>Apresentação do PowerPoint</vt:lpstr>
      <vt:lpstr>Apresentação do PowerPoint</vt:lpstr>
      <vt:lpstr>Gerenciadores do Sistema Bolsa Família – BFA</vt:lpstr>
      <vt:lpstr>Gerenciadores do Sistema Bolsa Família – BFA</vt:lpstr>
      <vt:lpstr>Gerenciadores do Sistema Bolsa Família – BFA</vt:lpstr>
      <vt:lpstr>Agrupar Bairros</vt:lpstr>
      <vt:lpstr>Agrupar Bairros</vt:lpstr>
      <vt:lpstr>Apresentação do PowerPoint</vt:lpstr>
      <vt:lpstr>Apresentação do PowerPoint</vt:lpstr>
      <vt:lpstr>Apresentação do PowerPoint</vt:lpstr>
      <vt:lpstr>Apresentação do PowerPoint</vt:lpstr>
      <vt:lpstr>Passe a barra de rolagem para baixo e clique sobre os bairros que deseja incluir na seleção. </vt:lpstr>
      <vt:lpstr>Para editar uma seleção em ‘Agrupar Bairros’:</vt:lpstr>
      <vt:lpstr>Escreva o nome do grupo de bairros ou selecionar um grupo já existente: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Gerenciar Estabelecimentos de Atenção à Saúde (EAS) do Sistema</vt:lpstr>
      <vt:lpstr>Gerenciar Estabelecimentos de Atenção à Saúde (EAS) do Sistema</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Vinculação de Famílias</vt:lpstr>
      <vt:lpstr>Vinculação de Famílias</vt:lpstr>
      <vt:lpstr>Apresentação do PowerPoint</vt:lpstr>
      <vt:lpstr>Apresentação do PowerPoint</vt:lpstr>
      <vt:lpstr>Vinculação de Famílias por Bairro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ATENÇÃO!</vt:lpstr>
      <vt:lpstr>Apresentação do PowerPoint</vt:lpstr>
      <vt:lpstr>Vinculação de Família por NIS</vt:lpstr>
      <vt:lpstr>Apresentação do PowerPoint</vt:lpstr>
      <vt:lpstr>Apresentação do PowerPoint</vt:lpstr>
      <vt:lpstr>Apresentação do PowerPoint</vt:lpstr>
      <vt:lpstr>Apresentação do PowerPoint</vt:lpstr>
      <vt:lpstr>Apresentação do PowerPoint</vt:lpstr>
      <vt:lpstr>Apresentação do PowerPoint</vt:lpstr>
      <vt:lpstr>Vinculação de Família por EAS/Profissional</vt:lpstr>
      <vt:lpstr>Apresentação do PowerPoint</vt:lpstr>
      <vt:lpstr>Apresentação do PowerPoint</vt:lpstr>
      <vt:lpstr>Apresentação do PowerPoint</vt:lpstr>
      <vt:lpstr>Apresentação do PowerPoint</vt:lpstr>
      <vt:lpstr>Apresentação do PowerPoint</vt:lpstr>
      <vt:lpstr>Vinculação de Família por Famílias sem vínculo</vt:lpstr>
      <vt:lpstr>Apresentação do PowerPoint</vt:lpstr>
      <vt:lpstr>Apresentação do PowerPoint</vt:lpstr>
      <vt:lpstr>Apresentação do PowerPoint</vt:lpstr>
      <vt:lpstr>Apresentação do PowerPoint</vt:lpstr>
      <vt:lpstr>Gerar mapas de acompanhamento </vt:lpstr>
      <vt:lpstr>Gerar mapas de acompanhamento </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SUGESTÕES!</vt:lpstr>
      <vt:lpstr>Acompanhar Beneficiários</vt:lpstr>
      <vt:lpstr>Acompanhar Beneficiários</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Beneficiários Não Acompanhados</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Beneficiária mulher não gestante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Beneficiária mulher gestante com dados nutricionais e com pré-natal em dia </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Beneficiária mulher gestante sem dados nutricionais e com pré-natal em dia </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Beneficiária mulher gestante com dados nutricionais e sem pré-natal em dia </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Beneficiária mulher gestante sem dados nutricionais e sem pré-natal em dia </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Crianças com dados nutricionais e com vacinação em dia </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Crianças sem dados nutricionais e com vacinação em dia </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Crianças com dados nutricionais e sem vacinação em dia </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Crianças sem dados nutricionais e sem vacinação em dia </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ATENÇÃO!</vt:lpstr>
      <vt:lpstr>Apresentação do PowerPoint</vt:lpstr>
      <vt:lpstr>Apresentação do PowerPoint</vt:lpstr>
      <vt:lpstr>Relatórios</vt:lpstr>
      <vt:lpstr>Relatórios</vt:lpstr>
      <vt:lpstr>Apresentação do PowerPoint</vt:lpstr>
      <vt:lpstr>Apresentação do PowerPoint</vt:lpstr>
      <vt:lpstr>Apresentação do PowerPoint</vt:lpstr>
      <vt:lpstr>Apresentação do PowerPoint</vt:lpstr>
      <vt:lpstr>Ao clicar em ‘Acompanhamento Obrigatório’, ‘Acompanhamento não obrigatório’, ‘Indígenas e Quilombolas’ e ‘Crianças’, :</vt:lpstr>
      <vt:lpstr>Ao clicar em ‘Gestantes’, aparecerá os seguintes dados detalhados:</vt:lpstr>
      <vt:lpstr>Ao clicar em ‘Acompanhados em outro município’, aparecerá os seguintes dados detalhados:</vt:lpstr>
      <vt:lpstr>Ao clicar em ‘Acompanhados de crianças’, aparecerá os seguintes dados detalhados:</vt:lpstr>
      <vt:lpstr>Documentos</vt:lpstr>
      <vt:lpstr>Apresentação do PowerPoint</vt:lpstr>
      <vt:lpstr>Apresentação do PowerPoint</vt:lpstr>
      <vt:lpstr>Apresentação do PowerPoint</vt:lpstr>
      <vt:lpstr>Apresentação do PowerPoint</vt:lpstr>
      <vt:lpstr>Acesso dos Gestores/Técnicos do Programa Estadual ao Sistema PBF na Saúde no e-Gestor AB</vt:lpstr>
      <vt:lpstr>Apresentação do PowerPoint</vt:lpstr>
      <vt:lpstr>Apresentação do PowerPoint</vt:lpstr>
      <vt:lpstr>Ao acessar o e-Gestor AB, o Gestor/Técnico do Programa Estadual visualizará a seguinte tela:</vt:lpstr>
      <vt:lpstr>Em seguida, O Gestor/Técnico do Programa Estadual deve selecionar a capital de seu estado e clicar em ‘Acessar Sistema’:</vt:lpstr>
      <vt:lpstr>Em seguida, o Gestor/Técnico do Programa Estadual deve selecionar o município que deseja visualizar:</vt:lpstr>
      <vt:lpstr>Na tela seguinte, o Gestor/Técnico do Programa Estadual visualizará o Resumo dos Acompanhamentos do município selecionado:</vt:lpstr>
      <vt:lpstr>Integrações do Sistema PBF na Saúde no e-Gestor AB</vt:lpstr>
      <vt:lpstr>e-SUS AB   </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SISPRENATAL  </vt:lpstr>
      <vt:lpstr>Apresentação do PowerPoint</vt:lpstr>
      <vt:lpstr>Apresentação do PowerPoint</vt:lpstr>
      <vt:lpstr>Apresentação do PowerPoint</vt:lpstr>
      <vt:lpstr>Apresentação do PowerPoint</vt:lpstr>
      <vt:lpstr>Apresentação do PowerPoint</vt:lpstr>
      <vt:lpstr>Capacitações</vt:lpstr>
      <vt:lpstr>Apresentação do PowerPoint</vt:lpstr>
      <vt:lpstr>Apresentação do PowerPoint</vt:lpstr>
      <vt:lpstr>bfasaude@saude.gov.br  (61) 3315-9033/9024 (CGAN/DAB/SAS/MS)  0800-707 2003 (Central de Relacionamento do MDS)  0800-726 0207 (Atendimento Caixa ao Cidadão)  0800-573 0104 (Atendimento Caixa aos Gestores) </vt:lpstr>
      <vt:lpstr>Obrigada!</vt:lpstr>
    </vt:vector>
  </TitlesOfParts>
  <Company>Datasus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Sistema de Gestão do Programa Bolsa Família na Saúde:  Oficina de Sistemas</dc:title>
  <dc:creator>Lucas Agustinho Fernandes</dc:creator>
  <cp:lastModifiedBy>Mariana Vilela Vieira</cp:lastModifiedBy>
  <cp:revision>747</cp:revision>
  <dcterms:created xsi:type="dcterms:W3CDTF">2018-07-31T13:45:56Z</dcterms:created>
  <dcterms:modified xsi:type="dcterms:W3CDTF">2019-07-01T16:05:41Z</dcterms:modified>
</cp:coreProperties>
</file>