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9"/>
  </p:handoutMasterIdLst>
  <p:sldIdLst>
    <p:sldId id="256" r:id="rId2"/>
    <p:sldId id="272" r:id="rId3"/>
    <p:sldId id="275" r:id="rId4"/>
    <p:sldId id="273" r:id="rId5"/>
    <p:sldId id="261" r:id="rId6"/>
    <p:sldId id="259" r:id="rId7"/>
    <p:sldId id="260" r:id="rId8"/>
    <p:sldId id="263" r:id="rId9"/>
    <p:sldId id="265" r:id="rId10"/>
    <p:sldId id="266" r:id="rId11"/>
    <p:sldId id="267" r:id="rId12"/>
    <p:sldId id="274" r:id="rId13"/>
    <p:sldId id="268" r:id="rId14"/>
    <p:sldId id="269" r:id="rId15"/>
    <p:sldId id="270" r:id="rId16"/>
    <p:sldId id="271" r:id="rId17"/>
    <p:sldId id="258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1"/>
    <p:restoredTop sz="94690"/>
  </p:normalViewPr>
  <p:slideViewPr>
    <p:cSldViewPr snapToGrid="0" snapToObjects="1">
      <p:cViewPr varScale="1">
        <p:scale>
          <a:sx n="73" d="100"/>
          <a:sy n="73" d="100"/>
        </p:scale>
        <p:origin x="-6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E482C-6B9F-42E1-AD9C-A700BBF658F3}" type="datetimeFigureOut">
              <a:rPr lang="pt-BR" smtClean="0"/>
              <a:t>23/04/2019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7C87B-9D0F-405B-94EC-D930E5496A7B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9449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6057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2211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096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3832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3312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1172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4469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0414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36155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8478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82B61-CEEC-9348-B269-CA6A36E8B08C}" type="datetimeFigureOut">
              <a:rPr lang="pt-BR" smtClean="0"/>
              <a:pPr/>
              <a:t>23/04/2019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95708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37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0502" y="365125"/>
            <a:ext cx="8963297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QUALIFICA 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29246" y="1825625"/>
            <a:ext cx="9875520" cy="4351338"/>
          </a:xfrm>
        </p:spPr>
        <p:txBody>
          <a:bodyPr/>
          <a:lstStyle/>
          <a:p>
            <a:pPr lvl="0" algn="just"/>
            <a:r>
              <a:rPr lang="pt-BR" dirty="0" smtClean="0"/>
              <a:t>Os usuários conhecem os profissionais da equipe pelo nome?  A equipe disponibiliza cartão de visita e o modelo do processo de trabalho instituído? </a:t>
            </a:r>
          </a:p>
          <a:p>
            <a:pPr algn="just">
              <a:buNone/>
            </a:pPr>
            <a:r>
              <a:rPr lang="pt-BR" dirty="0" smtClean="0"/>
              <a:t> </a:t>
            </a:r>
          </a:p>
          <a:p>
            <a:pPr lvl="0" algn="just"/>
            <a:r>
              <a:rPr lang="pt-BR" dirty="0" smtClean="0"/>
              <a:t>As situações de urgência são atendidas nas UBS? </a:t>
            </a:r>
            <a:endParaRPr lang="pt-BR" dirty="0" smtClean="0"/>
          </a:p>
          <a:p>
            <a:pPr lvl="0" algn="just"/>
            <a:endParaRPr lang="pt-BR" dirty="0" smtClean="0"/>
          </a:p>
          <a:p>
            <a:pPr lvl="0" algn="just"/>
            <a:r>
              <a:rPr lang="pt-BR" dirty="0" smtClean="0"/>
              <a:t>As equipes disponibilizam outras formas de comunicação com o usuário, não presenciais? ( telefone, email)</a:t>
            </a: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3382" y="365125"/>
            <a:ext cx="8780417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QUALIFICA 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390502" y="1825625"/>
            <a:ext cx="9522823" cy="4351338"/>
          </a:xfrm>
        </p:spPr>
        <p:txBody>
          <a:bodyPr/>
          <a:lstStyle/>
          <a:p>
            <a:pPr lvl="0"/>
            <a:r>
              <a:rPr lang="pt-BR" dirty="0" smtClean="0"/>
              <a:t>Existe maleta de emergência na UBS?</a:t>
            </a:r>
          </a:p>
          <a:p>
            <a:pPr>
              <a:buNone/>
            </a:pPr>
            <a:r>
              <a:rPr lang="pt-BR" dirty="0" smtClean="0"/>
              <a:t> </a:t>
            </a:r>
          </a:p>
          <a:p>
            <a:pPr lvl="0" algn="just"/>
            <a:r>
              <a:rPr lang="pt-BR" dirty="0" smtClean="0"/>
              <a:t>As reuniões de equipe, semanais, se constituem em espaços de compartilhamento de discussão de situações do território e de </a:t>
            </a:r>
            <a:r>
              <a:rPr lang="pt-BR" dirty="0" err="1" smtClean="0"/>
              <a:t>empoderamento</a:t>
            </a:r>
            <a:r>
              <a:rPr lang="pt-BR" dirty="0" smtClean="0"/>
              <a:t> de todos? (médico, enfermeiro, técnico, ACS) e de forma organizada com os profissionais NASF?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81496" y="365125"/>
            <a:ext cx="9172303" cy="1325563"/>
          </a:xfrm>
        </p:spPr>
        <p:txBody>
          <a:bodyPr/>
          <a:lstStyle/>
          <a:p>
            <a:r>
              <a:rPr lang="pt-BR" b="1" dirty="0" smtClean="0">
                <a:solidFill>
                  <a:srgbClr val="00B050"/>
                </a:solidFill>
              </a:rPr>
              <a:t>     ESTRATÉGIA </a:t>
            </a:r>
            <a:r>
              <a:rPr lang="pt-BR" b="1" dirty="0" smtClean="0">
                <a:solidFill>
                  <a:srgbClr val="00B050"/>
                </a:solidFill>
              </a:rPr>
              <a:t>QUALIFICA APS/SC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81496" y="1825625"/>
            <a:ext cx="9172304" cy="4351338"/>
          </a:xfrm>
        </p:spPr>
        <p:txBody>
          <a:bodyPr/>
          <a:lstStyle/>
          <a:p>
            <a:r>
              <a:rPr lang="pt-BR" dirty="0" smtClean="0"/>
              <a:t>Existem vários modelos de metodologias ativas!</a:t>
            </a:r>
          </a:p>
          <a:p>
            <a:r>
              <a:rPr lang="pt-BR" dirty="0" smtClean="0"/>
              <a:t>- Aprendizagem baseada em projetos</a:t>
            </a:r>
          </a:p>
          <a:p>
            <a:r>
              <a:rPr lang="pt-BR" dirty="0" smtClean="0"/>
              <a:t>- Aprendizagem baseada em problemas</a:t>
            </a:r>
          </a:p>
          <a:p>
            <a:r>
              <a:rPr lang="pt-BR" dirty="0" smtClean="0"/>
              <a:t>- Estudo de caso</a:t>
            </a:r>
          </a:p>
          <a:p>
            <a:r>
              <a:rPr lang="pt-BR" dirty="0" smtClean="0"/>
              <a:t>- Aprendizagem entre pares.</a:t>
            </a:r>
          </a:p>
          <a:p>
            <a:pPr algn="just"/>
            <a:r>
              <a:rPr lang="pt-BR" u="sng" dirty="0" smtClean="0"/>
              <a:t>O que realmente importa é que tenhamos em mente de que é preciso constantemente revisitar as teorias e experiências já em andamento para que possamos inovar e avançar!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95006" y="365125"/>
            <a:ext cx="8858794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QUALIFICA 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338251" y="1825625"/>
            <a:ext cx="9535885" cy="4351338"/>
          </a:xfrm>
        </p:spPr>
        <p:txBody>
          <a:bodyPr>
            <a:normAutofit fontScale="55000" lnSpcReduction="20000"/>
          </a:bodyPr>
          <a:lstStyle/>
          <a:p>
            <a:r>
              <a:rPr lang="pt-BR" sz="3200" b="1" dirty="0" smtClean="0"/>
              <a:t>SITUAÇÕES PROBLEMA PARA DISCUSSÃO NAS OFICINAS: </a:t>
            </a:r>
          </a:p>
          <a:p>
            <a:pPr>
              <a:buNone/>
            </a:pPr>
            <a:endParaRPr lang="pt-BR" sz="3200" dirty="0" smtClean="0"/>
          </a:p>
          <a:p>
            <a:pPr lvl="0">
              <a:buNone/>
            </a:pPr>
            <a:r>
              <a:rPr lang="pt-BR" sz="3800" b="1" u="sng" dirty="0" smtClean="0">
                <a:solidFill>
                  <a:srgbClr val="FF0000"/>
                </a:solidFill>
              </a:rPr>
              <a:t>PRIMEIRO CONTATO </a:t>
            </a:r>
          </a:p>
          <a:p>
            <a:pPr>
              <a:buNone/>
            </a:pPr>
            <a:r>
              <a:rPr lang="pt-BR" dirty="0" smtClean="0"/>
              <a:t> </a:t>
            </a:r>
          </a:p>
          <a:p>
            <a:pPr algn="just"/>
            <a:r>
              <a:rPr lang="pt-BR" sz="4000" dirty="0" smtClean="0"/>
              <a:t>Usuária chega à unidade de saúde às 11h00 da manhã relatando que passou muito mal à noite e não conseguiu vir cedo porque apresentou vários episódios de vômito e diarréia, dor de cabeça e mal-estar durante o período noturno que persistiu durante as primeiras horas da manhã. </a:t>
            </a:r>
          </a:p>
          <a:p>
            <a:pPr algn="just"/>
            <a:r>
              <a:rPr lang="pt-BR" sz="4000" dirty="0" smtClean="0"/>
              <a:t>Como você organizaria a atenção a esta demanda hoje? Esta usuária consegue falar com sua equipe por telefone para orientações e ou para ver o melhor horário para comparecer à UBS se necessário? Como você incorporaria esta demanda na rotina do processo de trabalho da sua equipe?</a:t>
            </a:r>
          </a:p>
          <a:p>
            <a:pPr>
              <a:buNone/>
            </a:pPr>
            <a:r>
              <a:rPr lang="pt-BR" dirty="0" smtClean="0"/>
              <a:t> 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77440" y="365125"/>
            <a:ext cx="8976360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QUALIFICA 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34194" y="1825625"/>
            <a:ext cx="9353006" cy="435133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pt-BR" sz="2600" b="1" u="sng" dirty="0" smtClean="0">
                <a:solidFill>
                  <a:srgbClr val="FF0000"/>
                </a:solidFill>
              </a:rPr>
              <a:t>COORDENAÇÃO DO CUIDADO</a:t>
            </a:r>
          </a:p>
          <a:p>
            <a:pPr lvl="0">
              <a:buNone/>
            </a:pPr>
            <a:endParaRPr lang="pt-BR" sz="2600" b="1" u="sng" dirty="0" smtClean="0"/>
          </a:p>
          <a:p>
            <a:pPr algn="just"/>
            <a:r>
              <a:rPr lang="pt-BR" dirty="0" smtClean="0"/>
              <a:t>Usuário hipertenso/diabético, 70 anos de idade. Faz acompanhamento na UBS. Apresenta várias </a:t>
            </a:r>
            <a:r>
              <a:rPr lang="pt-BR" dirty="0" err="1" smtClean="0"/>
              <a:t>comorbidades</a:t>
            </a:r>
            <a:r>
              <a:rPr lang="pt-BR" dirty="0" smtClean="0"/>
              <a:t>. Faz acompanhamento com oftalmologista, endocrinologista, cardiologista. Apresenta queixas de insônia e nervosismo. Vem recorrentemente à UBS. ACS relata situação familiar instável. Veio hoje porque acabaram seus medicamentos e não dormiu esta noite porque está com dor de dente. Chegou às 14:30 horas.</a:t>
            </a:r>
          </a:p>
          <a:p>
            <a:pPr algn="just">
              <a:buNone/>
            </a:pPr>
            <a:endParaRPr lang="pt-BR" dirty="0" smtClean="0"/>
          </a:p>
          <a:p>
            <a:pPr lvl="0" algn="just"/>
            <a:r>
              <a:rPr lang="pt-BR" dirty="0" smtClean="0"/>
              <a:t>Como a sua equipe organiza a coordenação do cuidado deste usuário? Há compartilhamento de atenção entre a equipe de AB, equipe de SB  e com a equipe NASF? Como é organizada esta atenção (agendamento de consulta/retorno/renovação de receita/atendimento com NASF/atendimento de demanda </a:t>
            </a:r>
            <a:r>
              <a:rPr lang="pt-BR" dirty="0" err="1" smtClean="0"/>
              <a:t>expontânea</a:t>
            </a:r>
            <a:r>
              <a:rPr lang="pt-BR" dirty="0" smtClean="0"/>
              <a:t>/atendimento de urgência com cirurgião-dentista/agendamento de consulta odontológica)?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6446" y="365125"/>
            <a:ext cx="8767354" cy="1163229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QUALIFICA 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338250" y="1332411"/>
            <a:ext cx="9405259" cy="4844552"/>
          </a:xfrm>
        </p:spPr>
        <p:txBody>
          <a:bodyPr>
            <a:normAutofit fontScale="40000" lnSpcReduction="20000"/>
          </a:bodyPr>
          <a:lstStyle/>
          <a:p>
            <a:pPr lvl="0"/>
            <a:endParaRPr lang="pt-BR" sz="4500" dirty="0" smtClean="0"/>
          </a:p>
          <a:p>
            <a:pPr lvl="0"/>
            <a:r>
              <a:rPr lang="pt-BR" sz="6000" b="1" u="sng" dirty="0" smtClean="0">
                <a:solidFill>
                  <a:srgbClr val="FF0000"/>
                </a:solidFill>
              </a:rPr>
              <a:t>INTEGRALIDADE</a:t>
            </a:r>
          </a:p>
          <a:p>
            <a:pPr lvl="0">
              <a:buNone/>
            </a:pPr>
            <a:endParaRPr lang="pt-BR" sz="6000" b="1" u="sng" dirty="0" smtClean="0">
              <a:solidFill>
                <a:srgbClr val="FF0000"/>
              </a:solidFill>
            </a:endParaRPr>
          </a:p>
          <a:p>
            <a:pPr algn="just"/>
            <a:r>
              <a:rPr lang="pt-BR" sz="4500" dirty="0" smtClean="0"/>
              <a:t>Mulher, 30 anos, mãe de dois filhos menores de cinco anos (menina de 10 meses e menino de 3 anos), trabalha na fábrica de papel que existe na comunidade. Marido trabalha no mercado do bairro como </a:t>
            </a:r>
            <a:r>
              <a:rPr lang="pt-BR" sz="4500" dirty="0" err="1" smtClean="0"/>
              <a:t>repositor</a:t>
            </a:r>
            <a:r>
              <a:rPr lang="pt-BR" sz="4500" dirty="0" smtClean="0"/>
              <a:t>. Faz acompanhamento na UBS para depressão. Fazia 7 anos que não realizava o </a:t>
            </a:r>
            <a:r>
              <a:rPr lang="pt-BR" sz="4500" dirty="0" err="1" smtClean="0"/>
              <a:t>Papanicolau</a:t>
            </a:r>
            <a:r>
              <a:rPr lang="pt-BR" sz="4500" dirty="0" smtClean="0"/>
              <a:t>. No mês de março seu exame apresentou lesão </a:t>
            </a:r>
            <a:r>
              <a:rPr lang="pt-BR" sz="4500" dirty="0" err="1" smtClean="0"/>
              <a:t>intraepitelial</a:t>
            </a:r>
            <a:r>
              <a:rPr lang="pt-BR" sz="4500" dirty="0" smtClean="0"/>
              <a:t> de alto grau. Encaminhada com urgência para </a:t>
            </a:r>
            <a:r>
              <a:rPr lang="pt-BR" sz="4500" dirty="0" err="1" smtClean="0"/>
              <a:t>colposcopia</a:t>
            </a:r>
            <a:r>
              <a:rPr lang="pt-BR" sz="4500" dirty="0" smtClean="0"/>
              <a:t>. Chegou hoje a unidade perguntando sobre o agendamento de seu exame, está muito preocupada e chorou durante o atendimento. A agente comunitária que está na ilha de atendimento verificou que a </a:t>
            </a:r>
            <a:r>
              <a:rPr lang="pt-BR" sz="4500" dirty="0" err="1" smtClean="0"/>
              <a:t>colposcopia</a:t>
            </a:r>
            <a:r>
              <a:rPr lang="pt-BR" sz="4500" dirty="0" smtClean="0"/>
              <a:t> ainda não foi marcada, aproveitou para perguntar sobre as crianças e a mãe disse que faltou as consultas agendadas porque ela e o marido estão em emprego novo e não podem faltar.</a:t>
            </a:r>
          </a:p>
          <a:p>
            <a:pPr algn="just"/>
            <a:r>
              <a:rPr lang="pt-BR" sz="4500" dirty="0" smtClean="0"/>
              <a:t>Como a sua equipe organiza a integralidade do cuidado para esta mulher? </a:t>
            </a:r>
          </a:p>
          <a:p>
            <a:pPr algn="just"/>
            <a:r>
              <a:rPr lang="pt-BR" sz="4500" dirty="0" smtClean="0"/>
              <a:t>Como você acha que a equipe poderia se organizar para atender esta família e suas demandas?</a:t>
            </a:r>
          </a:p>
          <a:p>
            <a:pPr algn="just"/>
            <a:r>
              <a:rPr lang="pt-BR" sz="4500" dirty="0" smtClean="0"/>
              <a:t>Você acha que ela deveria ser atendida hoje? Qual o profissional?</a:t>
            </a:r>
          </a:p>
          <a:p>
            <a:pPr algn="just"/>
            <a:r>
              <a:rPr lang="pt-BR" sz="4500" dirty="0" smtClean="0"/>
              <a:t>Sua equipe conseguiria encaminhar as questões trazidas? </a:t>
            </a:r>
          </a:p>
          <a:p>
            <a:pPr algn="just"/>
            <a:r>
              <a:rPr lang="pt-BR" sz="4500" dirty="0" smtClean="0"/>
              <a:t>Sua equipe oportunizaria atendimentos resolutivos para esta família?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55816" y="365125"/>
            <a:ext cx="8897983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QUALIFICA 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455815" y="1825625"/>
            <a:ext cx="9444447" cy="435133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pt-BR" sz="3400" b="1" u="sng" dirty="0" smtClean="0">
                <a:solidFill>
                  <a:srgbClr val="FF0000"/>
                </a:solidFill>
              </a:rPr>
              <a:t>LONGITUDINALIDADE</a:t>
            </a:r>
            <a:r>
              <a:rPr lang="pt-BR" sz="3400" b="1" dirty="0" smtClean="0"/>
              <a:t> </a:t>
            </a:r>
          </a:p>
          <a:p>
            <a:endParaRPr lang="pt-BR" dirty="0" smtClean="0"/>
          </a:p>
          <a:p>
            <a:pPr algn="just"/>
            <a:r>
              <a:rPr lang="pt-BR" sz="2900" dirty="0" smtClean="0"/>
              <a:t>ACS relata situação de um adolescente de 14 anos, aluno da escola pública do bairro, na reunião da equipe. Não freqüenta a UBS. Já parou de </a:t>
            </a:r>
            <a:r>
              <a:rPr lang="pt-BR" sz="2900" dirty="0" err="1" smtClean="0"/>
              <a:t>frequentar</a:t>
            </a:r>
            <a:r>
              <a:rPr lang="pt-BR" sz="2900" dirty="0" smtClean="0"/>
              <a:t> a escola várias vezes. Mãe serviços gerais, companheiro desempregado. Baixa renda familiar. Mãe relata ao ACS que seu filho está usando droga. Dorme pouco, sai de casa e muitas vezes não retorna à noite. Às vezes se torna agressivo quando questionado sobre sua situação.A ACS relata que acompanha esta família desde a gestação e durante o desenvolvimento infantil. A mãe foi gestante adolescente e abandonada pelo pai da criança, moram com os avós. Companheiro e adolescente com relação conflituosa.</a:t>
            </a:r>
          </a:p>
          <a:p>
            <a:pPr algn="just">
              <a:buNone/>
            </a:pPr>
            <a:endParaRPr lang="pt-BR" sz="2900" dirty="0" smtClean="0"/>
          </a:p>
          <a:p>
            <a:pPr algn="just"/>
            <a:r>
              <a:rPr lang="pt-BR" sz="2900" dirty="0" smtClean="0"/>
              <a:t>Como a equipe de saúde vai organizar o cuidado integral e longitudinal à este adolescente? Será convidado a vir à UBS? Será agendado? Quem vai atender? Como se dará o acompanhamento da família? Como será realizada a interface com a escola e ou outros locais que o adolescente freqüenta? Existe a possibilidade de organizar Projeto Terapêutico Singular/Conferência familiar? Quem coordenará este cuidado?</a:t>
            </a:r>
          </a:p>
          <a:p>
            <a:pPr algn="just">
              <a:buNone/>
            </a:pP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554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sultado de imagem para imagens sobre trabalho em equi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11117" y="4387432"/>
            <a:ext cx="3680883" cy="2333297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0070" y="261256"/>
            <a:ext cx="5177096" cy="623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9246" y="365125"/>
            <a:ext cx="9509760" cy="1325563"/>
          </a:xfrm>
        </p:spPr>
        <p:txBody>
          <a:bodyPr/>
          <a:lstStyle/>
          <a:p>
            <a:r>
              <a:rPr lang="pt-BR" dirty="0" smtClean="0">
                <a:solidFill>
                  <a:srgbClr val="00B050"/>
                </a:solidFill>
              </a:rPr>
              <a:t>       </a:t>
            </a:r>
            <a:r>
              <a:rPr lang="pt-BR" b="1" dirty="0" smtClean="0">
                <a:solidFill>
                  <a:srgbClr val="00B050"/>
                </a:solidFill>
              </a:rPr>
              <a:t>ESTRATÉGIA </a:t>
            </a:r>
            <a:r>
              <a:rPr lang="pt-BR" b="1" dirty="0" smtClean="0">
                <a:solidFill>
                  <a:srgbClr val="00B050"/>
                </a:solidFill>
              </a:rPr>
              <a:t>QUALIFICA </a:t>
            </a:r>
            <a:r>
              <a:rPr lang="pt-BR" b="1" dirty="0" smtClean="0">
                <a:solidFill>
                  <a:srgbClr val="00B050"/>
                </a:solidFill>
              </a:rPr>
              <a:t>APS/SC</a:t>
            </a:r>
            <a:br>
              <a:rPr lang="pt-BR" b="1" dirty="0" smtClean="0">
                <a:solidFill>
                  <a:srgbClr val="00B050"/>
                </a:solidFill>
              </a:rPr>
            </a:br>
            <a:endParaRPr lang="pt-BR" dirty="0">
              <a:solidFill>
                <a:srgbClr val="00B05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20360" y="1825625"/>
            <a:ext cx="8041917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9246" y="365126"/>
            <a:ext cx="10062754" cy="1110978"/>
          </a:xfrm>
        </p:spPr>
        <p:txBody>
          <a:bodyPr>
            <a:normAutofit fontScale="90000"/>
          </a:bodyPr>
          <a:lstStyle/>
          <a:p>
            <a:r>
              <a:rPr lang="pt-BR" b="1" smtClean="0">
                <a:solidFill>
                  <a:srgbClr val="00B050"/>
                </a:solidFill>
              </a:rPr>
              <a:t>       </a:t>
            </a:r>
            <a:br>
              <a:rPr lang="pt-BR" b="1" smtClean="0">
                <a:solidFill>
                  <a:srgbClr val="00B050"/>
                </a:solidFill>
              </a:rPr>
            </a:br>
            <a:r>
              <a:rPr lang="pt-BR" b="1" smtClean="0">
                <a:solidFill>
                  <a:srgbClr val="00B050"/>
                </a:solidFill>
              </a:rPr>
              <a:t> </a:t>
            </a:r>
            <a:r>
              <a:rPr lang="pt-BR" b="1" smtClean="0">
                <a:solidFill>
                  <a:srgbClr val="00B050"/>
                </a:solidFill>
              </a:rPr>
              <a:t>          </a:t>
            </a:r>
            <a:r>
              <a:rPr lang="pt-BR" b="1" dirty="0" smtClean="0">
                <a:solidFill>
                  <a:srgbClr val="00B050"/>
                </a:solidFill>
              </a:rPr>
              <a:t>ESTRATÉGIA </a:t>
            </a:r>
            <a:r>
              <a:rPr lang="pt-BR" b="1" dirty="0" smtClean="0">
                <a:solidFill>
                  <a:srgbClr val="00B050"/>
                </a:solidFill>
              </a:rPr>
              <a:t>QUALIFICA </a:t>
            </a:r>
            <a:r>
              <a:rPr lang="pt-BR" b="1" dirty="0" smtClean="0">
                <a:solidFill>
                  <a:srgbClr val="00B050"/>
                </a:solidFill>
              </a:rPr>
              <a:t>APS/SC</a:t>
            </a:r>
            <a:br>
              <a:rPr lang="pt-BR" b="1" dirty="0" smtClean="0">
                <a:solidFill>
                  <a:srgbClr val="00B050"/>
                </a:solidFill>
              </a:rPr>
            </a:br>
            <a:r>
              <a:rPr lang="pt-BR" b="1" smtClean="0">
                <a:solidFill>
                  <a:srgbClr val="00B050"/>
                </a:solidFill>
              </a:rPr>
              <a:t>           Metodologias </a:t>
            </a:r>
            <a:r>
              <a:rPr lang="pt-BR" b="1" dirty="0" smtClean="0">
                <a:solidFill>
                  <a:srgbClr val="00B050"/>
                </a:solidFill>
              </a:rPr>
              <a:t>ativas</a:t>
            </a:r>
            <a:r>
              <a:rPr lang="pt-BR" b="1" dirty="0" smtClean="0">
                <a:solidFill>
                  <a:srgbClr val="00B050"/>
                </a:solidFill>
              </a:rPr>
              <a:t/>
            </a:r>
            <a:br>
              <a:rPr lang="pt-BR" b="1" dirty="0" smtClean="0">
                <a:solidFill>
                  <a:srgbClr val="00B050"/>
                </a:solidFill>
              </a:rPr>
            </a:b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29246" y="1825625"/>
            <a:ext cx="9224554" cy="435133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As metodologias ativas permitem que as pessoas envolvidas no processo, compartilhem, a partir da realidade observada,  aspectos relevantes que devem ser incorporados nas discussões, de modo a tornar os participantes responsáveis pela construção do conhecimento. Assim, de acordo com vários autores, os envolvidos:</a:t>
            </a:r>
          </a:p>
          <a:p>
            <a:pPr algn="just"/>
            <a:r>
              <a:rPr lang="pt-BR" dirty="0" smtClean="0"/>
              <a:t>adquirem maior autonomia;</a:t>
            </a:r>
          </a:p>
          <a:p>
            <a:pPr algn="just"/>
            <a:r>
              <a:rPr lang="pt-BR" dirty="0" smtClean="0"/>
              <a:t>desenvolvem confiança;</a:t>
            </a:r>
          </a:p>
          <a:p>
            <a:pPr algn="just"/>
            <a:r>
              <a:rPr lang="pt-BR" dirty="0" smtClean="0"/>
              <a:t>passam a enxergar o aprendizado como algo </a:t>
            </a:r>
            <a:r>
              <a:rPr lang="pt-BR" dirty="0" smtClean="0"/>
              <a:t>tranqüilo;</a:t>
            </a:r>
            <a:endParaRPr lang="pt-BR" dirty="0" smtClean="0"/>
          </a:p>
          <a:p>
            <a:pPr algn="just"/>
            <a:r>
              <a:rPr lang="pt-BR" dirty="0" smtClean="0"/>
              <a:t>tornam-se aptos a resolver problemas;</a:t>
            </a:r>
          </a:p>
          <a:p>
            <a:pPr algn="just"/>
            <a:r>
              <a:rPr lang="pt-BR" dirty="0" smtClean="0"/>
              <a:t>tornam-se profissionais mais qualificados e valorizados;</a:t>
            </a:r>
          </a:p>
          <a:p>
            <a:pPr algn="just"/>
            <a:r>
              <a:rPr lang="pt-BR" dirty="0" smtClean="0"/>
              <a:t>tornam-se protagonistas do seu aprendizado.</a:t>
            </a:r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64376" y="365125"/>
            <a:ext cx="8989424" cy="941161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</a:t>
            </a:r>
            <a:r>
              <a:rPr lang="pt-BR" b="1" dirty="0" smtClean="0">
                <a:solidFill>
                  <a:srgbClr val="00B050"/>
                </a:solidFill>
              </a:rPr>
              <a:t>QUALIFICA </a:t>
            </a:r>
            <a:r>
              <a:rPr lang="pt-BR" b="1" dirty="0" smtClean="0">
                <a:solidFill>
                  <a:srgbClr val="00B050"/>
                </a:solidFill>
              </a:rPr>
              <a:t>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364376" y="1528354"/>
            <a:ext cx="8989423" cy="464860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b="1" dirty="0" smtClean="0"/>
              <a:t>Metodologia </a:t>
            </a:r>
            <a:r>
              <a:rPr lang="pt-BR" b="1" dirty="0" err="1" smtClean="0"/>
              <a:t>Problematizadora</a:t>
            </a:r>
            <a:r>
              <a:rPr lang="pt-BR" b="1" dirty="0" smtClean="0"/>
              <a:t> de Paulo </a:t>
            </a:r>
            <a:r>
              <a:rPr lang="pt-BR" b="1" dirty="0" smtClean="0"/>
              <a:t>Freire </a:t>
            </a:r>
            <a:r>
              <a:rPr lang="pt-BR" dirty="0" smtClean="0"/>
              <a:t>(sugestão)</a:t>
            </a:r>
            <a:endParaRPr lang="pt-BR" dirty="0" smtClean="0"/>
          </a:p>
          <a:p>
            <a:pPr algn="just">
              <a:buNone/>
            </a:pPr>
            <a:endParaRPr lang="pt-BR" b="1" dirty="0" smtClean="0"/>
          </a:p>
          <a:p>
            <a:pPr algn="just"/>
            <a:r>
              <a:rPr lang="pt-BR" b="1" dirty="0" smtClean="0"/>
              <a:t>1)</a:t>
            </a:r>
            <a:r>
              <a:rPr lang="pt-BR" dirty="0" smtClean="0"/>
              <a:t> Etapa de Investigação: aluno e professor buscam, no universo vocabular do aluno e da sociedade onde ele vive, as palavras e temas centrais de sua </a:t>
            </a:r>
            <a:r>
              <a:rPr lang="pt-BR" dirty="0" smtClean="0"/>
              <a:t>biografia.</a:t>
            </a:r>
            <a:r>
              <a:rPr lang="pt-BR" dirty="0" smtClean="0"/>
              <a:t> 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2)</a:t>
            </a:r>
            <a:r>
              <a:rPr lang="pt-BR" dirty="0" smtClean="0"/>
              <a:t> Etapa de Tematização: aqui eles codificam e decodificam esses temas, buscando o seu significado social, tomando assim consciência do mundo vivido. 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3)</a:t>
            </a:r>
            <a:r>
              <a:rPr lang="pt-BR" dirty="0" smtClean="0"/>
              <a:t> Etapa de </a:t>
            </a:r>
            <a:r>
              <a:rPr lang="pt-BR" dirty="0" err="1" smtClean="0"/>
              <a:t>Problematização</a:t>
            </a:r>
            <a:r>
              <a:rPr lang="pt-BR" dirty="0" smtClean="0"/>
              <a:t>: aluno e professor buscam superar uma primeira visão mágica por uma visão crítica do mundo, partindo para a transformação do contexto vivido.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30136" y="365125"/>
            <a:ext cx="9052561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QUALIFICA APS/SC 2019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03120" y="1825625"/>
            <a:ext cx="9250680" cy="4351338"/>
          </a:xfrm>
        </p:spPr>
        <p:txBody>
          <a:bodyPr>
            <a:normAutofit/>
          </a:bodyPr>
          <a:lstStyle/>
          <a:p>
            <a:r>
              <a:rPr lang="pt-BR" dirty="0" smtClean="0"/>
              <a:t>Círculos </a:t>
            </a:r>
            <a:r>
              <a:rPr lang="pt-BR" dirty="0" smtClean="0"/>
              <a:t>de Cultura</a:t>
            </a:r>
          </a:p>
          <a:p>
            <a:pPr algn="just"/>
            <a:r>
              <a:rPr lang="pt-BR" b="1" dirty="0" smtClean="0"/>
              <a:t>Investigação</a:t>
            </a:r>
            <a:r>
              <a:rPr lang="pt-BR" dirty="0" smtClean="0"/>
              <a:t>: levantar os problemas na realidade </a:t>
            </a:r>
            <a:r>
              <a:rPr lang="pt-BR" dirty="0" smtClean="0"/>
              <a:t>local  (universo da comunidade). </a:t>
            </a:r>
            <a:endParaRPr lang="pt-BR" dirty="0" smtClean="0"/>
          </a:p>
          <a:p>
            <a:pPr algn="just"/>
            <a:r>
              <a:rPr lang="pt-BR" dirty="0" smtClean="0"/>
              <a:t>Você conhece a realidade local? Que instituições existem no bairro?Quais as facilidades que o serviço oferece para que as pessoas sejam ouvidas quando realmente precisam</a:t>
            </a:r>
            <a:r>
              <a:rPr lang="pt-BR" dirty="0" smtClean="0"/>
              <a:t>? </a:t>
            </a:r>
            <a:r>
              <a:rPr lang="pt-BR" dirty="0" smtClean="0"/>
              <a:t>Você </a:t>
            </a:r>
            <a:r>
              <a:rPr lang="pt-BR" dirty="0" smtClean="0"/>
              <a:t>gostaria de ser recebido no modelo de acesso da sua UBS?</a:t>
            </a:r>
            <a:endParaRPr lang="pt-BR" dirty="0" smtClean="0"/>
          </a:p>
          <a:p>
            <a:pPr algn="just"/>
            <a:r>
              <a:rPr lang="pt-BR" dirty="0" smtClean="0"/>
              <a:t>Como estão os encaminhamentos para a Atenção Secundária (ambulatorial)? Você acredita que a equipe esteja trabalhando de forma organizada e em harmonia?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90948" y="365125"/>
            <a:ext cx="8662851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QUALIFICA APS/SC 2019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29246" y="1825625"/>
            <a:ext cx="9224554" cy="435133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b="1" dirty="0" smtClean="0"/>
              <a:t>Tematização</a:t>
            </a:r>
            <a:r>
              <a:rPr lang="pt-BR" dirty="0" smtClean="0"/>
              <a:t>:</a:t>
            </a:r>
          </a:p>
          <a:p>
            <a:pPr algn="just"/>
            <a:r>
              <a:rPr lang="pt-BR" dirty="0" smtClean="0"/>
              <a:t>Onde posso buscar recursos teóricos para auxiliar na busca de soluções para os problemas levantados? Em experiências práticas já em funcionamento? Em relatos de experiências exitosas? </a:t>
            </a:r>
            <a:r>
              <a:rPr lang="pt-BR" dirty="0" smtClean="0"/>
              <a:t>Referenciais teóricos? </a:t>
            </a:r>
            <a:r>
              <a:rPr lang="pt-BR" dirty="0" smtClean="0"/>
              <a:t>Experiências já vivenciadas por algum membro da UBS e ou da equipe em outro local (codificação e decodificação).</a:t>
            </a:r>
          </a:p>
          <a:p>
            <a:pPr algn="just"/>
            <a:r>
              <a:rPr lang="pt-BR" b="1" dirty="0" err="1" smtClean="0"/>
              <a:t>Problematização</a:t>
            </a:r>
            <a:endParaRPr lang="pt-BR" b="1" dirty="0" smtClean="0"/>
          </a:p>
          <a:p>
            <a:pPr algn="just"/>
            <a:r>
              <a:rPr lang="pt-BR" dirty="0" smtClean="0"/>
              <a:t>A partir de nova compreensão à luz de outras experiências,  teóricas/práticas, eu posso problematizar a minha realidade e partir para a busca de soluções (</a:t>
            </a:r>
            <a:r>
              <a:rPr lang="pt-BR" dirty="0" err="1" smtClean="0"/>
              <a:t>desvelamento</a:t>
            </a:r>
            <a:r>
              <a:rPr lang="pt-BR" dirty="0" smtClean="0"/>
              <a:t> crítico). Daí poderá haver transformação (superação da visão mágica para uma visão crítica)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9954" y="365125"/>
            <a:ext cx="8453846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ESTRATÉGIA QUALIFICA 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351314" y="1825625"/>
            <a:ext cx="9509760" cy="4351338"/>
          </a:xfrm>
        </p:spPr>
        <p:txBody>
          <a:bodyPr>
            <a:normAutofit fontScale="85000" lnSpcReduction="20000"/>
          </a:bodyPr>
          <a:lstStyle/>
          <a:p>
            <a:r>
              <a:rPr lang="pt-BR" b="1" dirty="0" smtClean="0"/>
              <a:t>Pense </a:t>
            </a:r>
            <a:r>
              <a:rPr lang="pt-BR" b="1" dirty="0" smtClean="0"/>
              <a:t>no processo de trabalho de sua equipe refletindo sobre as seguintes questões e outras que achar pertinentes.</a:t>
            </a:r>
          </a:p>
          <a:p>
            <a:pPr lvl="0" algn="just"/>
            <a:endParaRPr lang="pt-BR" dirty="0" smtClean="0"/>
          </a:p>
          <a:p>
            <a:pPr lvl="0" algn="just"/>
            <a:r>
              <a:rPr lang="pt-BR" dirty="0" smtClean="0"/>
              <a:t>A </a:t>
            </a:r>
            <a:r>
              <a:rPr lang="pt-BR" dirty="0" smtClean="0"/>
              <a:t>equipe disponibiliza estratégias para a obtenção de receitas, solicitação de exames de acompanhamento de usuários com hipertensão/diabete, solicitação de visitas, entre outras demandas?</a:t>
            </a:r>
          </a:p>
          <a:p>
            <a:pPr algn="just">
              <a:buNone/>
            </a:pPr>
            <a:r>
              <a:rPr lang="pt-BR" dirty="0" smtClean="0"/>
              <a:t> </a:t>
            </a:r>
          </a:p>
          <a:p>
            <a:pPr lvl="0" algn="just"/>
            <a:r>
              <a:rPr lang="pt-BR" dirty="0" smtClean="0"/>
              <a:t>A equipe realiza visita domiciliar à família do recém nascido? Quantos dias após o parto?</a:t>
            </a:r>
          </a:p>
          <a:p>
            <a:pPr algn="just">
              <a:buNone/>
            </a:pPr>
            <a:r>
              <a:rPr lang="pt-BR" dirty="0" smtClean="0"/>
              <a:t> </a:t>
            </a:r>
          </a:p>
          <a:p>
            <a:pPr lvl="0" algn="just"/>
            <a:r>
              <a:rPr lang="pt-BR" dirty="0" smtClean="0"/>
              <a:t>O ACS participa do acolhimento na UBS de forma organizada e planejada?</a:t>
            </a:r>
          </a:p>
          <a:p>
            <a:pPr algn="just">
              <a:buNone/>
            </a:pPr>
            <a:r>
              <a:rPr lang="pt-BR" dirty="0" smtClean="0"/>
              <a:t> 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90948" y="365125"/>
            <a:ext cx="8662851" cy="1325563"/>
          </a:xfrm>
        </p:spPr>
        <p:txBody>
          <a:bodyPr/>
          <a:lstStyle/>
          <a:p>
            <a:r>
              <a:rPr lang="pt-BR" b="1" dirty="0" smtClean="0">
                <a:solidFill>
                  <a:srgbClr val="00B050"/>
                </a:solidFill>
              </a:rPr>
              <a:t>ESTRATÉGIA QUALIFICA APS/SC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94559" y="1825625"/>
            <a:ext cx="9744891" cy="4351338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pt-BR" dirty="0" smtClean="0"/>
              <a:t>A verificação de sinais vitais faz parte da consulta médica e de enfermagem? A verificação de sinais vitais e de glicemia capilar é realizada pelos técnicos de enfermagem de acordo com protocolo e ou solicitação médica e do enfermeiro? </a:t>
            </a:r>
          </a:p>
          <a:p>
            <a:pPr algn="just">
              <a:buNone/>
            </a:pPr>
            <a:r>
              <a:rPr lang="pt-BR" dirty="0" smtClean="0"/>
              <a:t> </a:t>
            </a:r>
          </a:p>
          <a:p>
            <a:pPr lvl="0" algn="just"/>
            <a:r>
              <a:rPr lang="pt-BR" dirty="0" smtClean="0"/>
              <a:t>A equipe compartilha listas de usuários em situação de risco e vulnerabilidade? (hipertensos/diabéticos descompensados, gestantes, usuários de medicação especial, de tuberculose, crianças, mulheres com exames de </a:t>
            </a:r>
            <a:r>
              <a:rPr lang="pt-BR" dirty="0" err="1" smtClean="0"/>
              <a:t>citopatológico</a:t>
            </a:r>
            <a:r>
              <a:rPr lang="pt-BR" dirty="0" smtClean="0"/>
              <a:t> alterados, entre outras)? Como a equipe de saúde organiza e monitora o cuidado destes usuários?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995</Words>
  <Application>Microsoft Macintosh PowerPoint</Application>
  <PresentationFormat>Personalizar</PresentationFormat>
  <Paragraphs>84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Slide 1</vt:lpstr>
      <vt:lpstr>Slide 2</vt:lpstr>
      <vt:lpstr>       ESTRATÉGIA QUALIFICA APS/SC </vt:lpstr>
      <vt:lpstr>                   ESTRATÉGIA QUALIFICA APS/SC            Metodologias ativas </vt:lpstr>
      <vt:lpstr>ESTRATÉGIA QUALIFICA APS/SC</vt:lpstr>
      <vt:lpstr>Estratégia QUALIFICA APS/SC 2019</vt:lpstr>
      <vt:lpstr>QUALIFICA APS/SC 2019</vt:lpstr>
      <vt:lpstr>ESTRATÉGIA QUALIFICA APS/SC</vt:lpstr>
      <vt:lpstr>ESTRATÉGIA QUALIFICA APS/SC</vt:lpstr>
      <vt:lpstr>ESTRATÉGIA QUALIFICA APS/SC</vt:lpstr>
      <vt:lpstr>ESTRATÉGIA QUALIFICA APS/SC</vt:lpstr>
      <vt:lpstr>     ESTRATÉGIA QUALIFICA APS/SC</vt:lpstr>
      <vt:lpstr>ESTRATÉGIA QUALIFICA APS/SC</vt:lpstr>
      <vt:lpstr>ESTRATÉGIA QUALIFICA APS/SC</vt:lpstr>
      <vt:lpstr>ESTRATÉGIA QUALIFICA APS/SC</vt:lpstr>
      <vt:lpstr>ESTRATÉGIA QUALIFICA APS/SC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 do Microsoft Office</dc:creator>
  <cp:lastModifiedBy>aquinomdw</cp:lastModifiedBy>
  <cp:revision>97</cp:revision>
  <dcterms:created xsi:type="dcterms:W3CDTF">2019-02-28T19:49:23Z</dcterms:created>
  <dcterms:modified xsi:type="dcterms:W3CDTF">2019-04-23T17:59:31Z</dcterms:modified>
</cp:coreProperties>
</file>