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7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5" r:id="rId14"/>
    <p:sldId id="266" r:id="rId15"/>
    <p:sldId id="267" r:id="rId16"/>
    <p:sldId id="268" r:id="rId17"/>
    <p:sldId id="269" r:id="rId18"/>
    <p:sldId id="270" r:id="rId19"/>
    <p:sldId id="271" r:id="rId20"/>
    <p:sldId id="276" r:id="rId21"/>
    <p:sldId id="272" r:id="rId22"/>
    <p:sldId id="273" r:id="rId23"/>
    <p:sldId id="274" r:id="rId24"/>
  </p:sldIdLst>
  <p:sldSz cx="12192000" cy="6858000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pt-BR" sz="6000" b="0" strike="noStrike" spc="-1">
                <a:solidFill>
                  <a:srgbClr val="000000"/>
                </a:solidFill>
                <a:latin typeface="Calibri Light"/>
              </a:rPr>
              <a:t>Clique para editar estilo do título mestre</a:t>
            </a:r>
            <a:endParaRPr lang="pt-BR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321EC87B-467D-4D14-AE30-6877CC0186EC}" type="datetime">
              <a:rPr lang="pt-BR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26/04/2019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2D456136-6E80-4FED-BA3B-32E31B412DD6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‹nº›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t-BR" sz="4400" b="0" strike="noStrike" spc="-1">
                <a:solidFill>
                  <a:srgbClr val="000000"/>
                </a:solidFill>
                <a:latin typeface="Calibri Light"/>
              </a:rPr>
              <a:t>Clique para editar estilo do título mestre</a:t>
            </a:r>
            <a:endParaRPr lang="pt-B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Clique para editar os estilos de texto mestres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>
                <a:solidFill>
                  <a:srgbClr val="000000"/>
                </a:solidFill>
                <a:latin typeface="Calibri"/>
              </a:rPr>
              <a:t>Segundo nível</a:t>
            </a:r>
          </a:p>
          <a:p>
            <a:pPr marL="1143000" lvl="2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Terceiro nível</a:t>
            </a:r>
          </a:p>
          <a:p>
            <a:pPr marL="1600200" lvl="3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Quarto nível</a:t>
            </a:r>
          </a:p>
          <a:p>
            <a:pPr marL="2057400" lvl="4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Quinto nível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0C7B4F5A-975D-4A79-ACA0-8AE33D9D76A4}" type="datetime">
              <a:rPr lang="pt-BR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26/04/2019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18A6EE19-80DF-4676-99D1-741561924E3D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‹nº›</a:t>
            </a:fld>
            <a:endParaRPr lang="pt-BR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m 3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2168280" y="365040"/>
            <a:ext cx="9185040" cy="84938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2351160" y="1825560"/>
            <a:ext cx="900216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51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452662" y="1500174"/>
            <a:ext cx="928694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 fontAlgn="base">
              <a:buFont typeface="Wingdings" pitchFamily="2" charset="2"/>
              <a:buChar char="ü"/>
            </a:pPr>
            <a:r>
              <a:rPr lang="pt-BR" sz="2000" b="1" u="sng" dirty="0" smtClean="0">
                <a:latin typeface="Calibri Light" pitchFamily="34" charset="0"/>
              </a:rPr>
              <a:t>BLOCO 1</a:t>
            </a:r>
            <a:r>
              <a:rPr lang="pt-BR" sz="2000" b="1" dirty="0" smtClean="0">
                <a:latin typeface="Calibri Light" pitchFamily="34" charset="0"/>
              </a:rPr>
              <a:t>:</a:t>
            </a:r>
            <a:r>
              <a:rPr lang="pt-BR" sz="2000" dirty="0" smtClean="0">
                <a:latin typeface="Calibri Light" pitchFamily="34" charset="0"/>
              </a:rPr>
              <a:t> Capacitação para Fortalecimento da Atenção Básica: Introdutório (100h). Composto de 5 módulos:</a:t>
            </a:r>
          </a:p>
          <a:p>
            <a:pPr lvl="1" algn="just" fontAlgn="base"/>
            <a:r>
              <a:rPr lang="pt-BR" sz="2000" b="1" dirty="0" smtClean="0">
                <a:latin typeface="Calibri Light" pitchFamily="34" charset="0"/>
              </a:rPr>
              <a:t>A concepção de saúde e a organização da ABS: </a:t>
            </a:r>
            <a:r>
              <a:rPr lang="pt-BR" sz="2000" dirty="0" smtClean="0">
                <a:latin typeface="Calibri Light" pitchFamily="34" charset="0"/>
              </a:rPr>
              <a:t>de 03/09  a 02/10/2018</a:t>
            </a:r>
          </a:p>
          <a:p>
            <a:pPr lvl="1" algn="just" fontAlgn="base"/>
            <a:r>
              <a:rPr lang="pt-BR" sz="2000" b="1" dirty="0" smtClean="0">
                <a:latin typeface="Calibri Light" pitchFamily="34" charset="0"/>
              </a:rPr>
              <a:t>Processo de Trabalho na ABS: organização da atenção:</a:t>
            </a:r>
            <a:r>
              <a:rPr lang="pt-BR" sz="2000" dirty="0" smtClean="0">
                <a:latin typeface="Calibri Light" pitchFamily="34" charset="0"/>
              </a:rPr>
              <a:t> de 03/09  a 02/10/2018</a:t>
            </a:r>
          </a:p>
          <a:p>
            <a:pPr lvl="1" algn="just" fontAlgn="base"/>
            <a:r>
              <a:rPr lang="pt-BR" sz="2000" b="1" dirty="0" smtClean="0">
                <a:latin typeface="Calibri Light" pitchFamily="34" charset="0"/>
              </a:rPr>
              <a:t>Ferramentas para o trabalho na ABS:</a:t>
            </a:r>
            <a:r>
              <a:rPr lang="pt-BR" sz="2000" dirty="0" smtClean="0">
                <a:latin typeface="Calibri Light" pitchFamily="34" charset="0"/>
              </a:rPr>
              <a:t> de 03/10 a 01/11/2018</a:t>
            </a:r>
          </a:p>
          <a:p>
            <a:pPr lvl="1" algn="just" fontAlgn="base"/>
            <a:r>
              <a:rPr lang="pt-BR" sz="2000" b="1" dirty="0" smtClean="0">
                <a:latin typeface="Calibri Light" pitchFamily="34" charset="0"/>
              </a:rPr>
              <a:t>Monitoramento, Avaliação e Planejamento local das ações de ABS</a:t>
            </a:r>
            <a:r>
              <a:rPr lang="pt-BR" sz="2000" dirty="0" smtClean="0">
                <a:latin typeface="Calibri Light" pitchFamily="34" charset="0"/>
              </a:rPr>
              <a:t>: de 03/10 a 01/11/2018</a:t>
            </a:r>
          </a:p>
          <a:p>
            <a:pPr lvl="1" algn="just" fontAlgn="base"/>
            <a:r>
              <a:rPr lang="pt-BR" sz="2000" b="1" dirty="0" smtClean="0">
                <a:latin typeface="Calibri Light" pitchFamily="34" charset="0"/>
              </a:rPr>
              <a:t>Participação Comunitária e Controle Social:</a:t>
            </a:r>
            <a:r>
              <a:rPr lang="pt-BR" sz="2000" dirty="0" smtClean="0">
                <a:latin typeface="Calibri Light" pitchFamily="34" charset="0"/>
              </a:rPr>
              <a:t> de 02 a 31/11/2018</a:t>
            </a:r>
          </a:p>
          <a:p>
            <a:pPr lvl="1" algn="just" fontAlgn="base"/>
            <a:endParaRPr lang="pt-BR" sz="2000" dirty="0" smtClean="0">
              <a:latin typeface="Calibri Light" pitchFamily="34" charset="0"/>
            </a:endParaRPr>
          </a:p>
          <a:p>
            <a:pPr lvl="1" algn="just" fontAlgn="base">
              <a:buFont typeface="Wingdings" pitchFamily="2" charset="2"/>
              <a:buChar char="ü"/>
            </a:pPr>
            <a:r>
              <a:rPr lang="pt-BR" sz="2000" b="1" u="sng" dirty="0" smtClean="0">
                <a:latin typeface="Calibri Light" pitchFamily="34" charset="0"/>
              </a:rPr>
              <a:t>BLOCO 2:</a:t>
            </a:r>
            <a:r>
              <a:rPr lang="pt-BR" sz="2000" dirty="0" smtClean="0">
                <a:latin typeface="Calibri Light" pitchFamily="34" charset="0"/>
              </a:rPr>
              <a:t> Redes de Atenção à Saúde e Acesso( dividido em 2 módulos  carga horária total de 80 horas):</a:t>
            </a:r>
          </a:p>
          <a:p>
            <a:pPr lvl="0" algn="just"/>
            <a:r>
              <a:rPr lang="pt-BR" sz="2000" b="1" dirty="0" smtClean="0">
                <a:latin typeface="Calibri Light" pitchFamily="34" charset="0"/>
              </a:rPr>
              <a:t>         Redes de atenção à saúde:</a:t>
            </a:r>
            <a:r>
              <a:rPr lang="pt-BR" sz="2000" dirty="0" smtClean="0">
                <a:latin typeface="Calibri Light" pitchFamily="34" charset="0"/>
              </a:rPr>
              <a:t> de 11/03 a 10/05/2019;</a:t>
            </a:r>
          </a:p>
          <a:p>
            <a:pPr lvl="0" algn="just"/>
            <a:r>
              <a:rPr lang="pt-BR" sz="2000" b="1" dirty="0" smtClean="0">
                <a:latin typeface="Calibri Light" pitchFamily="34" charset="0"/>
              </a:rPr>
              <a:t>         Acesso em saúde:</a:t>
            </a:r>
            <a:r>
              <a:rPr lang="pt-BR" sz="2000" dirty="0" smtClean="0">
                <a:latin typeface="Calibri Light" pitchFamily="34" charset="0"/>
              </a:rPr>
              <a:t> de 13/05 a 12/07/2019.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2238348" y="365040"/>
            <a:ext cx="9114972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2381224" y="1825560"/>
            <a:ext cx="9501254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FF0000"/>
                </a:solidFill>
                <a:uFillTx/>
                <a:latin typeface="Calibri"/>
              </a:rPr>
              <a:t>Segunda etapa-</a:t>
            </a:r>
            <a:r>
              <a:rPr lang="pt-BR" sz="2800" b="0" strike="noStrike" spc="-1" dirty="0">
                <a:solidFill>
                  <a:srgbClr val="FF0000"/>
                </a:solidFill>
                <a:latin typeface="Calibri"/>
              </a:rPr>
              <a:t>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oficinas presenciais (estadual, regionais e municipais para conhecimento da proposta e formação de tutores da Estratégia. </a:t>
            </a: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FF0000"/>
                </a:solidFill>
                <a:uFillTx/>
                <a:latin typeface="Calibri"/>
              </a:rPr>
              <a:t>Terceira etapa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 Oficinas com as equipes 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de ESF dos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municípios e acompanhamento do tutor selecionado nas etapas anteriores.</a:t>
            </a: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95472" y="214290"/>
            <a:ext cx="9257848" cy="785818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pt-BR" sz="3600" b="1" strike="noStrike" spc="-1" dirty="0" smtClean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36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2381224" y="1142984"/>
            <a:ext cx="9358378" cy="5033536"/>
          </a:xfrm>
        </p:spPr>
        <p:txBody>
          <a:bodyPr/>
          <a:lstStyle/>
          <a:p>
            <a:pPr algn="just"/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As oficinas terão como base a </a:t>
            </a:r>
            <a:r>
              <a:rPr lang="pt-BR" sz="2800" b="0" strike="noStrike" spc="-1" dirty="0" err="1" smtClean="0">
                <a:solidFill>
                  <a:srgbClr val="000000"/>
                </a:solidFill>
                <a:latin typeface="Calibri"/>
              </a:rPr>
              <a:t>problematização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 da realidade e a sistematização dos quatro atributos da APS: primeiro contato, </a:t>
            </a:r>
            <a:r>
              <a:rPr lang="pt-BR" sz="2800" b="0" strike="noStrike" spc="-1" dirty="0" err="1" smtClean="0">
                <a:solidFill>
                  <a:srgbClr val="000000"/>
                </a:solidFill>
                <a:latin typeface="Calibri"/>
              </a:rPr>
              <a:t>longitudinalidade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, integralidade e coordenação do cuidado (STARFIELD, 2004).</a:t>
            </a:r>
            <a:r>
              <a:rPr lang="pt-BR" sz="2800" dirty="0" smtClean="0"/>
              <a:t> 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>
                <a:latin typeface="Calibri" pitchFamily="34" charset="0"/>
              </a:rPr>
              <a:t>Espera-se </a:t>
            </a:r>
            <a:r>
              <a:rPr lang="pt-BR" sz="2800" dirty="0">
                <a:latin typeface="Calibri" pitchFamily="34" charset="0"/>
              </a:rPr>
              <a:t>que as discussões realizadas propiciem reflexões sobre o processo de trabalho das equipes e do acesso dos usuários, como ponto de partida para novos arranjos na oferta do cuidado singular, integral e longitudinal na APS, como ordenadora da Rede de Atenção à Saúde.</a:t>
            </a:r>
          </a:p>
          <a:p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2309786" y="142852"/>
            <a:ext cx="9043534" cy="92869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2309786" y="1500174"/>
            <a:ext cx="9644130" cy="4676346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u="sng" strike="noStrike" spc="-1" dirty="0">
                <a:solidFill>
                  <a:srgbClr val="FF0000"/>
                </a:solidFill>
                <a:latin typeface="Calibri"/>
              </a:rPr>
              <a:t>Passo a passo para operacionalização das oficinas </a:t>
            </a:r>
            <a:endParaRPr lang="pt-BR" sz="2800" u="sng" strike="noStrike" spc="-1" dirty="0" smtClean="0">
              <a:solidFill>
                <a:srgbClr val="FF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endParaRPr lang="pt-BR" sz="2800" u="sng" strike="noStrike" spc="-1" dirty="0">
              <a:solidFill>
                <a:srgbClr val="FF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 </a:t>
            </a:r>
            <a:r>
              <a:rPr lang="pt-BR" sz="2800" b="1" u="sng" strike="noStrike" spc="-1" dirty="0" smtClean="0">
                <a:solidFill>
                  <a:srgbClr val="FF0000"/>
                </a:solidFill>
                <a:uFillTx/>
                <a:latin typeface="Calibri"/>
              </a:rPr>
              <a:t>Primeiro </a:t>
            </a:r>
            <a:r>
              <a:rPr lang="pt-BR" sz="2800" b="1" u="sng" strike="noStrike" spc="-1" dirty="0">
                <a:solidFill>
                  <a:srgbClr val="FF0000"/>
                </a:solidFill>
                <a:uFillTx/>
                <a:latin typeface="Calibri"/>
              </a:rPr>
              <a:t>passo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 Oficina Estadual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000000"/>
                </a:solidFill>
                <a:uFillTx/>
                <a:latin typeface="Calibri"/>
              </a:rPr>
              <a:t>Organizadores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 GEABS, CIES Estadual, Residência de Medicina de Família e Comunidade.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000000"/>
                </a:solidFill>
                <a:uFillTx/>
                <a:latin typeface="Calibri"/>
              </a:rPr>
              <a:t>Público alv</a:t>
            </a:r>
            <a:r>
              <a:rPr lang="pt-BR" sz="2800" b="1" u="sng" strike="noStrike" spc="-1" dirty="0">
                <a:solidFill>
                  <a:srgbClr val="000000"/>
                </a:solidFill>
                <a:latin typeface="Calibri"/>
              </a:rPr>
              <a:t>o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 Gerentes Regionais de Saúde, Coordenadores Regionais de AB, Coordenadores Regionais da Vigilância Epidemiológica, Articuladores Regionais da CIES e Apoiadores Descentralizados do COSEMS.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2246760" y="285728"/>
            <a:ext cx="9106560" cy="78581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0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0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2309786" y="1214422"/>
            <a:ext cx="9501254" cy="5214974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FF0000"/>
                </a:solidFill>
                <a:uFillTx/>
                <a:latin typeface="Calibri"/>
              </a:rPr>
              <a:t>Segundo passo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 Oficinas Regionais para os municípios que aderiram à proposta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000000"/>
                </a:solidFill>
                <a:latin typeface="Calibri"/>
              </a:rPr>
              <a:t>Organizadores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 Gerentes Regionais de Saúde, Coordenadores Regionais de AB, Coordenadores Regionais DIVE, Articuladores Regionais CIES e Apoiadores do COSEMS e demais profissionais com experiência no Acesso Avançado (coordenadores municipais de AB).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000000"/>
                </a:solidFill>
                <a:latin typeface="Calibri"/>
              </a:rPr>
              <a:t>Público alvo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 Secretários Municipais de Saúde, Coordenadores Municipais de AB municipais, Coordenadores Municipais da DIVE, Articuladores CIES e COSEMS.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 err="1">
                <a:solidFill>
                  <a:srgbClr val="000000"/>
                </a:solidFill>
                <a:latin typeface="Calibri"/>
              </a:rPr>
              <a:t>Obs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 Trata-se de um processo em construção; portanto deverão ser organizadas tantas oficinas quantas forem necessárias para atingir todos os municípios de abrangência da Gerência Regional de Saúde que aderiram à proposta.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2738414" y="285728"/>
            <a:ext cx="8614906" cy="7143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2452662" y="1214422"/>
            <a:ext cx="9358378" cy="4962098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/>
          </a:bodyPr>
          <a:lstStyle/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FF0000"/>
                </a:solidFill>
                <a:latin typeface="Calibri"/>
              </a:rPr>
              <a:t>Terceiro passo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 Oficinas com as equipes dos municípios e acompanhamento do tutor selecionado.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000000"/>
                </a:solidFill>
                <a:uFillTx/>
                <a:latin typeface="Calibri"/>
              </a:rPr>
              <a:t>Organizadores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 coordenadores municipais de AB, coordenadores municipais DIVE, articuladores CIES, articuladores </a:t>
            </a:r>
            <a:r>
              <a:rPr lang="pt-BR" sz="2800" b="0" strike="noStrike" spc="-1" dirty="0" err="1">
                <a:solidFill>
                  <a:srgbClr val="000000"/>
                </a:solidFill>
                <a:latin typeface="Calibri"/>
              </a:rPr>
              <a:t>Cosems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, residentes MFC, tutores municipais selecionados ou já existentes.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000000"/>
                </a:solidFill>
                <a:uFillTx/>
                <a:latin typeface="Calibri"/>
              </a:rPr>
              <a:t>Público alv</a:t>
            </a: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o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 equipes de AB/ESF (incluindo equipes de Saúde Bucal) e NASF. 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strike="noStrike" spc="-1" dirty="0" err="1">
                <a:solidFill>
                  <a:srgbClr val="000000"/>
                </a:solidFill>
                <a:latin typeface="Calibri"/>
              </a:rPr>
              <a:t>Obs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 Sugere-se que as oficinas sejam realizadas para no máximo 3 equipes e ou de acordo com a disponibilidade da equipe de organização municipal e ou com apoio da equipe regional.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2738414" y="357166"/>
            <a:ext cx="9001188" cy="92869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2381224" y="1643050"/>
            <a:ext cx="9501254" cy="453347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Apresentada nas dezesseis </a:t>
            </a:r>
            <a:r>
              <a:rPr lang="pt-BR" sz="2800" b="0" strike="noStrike" spc="-1" dirty="0" err="1" smtClean="0">
                <a:solidFill>
                  <a:srgbClr val="000000"/>
                </a:solidFill>
                <a:latin typeface="Calibri"/>
              </a:rPr>
              <a:t>CIRs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para aprovação e constar em ata. Os secretários assinam o “Termo de Adesão Municipal” (Anexo 3).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As </a:t>
            </a:r>
            <a:r>
              <a:rPr lang="pt-BR" sz="2800" b="0" strike="noStrike" spc="-1" dirty="0" err="1">
                <a:solidFill>
                  <a:srgbClr val="000000"/>
                </a:solidFill>
                <a:latin typeface="Calibri"/>
              </a:rPr>
              <a:t>UBSs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 assinam o “Termo de Adesão da UBS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”- Coordenador da UBS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e os respectivos coordenadores das equipes (Anexo 3.1).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 A proposta da Estratégia Qualifica APS/SC será considerada como pré-requisito para adesão ao Sistema Estadual de </a:t>
            </a:r>
            <a:r>
              <a:rPr lang="pt-BR" sz="2800" b="0" strike="noStrike" spc="-1" dirty="0" err="1">
                <a:solidFill>
                  <a:srgbClr val="000000"/>
                </a:solidFill>
                <a:latin typeface="Calibri"/>
              </a:rPr>
              <a:t>Acreditação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 em Saúde da SES.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2142360" y="142852"/>
            <a:ext cx="9210960" cy="107157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2381224" y="1357298"/>
            <a:ext cx="9501254" cy="481922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Vale destacar que a adesão à Estratégia Qualifica APS/SC não envolverá repasse de recursos financeiros aos municípios. A proposta está centrada na qualificação dos profissionais a partir dos pressupostos da  Educação Permanente em Saúde. </a:t>
            </a: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Além disso, propõe-se que a equipe de AB/ESF que aderiu à proposta afixe na UBS o </a:t>
            </a:r>
            <a:r>
              <a:rPr lang="pt-BR" sz="2800" b="0" u="sng" strike="noStrike" spc="-1" dirty="0">
                <a:solidFill>
                  <a:srgbClr val="000000"/>
                </a:solidFill>
                <a:uFillTx/>
                <a:latin typeface="Calibri"/>
              </a:rPr>
              <a:t>“Cartaz da UBS de adesão ao </a:t>
            </a:r>
            <a:r>
              <a:rPr lang="pt-BR" sz="2800" b="0" u="sng" strike="noStrike" spc="-1" dirty="0" err="1">
                <a:solidFill>
                  <a:srgbClr val="000000"/>
                </a:solidFill>
                <a:uFillTx/>
                <a:latin typeface="Calibri"/>
              </a:rPr>
              <a:t>QualificaAPS</a:t>
            </a:r>
            <a:r>
              <a:rPr lang="pt-BR" sz="2800" b="0" u="sng" strike="noStrike" spc="-1" dirty="0">
                <a:solidFill>
                  <a:srgbClr val="000000"/>
                </a:solidFill>
                <a:uFillTx/>
                <a:latin typeface="Calibri"/>
              </a:rPr>
              <a:t>/SC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 (Anexo 4) para conhecimento da comunidade (participação social). 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2129400" y="285728"/>
            <a:ext cx="9224280" cy="92869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2238348" y="1357298"/>
            <a:ext cx="9715568" cy="4819222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/>
          </a:bodyPr>
          <a:lstStyle/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Passo a passo do processo de desenvolvimento da Estratégia Qualifica APS/SC pelas equipes</a:t>
            </a:r>
            <a:r>
              <a:rPr lang="pt-BR" sz="2800" b="1" strike="noStrike" spc="-1" dirty="0" smtClean="0">
                <a:solidFill>
                  <a:srgbClr val="000000"/>
                </a:solidFill>
                <a:latin typeface="Calibri"/>
              </a:rPr>
              <a:t>: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strike="noStrike" spc="-1" dirty="0" smtClean="0">
                <a:solidFill>
                  <a:srgbClr val="000000"/>
                </a:solidFill>
                <a:uFillTx/>
                <a:latin typeface="Calibri"/>
              </a:rPr>
              <a:t>1- </a:t>
            </a:r>
            <a:r>
              <a:rPr lang="pt-BR" sz="2800" strike="noStrike" spc="-1" dirty="0" smtClean="0">
                <a:solidFill>
                  <a:srgbClr val="000000"/>
                </a:solidFill>
                <a:uFillTx/>
                <a:latin typeface="Calibri"/>
              </a:rPr>
              <a:t>Equipe e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labora a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Carta de Apresentação do Processo de Trabalho pela equipe conforme (Anexo2- Documento norteador para a elaboração da Carta do Processo de Trabalho); </a:t>
            </a:r>
            <a:endParaRPr lang="pt-BR" sz="28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strike="noStrike" spc="-1" dirty="0" smtClean="0">
                <a:solidFill>
                  <a:srgbClr val="000000"/>
                </a:solidFill>
                <a:uFillTx/>
                <a:latin typeface="Calibri"/>
              </a:rPr>
              <a:t>2- </a:t>
            </a:r>
            <a:r>
              <a:rPr lang="pt-BR" sz="2800" strike="noStrike" spc="-1" dirty="0" smtClean="0">
                <a:solidFill>
                  <a:srgbClr val="000000"/>
                </a:solidFill>
                <a:uFillTx/>
                <a:latin typeface="Calibri"/>
              </a:rPr>
              <a:t>Equipe</a:t>
            </a:r>
            <a:r>
              <a:rPr lang="pt-BR" sz="2800" b="1" strike="noStrike" spc="-1" dirty="0" smtClean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pt-BR" sz="2800" strike="noStrike" spc="-1" dirty="0" smtClean="0">
                <a:solidFill>
                  <a:srgbClr val="000000"/>
                </a:solidFill>
                <a:uFillTx/>
                <a:latin typeface="Calibri"/>
              </a:rPr>
              <a:t>i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dentifica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fragilidades do processo de trabalho 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instituído    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( ver material sobre “Acesso Avançado” e elaborar a Matriz de Intervenção (Anexo 5-  Matriz de Intervenção proposto);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38414" y="285728"/>
            <a:ext cx="8614906" cy="1000132"/>
          </a:xfrm>
        </p:spPr>
        <p:txBody>
          <a:bodyPr/>
          <a:lstStyle/>
          <a:p>
            <a:pPr algn="ctr"/>
            <a:r>
              <a:rPr lang="pt-BR" sz="4000" b="0" strike="noStrike" spc="-1" dirty="0" smtClean="0">
                <a:solidFill>
                  <a:srgbClr val="000000"/>
                </a:solidFill>
                <a:latin typeface="Calibri Light"/>
              </a:rPr>
              <a:t/>
            </a:r>
            <a:br>
              <a:rPr lang="pt-BR" sz="4000" b="0" strike="noStrike" spc="-1" dirty="0" smtClean="0">
                <a:solidFill>
                  <a:srgbClr val="000000"/>
                </a:solidFill>
                <a:latin typeface="Calibri Light"/>
              </a:rPr>
            </a:br>
            <a:r>
              <a:rPr lang="pt-BR" sz="4000" b="1" strike="noStrike" spc="-1" dirty="0" smtClean="0">
                <a:solidFill>
                  <a:srgbClr val="00B050"/>
                </a:solidFill>
                <a:latin typeface="Calibri Light"/>
              </a:rPr>
              <a:t>ESTRATÉGIA QUALIFICA APS/SC</a:t>
            </a:r>
            <a:r>
              <a:rPr lang="pt-BR" sz="4000" b="1" strike="noStrike" spc="-1" dirty="0" smtClean="0">
                <a:solidFill>
                  <a:srgbClr val="00B050"/>
                </a:solidFill>
                <a:latin typeface="Calibri"/>
              </a:rPr>
              <a:t/>
            </a:r>
            <a:br>
              <a:rPr lang="pt-BR" sz="4000" b="1" strike="noStrike" spc="-1" dirty="0" smtClean="0">
                <a:solidFill>
                  <a:srgbClr val="00B050"/>
                </a:solidFill>
                <a:latin typeface="Calibri"/>
              </a:rPr>
            </a:br>
            <a:endParaRPr lang="pt-BR" sz="4000" b="1" dirty="0">
              <a:solidFill>
                <a:srgbClr val="00B05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2381224" y="1500174"/>
            <a:ext cx="9644130" cy="4708150"/>
          </a:xfrm>
        </p:spPr>
        <p:txBody>
          <a:bodyPr/>
          <a:lstStyle/>
          <a:p>
            <a:pPr algn="just"/>
            <a:r>
              <a:rPr lang="pt-BR" sz="2800" strike="noStrike" spc="-1" dirty="0" smtClean="0">
                <a:solidFill>
                  <a:srgbClr val="000000"/>
                </a:solidFill>
                <a:uFillTx/>
                <a:latin typeface="Calibri"/>
              </a:rPr>
              <a:t>3- O tutor deverá acompanhar todo o processo junto às equipes, n</a:t>
            </a:r>
            <a:r>
              <a:rPr lang="pt-BR" sz="2800" spc="-1" dirty="0" smtClean="0">
                <a:solidFill>
                  <a:srgbClr val="000000"/>
                </a:solidFill>
                <a:latin typeface="Calibri"/>
              </a:rPr>
              <a:t>as reuniões semanais e ou mensais conforme </a:t>
            </a:r>
            <a:r>
              <a:rPr lang="pt-BR" sz="2800" spc="-1" dirty="0" err="1" smtClean="0">
                <a:solidFill>
                  <a:srgbClr val="000000"/>
                </a:solidFill>
                <a:latin typeface="Calibri"/>
              </a:rPr>
              <a:t>pactuação</a:t>
            </a:r>
            <a:r>
              <a:rPr lang="pt-BR" sz="2800" spc="-1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algn="just"/>
            <a:endParaRPr lang="pt-BR" sz="2800" spc="-1" dirty="0" smtClean="0">
              <a:solidFill>
                <a:srgbClr val="000000"/>
              </a:solidFill>
              <a:latin typeface="Calibri"/>
            </a:endParaRPr>
          </a:p>
          <a:p>
            <a:pPr algn="just"/>
            <a:r>
              <a:rPr lang="pt-BR" sz="2800" strike="noStrike" spc="-1" dirty="0" smtClean="0">
                <a:solidFill>
                  <a:srgbClr val="000000"/>
                </a:solidFill>
                <a:uFillTx/>
                <a:latin typeface="Calibri"/>
              </a:rPr>
              <a:t> Além disso, o 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tutor municipal deverá acompanhar o processo de trabalho conforme o monitoramento do “Painel de indicadores do Processo de Trabalho”, (Anexo 6), trimestralmente. Vários arranjos podem ser utilizados, como por exemplo, o coordenador da UBS assumir o papel de tutor.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esultado de imagem para imagens sobre trabalho em equi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24892" y="4357694"/>
            <a:ext cx="3395131" cy="2333297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0070" y="261256"/>
            <a:ext cx="5177096" cy="6230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2155320" y="214290"/>
            <a:ext cx="9198000" cy="107157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2381224" y="1410840"/>
            <a:ext cx="9429816" cy="47656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FF0000"/>
                </a:solidFill>
                <a:latin typeface="Calibri"/>
              </a:rPr>
              <a:t>Considerações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</a:t>
            </a: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3200" b="0" strike="noStrike" spc="-1" dirty="0">
                <a:solidFill>
                  <a:srgbClr val="000000"/>
                </a:solidFill>
                <a:latin typeface="Calibri"/>
              </a:rPr>
              <a:t>Espera-se que a proposta da Estratégia Qualifica APS/SC, aliada às demais propostas de educação permanente já existentes no Estado se constitua num modelo que oportunize as reflexões necessárias e esperadas para a melhoria do processo de trabalho das equipes de AB/ESF.</a:t>
            </a: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 </a:t>
            </a: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2595538" y="365040"/>
            <a:ext cx="8757782" cy="77794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2309786" y="1214422"/>
            <a:ext cx="9644130" cy="4962098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A SES/SC, compreendendo a necessidade e importância de um alinhamento conceitual em relação ao acesso e ao processo de trabalho das equipes (</a:t>
            </a:r>
            <a:r>
              <a:rPr lang="pt-BR" sz="2800" b="0" u="sng" strike="noStrike" spc="-1" dirty="0">
                <a:solidFill>
                  <a:srgbClr val="000000"/>
                </a:solidFill>
                <a:uFillTx/>
                <a:latin typeface="Calibri"/>
              </a:rPr>
              <a:t>Acesso Avançado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), a partir da proposta da Estratégia Qualifica APS/SC, possibilite a todos, gestores, trabalhadores e comunidade, o compartilhamento de uma mesma imagem objetivo indicando o caminho a ser trilhado por todos. 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Equipe Qualifica APS/SC 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Iraci Batista da Silva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Marly Denise </a:t>
            </a:r>
            <a:r>
              <a:rPr lang="pt-BR" sz="2800" b="0" strike="noStrike" spc="-1" dirty="0" err="1">
                <a:solidFill>
                  <a:srgbClr val="000000"/>
                </a:solidFill>
                <a:latin typeface="Calibri"/>
              </a:rPr>
              <a:t>Wuerges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 de 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Aquino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spc="-1" dirty="0" smtClean="0">
                <a:solidFill>
                  <a:srgbClr val="000000"/>
                </a:solidFill>
                <a:latin typeface="Calibri"/>
              </a:rPr>
              <a:t>Dalva Maria dos Passos</a:t>
            </a: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Imagem 3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2238348" y="365040"/>
            <a:ext cx="9114972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FF0000"/>
                </a:solidFill>
                <a:latin typeface="Calibri Light"/>
              </a:rPr>
              <a:t>          </a:t>
            </a: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2452662" y="1825560"/>
            <a:ext cx="9358378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FF0000"/>
                </a:solidFill>
                <a:latin typeface="Calibri"/>
              </a:rPr>
              <a:t>Objetivo Geral</a:t>
            </a: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Ampliar e fortalecer a atenção à saúde na APS como porta de entrada prioritária na rede de atenção à saúde (RAS) a partir da (re) organização do processo de trabalho das equipes, na proposta de </a:t>
            </a: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tutoria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, objetivando a melhoria do acesso e da qualidade da atenção para todos os municípios catarinenses, implantando/implementando o </a:t>
            </a:r>
            <a:r>
              <a:rPr lang="pt-BR" sz="2800" b="1" u="sng" strike="noStrike" spc="-1" dirty="0">
                <a:solidFill>
                  <a:srgbClr val="000000"/>
                </a:solidFill>
                <a:latin typeface="Calibri"/>
              </a:rPr>
              <a:t>“Acesso Avançado” como estratégia de organização do processo de trabalho.</a:t>
            </a:r>
            <a:endParaRPr lang="pt-BR" sz="2800" b="0" u="sng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2452662" y="365040"/>
            <a:ext cx="8900658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2309786" y="1825560"/>
            <a:ext cx="964413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600" b="1" u="sng" strike="noStrike" spc="-1" dirty="0">
                <a:solidFill>
                  <a:srgbClr val="000000"/>
                </a:solidFill>
                <a:latin typeface="Calibri"/>
              </a:rPr>
              <a:t>Já esclarecendo</a:t>
            </a:r>
            <a:r>
              <a:rPr lang="pt-BR" sz="2600" b="0" strike="noStrike" spc="-1" dirty="0">
                <a:solidFill>
                  <a:srgbClr val="000000"/>
                </a:solidFill>
                <a:latin typeface="Calibri"/>
              </a:rPr>
              <a:t>: 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600" b="0" strike="noStrike" spc="-1" dirty="0">
                <a:solidFill>
                  <a:srgbClr val="000000"/>
                </a:solidFill>
                <a:latin typeface="Calibri"/>
              </a:rPr>
              <a:t>O Acesso Avançado não transforma as Unidades Básicas de Saúde em </a:t>
            </a:r>
            <a:r>
              <a:rPr lang="pt-BR" sz="2600" b="0" strike="noStrike" spc="-1" dirty="0" err="1" smtClean="0">
                <a:solidFill>
                  <a:srgbClr val="000000"/>
                </a:solidFill>
                <a:latin typeface="Calibri"/>
              </a:rPr>
              <a:t>UPAs</a:t>
            </a:r>
            <a:r>
              <a:rPr lang="pt-BR" sz="2600" b="0" strike="noStrike" spc="-1" dirty="0" smtClean="0">
                <a:solidFill>
                  <a:srgbClr val="000000"/>
                </a:solidFill>
                <a:latin typeface="Calibri"/>
              </a:rPr>
              <a:t>!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600" b="0" strike="noStrike" spc="-1" dirty="0" smtClean="0">
                <a:solidFill>
                  <a:srgbClr val="000000"/>
                </a:solidFill>
                <a:latin typeface="Calibri"/>
              </a:rPr>
              <a:t>A </a:t>
            </a:r>
            <a:r>
              <a:rPr lang="pt-BR" sz="2600" b="0" strike="noStrike" spc="-1" dirty="0">
                <a:solidFill>
                  <a:srgbClr val="000000"/>
                </a:solidFill>
                <a:latin typeface="Calibri"/>
              </a:rPr>
              <a:t>proposta está baseada na </a:t>
            </a:r>
            <a:r>
              <a:rPr lang="pt-BR" sz="2600" b="0" u="sng" strike="noStrike" spc="-1" dirty="0">
                <a:solidFill>
                  <a:srgbClr val="000000"/>
                </a:solidFill>
                <a:uFillTx/>
                <a:latin typeface="Calibri"/>
              </a:rPr>
              <a:t>escuta do usuário pela equipe de saúde para ofertar o melhor atendimento no momento mais oportuno, com racionalização dos agendamentos para evitar atendimentos desnecessários e faltas às consultas que podem  comprometer a agenda dos profissionais e a </a:t>
            </a:r>
            <a:r>
              <a:rPr lang="pt-BR" sz="2600" b="0" u="sng" strike="noStrike" spc="-1" dirty="0" err="1">
                <a:solidFill>
                  <a:srgbClr val="000000"/>
                </a:solidFill>
                <a:uFillTx/>
                <a:latin typeface="Calibri"/>
              </a:rPr>
              <a:t>resolutividade</a:t>
            </a:r>
            <a:r>
              <a:rPr lang="pt-BR" sz="2600" b="0" u="sng" strike="noStrike" spc="-1" dirty="0">
                <a:solidFill>
                  <a:srgbClr val="000000"/>
                </a:solidFill>
                <a:uFillTx/>
                <a:latin typeface="Calibri"/>
              </a:rPr>
              <a:t> da atenção para todos.  </a:t>
            </a:r>
            <a:endParaRPr lang="pt-BR" sz="26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600" b="0" strike="noStrike" spc="-1" dirty="0">
                <a:solidFill>
                  <a:srgbClr val="000000"/>
                </a:solidFill>
                <a:latin typeface="Calibri"/>
              </a:rPr>
              <a:t>Lema: </a:t>
            </a:r>
            <a:r>
              <a:rPr lang="pt-BR" sz="2600" b="1" strike="noStrike" spc="-1" dirty="0">
                <a:solidFill>
                  <a:srgbClr val="000000"/>
                </a:solidFill>
                <a:latin typeface="Calibri"/>
              </a:rPr>
              <a:t>“ Fazer </a:t>
            </a:r>
            <a:r>
              <a:rPr lang="pt-BR" sz="2600" b="1" u="sng" strike="noStrike" spc="-1" dirty="0">
                <a:solidFill>
                  <a:srgbClr val="000000"/>
                </a:solidFill>
                <a:uFillTx/>
                <a:latin typeface="Calibri"/>
              </a:rPr>
              <a:t>HOJE</a:t>
            </a:r>
            <a:r>
              <a:rPr lang="pt-BR" sz="2600" b="1" strike="noStrike" spc="-1" dirty="0">
                <a:solidFill>
                  <a:srgbClr val="000000"/>
                </a:solidFill>
                <a:latin typeface="Calibri"/>
              </a:rPr>
              <a:t> o que tem que ser feito </a:t>
            </a:r>
            <a:r>
              <a:rPr lang="pt-BR" sz="2600" b="1" u="sng" strike="noStrike" spc="-1" dirty="0">
                <a:solidFill>
                  <a:srgbClr val="000000"/>
                </a:solidFill>
                <a:uFillTx/>
                <a:latin typeface="Calibri"/>
              </a:rPr>
              <a:t>HOJE</a:t>
            </a:r>
            <a:r>
              <a:rPr lang="pt-BR" sz="2600" b="1" strike="noStrike" spc="-1" dirty="0">
                <a:solidFill>
                  <a:srgbClr val="000000"/>
                </a:solidFill>
                <a:latin typeface="Calibri"/>
              </a:rPr>
              <a:t>”.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600" b="1" u="sng" strike="sngStrike" spc="-1" dirty="0">
                <a:solidFill>
                  <a:srgbClr val="000000"/>
                </a:solidFill>
                <a:uFillTx/>
                <a:latin typeface="Calibri"/>
              </a:rPr>
              <a:t> </a:t>
            </a:r>
            <a:endParaRPr lang="pt-BR" sz="2600" b="1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2129400" y="365040"/>
            <a:ext cx="922428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2309786" y="1825560"/>
            <a:ext cx="9501254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000000"/>
                </a:solidFill>
                <a:latin typeface="Calibri"/>
              </a:rPr>
              <a:t>Muito importante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strike="noStrike" spc="-1" dirty="0" smtClean="0">
                <a:solidFill>
                  <a:srgbClr val="000000"/>
                </a:solidFill>
                <a:latin typeface="Calibri"/>
              </a:rPr>
              <a:t>Muitas </a:t>
            </a: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equipes de AB/ESF já fazem um </a:t>
            </a:r>
            <a:r>
              <a:rPr lang="pt-BR" sz="2800" b="1" strike="noStrike" spc="-1" dirty="0" smtClean="0">
                <a:solidFill>
                  <a:srgbClr val="000000"/>
                </a:solidFill>
                <a:latin typeface="Calibri"/>
              </a:rPr>
              <a:t>ótimo trabalho</a:t>
            </a: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! </a:t>
            </a:r>
            <a:r>
              <a:rPr lang="pt-BR" sz="2800" b="1" strike="noStrike" spc="-1" dirty="0" smtClean="0">
                <a:solidFill>
                  <a:srgbClr val="000000"/>
                </a:solidFill>
                <a:latin typeface="Calibri"/>
              </a:rPr>
              <a:t>I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nclusive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com acesso avançado em 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implantação/implementação</a:t>
            </a:r>
            <a:r>
              <a:rPr lang="pt-BR" sz="2800" b="1" strike="noStrike" spc="-1" dirty="0" smtClean="0">
                <a:solidFill>
                  <a:srgbClr val="000000"/>
                </a:solidFill>
                <a:latin typeface="Calibri"/>
              </a:rPr>
              <a:t>.</a:t>
            </a: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No entanto, para que a APS no nosso Estado oportunize acesso com qualidade para todos é necessário que se tenha objetivos comuns para nortear o processo. 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Lembrar a todo momento que nós somos os usuários do sistema SUS!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Nós temos que ter o interesse e a confiança para usá-lo!!!</a:t>
            </a: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2142360" y="365040"/>
            <a:ext cx="921096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2142360" y="1825560"/>
            <a:ext cx="9811556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FF0000"/>
                </a:solidFill>
                <a:latin typeface="Calibri"/>
              </a:rPr>
              <a:t>Objetivos Específicos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 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Fortalecer e ampliar a atuação das Gerências Regionais no apoio aos municípios para a melhoria da qualidade da APS;</a:t>
            </a: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Apoiar a gestão municipal e os profissionais das equipes da APS na organização do processo de trabalho objetivando a melhoria do acesso dos usuários para a integralidade e </a:t>
            </a:r>
            <a:r>
              <a:rPr lang="pt-BR" sz="2800" b="0" strike="noStrike" spc="-1" dirty="0" err="1">
                <a:solidFill>
                  <a:srgbClr val="000000"/>
                </a:solidFill>
                <a:latin typeface="Calibri"/>
              </a:rPr>
              <a:t>resolutividade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 da atenção; 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2168280" y="365040"/>
            <a:ext cx="91850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2381224" y="1825560"/>
            <a:ext cx="9429816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Fomentar a discussão sobre o entendimento e fragilidades da dicotomia entre “agendamentos programados” e “demanda espontânea”;</a:t>
            </a: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Apoiar a implantação/implementação do acolhimento dos usuários, a partir da </a:t>
            </a:r>
            <a:r>
              <a:rPr lang="pt-BR" sz="2800" b="1" u="sng" strike="noStrike" spc="-1" dirty="0">
                <a:solidFill>
                  <a:srgbClr val="FF0000"/>
                </a:solidFill>
                <a:uFillTx/>
                <a:latin typeface="Calibri"/>
              </a:rPr>
              <a:t>escuta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, organizando a partir desta o atendimento das suas demandas e necessidades, implementando a organização do processo de trabalho  (agenda inteligente);</a:t>
            </a: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2142360" y="285728"/>
            <a:ext cx="9210960" cy="78581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2309786" y="1142984"/>
            <a:ext cx="9501254" cy="5033536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Estimular a organização da agenda dos profissionais médico, 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cirurgião dentista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e enfermeiro com o objetivo de ampliar o acesso, reduzir o absenteísmo e maximizar a oferta de consultas de acordo com a melhor disponibilidade para o usuário, evitando agendamentos a médio e longo prazo, bem como retornos que possam comprometer a agenda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;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Estimular reflexões para a ampliação das atribuições de cada membro da equipe de APS objetivando o trabalho colaborativo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;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 err="1">
                <a:solidFill>
                  <a:srgbClr val="000000"/>
                </a:solidFill>
                <a:latin typeface="Calibri"/>
              </a:rPr>
              <a:t>Obs</a:t>
            </a:r>
            <a:r>
              <a:rPr lang="pt-BR" sz="2800" b="1" u="sng" strike="noStrike" spc="-1" dirty="0">
                <a:solidFill>
                  <a:srgbClr val="000000"/>
                </a:solidFill>
                <a:latin typeface="Calibri"/>
              </a:rPr>
              <a:t>: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 O processo de trabalho será organizado, monitorado e avaliado junto às equipes dos municípios.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2103120" y="142852"/>
            <a:ext cx="9250200" cy="107157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00B050"/>
                </a:solidFill>
                <a:latin typeface="Calibri Light"/>
              </a:rPr>
              <a:t>ESTRATÉGIA QUALIFICA APS/SC</a:t>
            </a:r>
            <a:endParaRPr lang="pt-BR" sz="4400" b="1" strike="noStrike" spc="-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2309786" y="1142984"/>
            <a:ext cx="9429816" cy="5033536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5000" lnSpcReduction="10000"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FF0000"/>
                </a:solidFill>
                <a:latin typeface="Calibri"/>
              </a:rPr>
              <a:t>Percurso metodológico</a:t>
            </a:r>
            <a:r>
              <a:rPr lang="pt-BR" sz="2800" b="0" strike="noStrike" spc="-1" dirty="0" smtClean="0">
                <a:solidFill>
                  <a:srgbClr val="FF0000"/>
                </a:solidFill>
                <a:latin typeface="Calibri"/>
              </a:rPr>
              <a:t>: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Implantação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da Estratégia Qualifica APS/SC de forma sistematicamente organizada, longitudinal e crítica/reflexiva- </a:t>
            </a: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TUTORIA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. A utilização de metodologias ativas tem com objetivo estimular a reflexão crítica, a criatividade e a superação das dificuldades durante todo o percurso</a:t>
            </a:r>
            <a:r>
              <a:rPr lang="pt-BR" sz="2800" b="0" strike="noStrike" spc="-1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1" u="sng" strike="noStrike" spc="-1" dirty="0">
                <a:solidFill>
                  <a:srgbClr val="FF0000"/>
                </a:solidFill>
                <a:uFillTx/>
                <a:latin typeface="Calibri"/>
              </a:rPr>
              <a:t>A primeira etapa</a:t>
            </a:r>
            <a:r>
              <a:rPr lang="pt-BR" sz="2800" b="0" strike="noStrike" spc="-1" dirty="0">
                <a:solidFill>
                  <a:srgbClr val="FF0000"/>
                </a:solidFill>
                <a:latin typeface="Calibri"/>
              </a:rPr>
              <a:t> 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O curso EAD/</a:t>
            </a:r>
            <a:r>
              <a:rPr lang="pt-BR" sz="2800" b="0" strike="noStrike" spc="-1" dirty="0" err="1">
                <a:solidFill>
                  <a:srgbClr val="000000"/>
                </a:solidFill>
                <a:latin typeface="Calibri"/>
              </a:rPr>
              <a:t>Telessaúde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 denominado “Curso de Aperfeiçoamento em Atenção Primária em Saúde Qualifica APS/SC- nivelar e ampliar conceitos sobre os atributos e responsabilidades da Atenção Primária na Rede de Saúde. Foram convidados a participar desta etapa todos os profissionais dos municípios e Estado, instituições de ensino e demais interessados em fortalecer a APS (535 inscritos). 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1040</TotalTime>
  <Words>1285</Words>
  <Application>LibreOffice/5.4.4.2$Windows_X86_64 LibreOffice_project/2524958677847fb3bb44820e40380acbe820f960</Application>
  <PresentationFormat>Personalizar</PresentationFormat>
  <Paragraphs>105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22</vt:i4>
      </vt:variant>
    </vt:vector>
  </HeadingPairs>
  <TitlesOfParts>
    <vt:vector size="24" baseType="lpstr">
      <vt:lpstr>Office Theme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ESTRATÉGIA QUALIFICA APS/SC</vt:lpstr>
      <vt:lpstr>Slide 13</vt:lpstr>
      <vt:lpstr>Slide 14</vt:lpstr>
      <vt:lpstr>Slide 15</vt:lpstr>
      <vt:lpstr>Slide 16</vt:lpstr>
      <vt:lpstr>Slide 17</vt:lpstr>
      <vt:lpstr>Slide 18</vt:lpstr>
      <vt:lpstr> ESTRATÉGIA QUALIFICA APS/SC 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Usuário do Microsoft Office</dc:creator>
  <cp:lastModifiedBy>aquinomdw</cp:lastModifiedBy>
  <cp:revision>119</cp:revision>
  <dcterms:created xsi:type="dcterms:W3CDTF">2019-02-28T19:49:23Z</dcterms:created>
  <dcterms:modified xsi:type="dcterms:W3CDTF">2019-04-26T18:34:26Z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Personalizar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19</vt:i4>
  </property>
</Properties>
</file>