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20" r:id="rId1"/>
  </p:sldMasterIdLst>
  <p:sldIdLst>
    <p:sldId id="257" r:id="rId2"/>
    <p:sldId id="264" r:id="rId3"/>
    <p:sldId id="273" r:id="rId4"/>
    <p:sldId id="274" r:id="rId5"/>
    <p:sldId id="272" r:id="rId6"/>
    <p:sldId id="269" r:id="rId7"/>
    <p:sldId id="258" r:id="rId8"/>
    <p:sldId id="259" r:id="rId9"/>
    <p:sldId id="270" r:id="rId10"/>
    <p:sldId id="275" r:id="rId11"/>
    <p:sldId id="278" r:id="rId12"/>
    <p:sldId id="276" r:id="rId13"/>
    <p:sldId id="277" r:id="rId14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56A4EB-5975-496C-A05A-BBDB9457520C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958B33-9CA4-47FC-8629-8D4FA405B91F}" type="slidenum">
              <a:rPr lang="pt-BR" smtClean="0"/>
              <a:t>‹nº›</a:t>
            </a:fld>
            <a:endParaRPr lang="pt-B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  <p:sldLayoutId id="2147484629" r:id="rId9"/>
    <p:sldLayoutId id="2147484630" r:id="rId10"/>
    <p:sldLayoutId id="21474846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36966" y="1196752"/>
            <a:ext cx="7251458" cy="1728192"/>
          </a:xfrm>
        </p:spPr>
        <p:txBody>
          <a:bodyPr>
            <a:noAutofit/>
          </a:bodyPr>
          <a:lstStyle/>
          <a:p>
            <a:pPr algn="ctr"/>
            <a:r>
              <a:rPr lang="pt-BR" sz="48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  <a:t>PROJETO </a:t>
            </a:r>
            <a:br>
              <a:rPr lang="pt-BR" sz="48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</a:br>
            <a:r>
              <a:rPr lang="pt-BR" sz="48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  <a:t>DOSE </a:t>
            </a:r>
            <a:r>
              <a:rPr lang="pt-BR" sz="48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  <a:t>DE LEITURA </a:t>
            </a:r>
            <a:r>
              <a:rPr lang="pt-BR" sz="44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  <a:t/>
            </a:r>
            <a:br>
              <a:rPr lang="pt-BR" sz="44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</a:br>
            <a:endParaRPr lang="pt-BR" sz="4400" dirty="0">
              <a:solidFill>
                <a:schemeClr val="tx1">
                  <a:lumMod val="95000"/>
                </a:schemeClr>
              </a:solidFill>
              <a:latin typeface="Berlin Sans FB" panose="020E0602020502020306" pitchFamily="34" charset="0"/>
              <a:cs typeface="Aharoni" panose="02010803020104030203" pitchFamily="2" charset="-79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530206"/>
            <a:ext cx="3211053" cy="298702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971600" y="5517232"/>
            <a:ext cx="6624736" cy="172819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4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  <a:t>HDWC/2013</a:t>
            </a:r>
            <a:br>
              <a:rPr lang="pt-BR" sz="4400" dirty="0" smtClean="0">
                <a:solidFill>
                  <a:schemeClr val="tx1">
                    <a:lumMod val="95000"/>
                  </a:schemeClr>
                </a:solidFill>
                <a:latin typeface="Berlin Sans FB" panose="020E0602020502020306" pitchFamily="34" charset="0"/>
                <a:cs typeface="Aharoni" panose="02010803020104030203" pitchFamily="2" charset="-79"/>
              </a:rPr>
            </a:br>
            <a:endParaRPr lang="pt-BR" sz="4400" dirty="0">
              <a:solidFill>
                <a:schemeClr val="tx1">
                  <a:lumMod val="95000"/>
                </a:schemeClr>
              </a:solidFill>
              <a:latin typeface="Berlin Sans FB" panose="020E0602020502020306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6824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Implantação do Projeto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 smtClean="0"/>
              <a:t>Através de pesquisa na internet, tivemos o conhecimento do Projeto </a:t>
            </a:r>
            <a:r>
              <a:rPr lang="pt-BR" dirty="0"/>
              <a:t>D</a:t>
            </a:r>
            <a:r>
              <a:rPr lang="pt-BR" dirty="0" smtClean="0"/>
              <a:t>ose de Leitura que vinha ao encontro de nossa ideia. Realizamos um cadastro no site, posteriormente fomos informados que seríamos contemplados com os livros e o carrinho. O </a:t>
            </a:r>
            <a:r>
              <a:rPr lang="pt-BR" dirty="0"/>
              <a:t>único custo seria o </a:t>
            </a:r>
            <a:r>
              <a:rPr lang="pt-BR" dirty="0" smtClean="0"/>
              <a:t>transporte, que foi custeado pela Associação de Voluntárias.</a:t>
            </a: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Em </a:t>
            </a:r>
            <a:r>
              <a:rPr lang="pt-BR" dirty="0"/>
              <a:t>menos de uma semana o carrinho estava na unidade.</a:t>
            </a:r>
          </a:p>
          <a:p>
            <a:pPr marL="0" indent="0" algn="just">
              <a:buNone/>
            </a:pPr>
            <a:r>
              <a:rPr lang="pt-BR" dirty="0" smtClean="0"/>
              <a:t>Os livros foram catalogados, etiquetados </a:t>
            </a:r>
            <a:r>
              <a:rPr lang="pt-BR" dirty="0"/>
              <a:t>e </a:t>
            </a:r>
            <a:r>
              <a:rPr lang="pt-BR" dirty="0" smtClean="0"/>
              <a:t>encapados</a:t>
            </a:r>
            <a:r>
              <a:rPr lang="pt-BR" dirty="0"/>
              <a:t> </a:t>
            </a:r>
            <a:r>
              <a:rPr lang="pt-BR" dirty="0" smtClean="0"/>
              <a:t>para controle, organização e conservação dos mesmos.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75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18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será aplicado?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847088"/>
            <a:ext cx="8435280" cy="47502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dirty="0"/>
          </a:p>
          <a:p>
            <a:r>
              <a:rPr lang="pt-BR" dirty="0"/>
              <a:t>Três servidoras, membros do GTH, farão a </a:t>
            </a:r>
            <a:r>
              <a:rPr lang="pt-BR" dirty="0" smtClean="0"/>
              <a:t>facilitação </a:t>
            </a:r>
            <a:r>
              <a:rPr lang="pt-BR" dirty="0"/>
              <a:t>de acesso às </a:t>
            </a:r>
            <a:r>
              <a:rPr lang="pt-BR" dirty="0" smtClean="0"/>
              <a:t>obras e a reposição, </a:t>
            </a:r>
            <a:r>
              <a:rPr lang="pt-BR" dirty="0"/>
              <a:t>com circulação do carrinho com os livros nas dependências do hospital </a:t>
            </a:r>
            <a:r>
              <a:rPr lang="pt-BR" dirty="0" smtClean="0"/>
              <a:t>diariamente. </a:t>
            </a:r>
            <a:r>
              <a:rPr lang="pt-BR" dirty="0"/>
              <a:t>N</a:t>
            </a:r>
            <a:r>
              <a:rPr lang="pt-BR" dirty="0" smtClean="0"/>
              <a:t>o </a:t>
            </a:r>
            <a:r>
              <a:rPr lang="pt-BR" dirty="0"/>
              <a:t>entanto, </a:t>
            </a:r>
            <a:r>
              <a:rPr lang="pt-BR" dirty="0" smtClean="0"/>
              <a:t>todos os funcionários terão uma participação e colaboração que será  fundamental durante o andamento dos trabalhos.</a:t>
            </a:r>
            <a:endParaRPr lang="pt-BR" dirty="0"/>
          </a:p>
          <a:p>
            <a:r>
              <a:rPr lang="pt-BR" dirty="0"/>
              <a:t>Cuidados necessários:  </a:t>
            </a:r>
            <a:endParaRPr lang="pt-BR" dirty="0" smtClean="0"/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Na formação </a:t>
            </a:r>
            <a:r>
              <a:rPr lang="pt-BR" dirty="0"/>
              <a:t>de </a:t>
            </a:r>
            <a:r>
              <a:rPr lang="pt-BR" dirty="0" smtClean="0"/>
              <a:t>leitores;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Na </a:t>
            </a:r>
            <a:r>
              <a:rPr lang="pt-BR" dirty="0"/>
              <a:t>escolha da </a:t>
            </a:r>
            <a:r>
              <a:rPr lang="pt-BR" dirty="0" smtClean="0"/>
              <a:t>obra;</a:t>
            </a:r>
          </a:p>
          <a:p>
            <a:pPr marL="0" indent="0">
              <a:buNone/>
            </a:pPr>
            <a:r>
              <a:rPr lang="pt-BR" dirty="0" smtClean="0"/>
              <a:t> 	Estimular </a:t>
            </a:r>
            <a:r>
              <a:rPr lang="pt-BR" dirty="0"/>
              <a:t>a curiosidade para a leitura </a:t>
            </a:r>
            <a:r>
              <a:rPr lang="pt-BR" dirty="0" smtClean="0"/>
              <a:t> e;</a:t>
            </a:r>
          </a:p>
          <a:p>
            <a:pPr marL="0" indent="0">
              <a:buNone/>
            </a:pPr>
            <a:r>
              <a:rPr lang="pt-BR" dirty="0" smtClean="0"/>
              <a:t> 	Em </a:t>
            </a:r>
            <a:r>
              <a:rPr lang="pt-BR" dirty="0"/>
              <a:t>conduzir bem o processo. </a:t>
            </a:r>
          </a:p>
          <a:p>
            <a:pPr marL="0" indent="0">
              <a:buNone/>
            </a:pPr>
            <a:r>
              <a:rPr lang="pt-BR" dirty="0"/>
              <a:t> 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93647"/>
            <a:ext cx="300990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 finalizar....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/>
              <a:t>Viajar pela leitura</a:t>
            </a:r>
            <a:br>
              <a:rPr lang="pt-BR" dirty="0"/>
            </a:br>
            <a:r>
              <a:rPr lang="pt-BR" dirty="0"/>
              <a:t>Viajar pela leitura</a:t>
            </a:r>
            <a:br>
              <a:rPr lang="pt-BR" dirty="0"/>
            </a:br>
            <a:r>
              <a:rPr lang="pt-BR" dirty="0"/>
              <a:t>sem rumo, sem intenção.</a:t>
            </a:r>
            <a:br>
              <a:rPr lang="pt-BR" dirty="0"/>
            </a:br>
            <a:r>
              <a:rPr lang="pt-BR" dirty="0"/>
              <a:t>Só para viver a aventura</a:t>
            </a:r>
            <a:br>
              <a:rPr lang="pt-BR" dirty="0"/>
            </a:br>
            <a:r>
              <a:rPr lang="pt-BR" dirty="0"/>
              <a:t>que é ter um livro nas mãos.</a:t>
            </a:r>
            <a:br>
              <a:rPr lang="pt-BR" dirty="0"/>
            </a:br>
            <a:r>
              <a:rPr lang="pt-BR" dirty="0"/>
              <a:t>É uma pena que só saiba disso</a:t>
            </a:r>
            <a:br>
              <a:rPr lang="pt-BR" dirty="0"/>
            </a:br>
            <a:r>
              <a:rPr lang="pt-BR" dirty="0"/>
              <a:t>quem gosta de ler.</a:t>
            </a:r>
            <a:br>
              <a:rPr lang="pt-BR" dirty="0"/>
            </a:br>
            <a:r>
              <a:rPr lang="pt-BR" dirty="0"/>
              <a:t>Experimente!</a:t>
            </a:r>
            <a:br>
              <a:rPr lang="pt-BR" dirty="0"/>
            </a:br>
            <a:r>
              <a:rPr lang="pt-BR" dirty="0"/>
              <a:t>Assim, sem compromisso,</a:t>
            </a:r>
            <a:br>
              <a:rPr lang="pt-BR" dirty="0"/>
            </a:br>
            <a:r>
              <a:rPr lang="pt-BR" dirty="0"/>
              <a:t>você vai me entender.</a:t>
            </a:r>
            <a:br>
              <a:rPr lang="pt-BR" dirty="0"/>
            </a:br>
            <a:r>
              <a:rPr lang="pt-BR" dirty="0"/>
              <a:t>Mergulhe de cabeça</a:t>
            </a:r>
            <a:br>
              <a:rPr lang="pt-BR" dirty="0"/>
            </a:br>
            <a:r>
              <a:rPr lang="pt-BR" dirty="0"/>
              <a:t>na imaginação!</a:t>
            </a:r>
            <a:br>
              <a:rPr lang="pt-BR" dirty="0"/>
            </a:br>
            <a:r>
              <a:rPr lang="pt-BR" dirty="0"/>
              <a:t>(Clarice Pacheco)</a:t>
            </a:r>
          </a:p>
        </p:txBody>
      </p:sp>
    </p:spTree>
    <p:extLst>
      <p:ext uri="{BB962C8B-B14F-4D97-AF65-F5344CB8AC3E}">
        <p14:creationId xmlns:p14="http://schemas.microsoft.com/office/powerpoint/2010/main" val="42110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63" y="980728"/>
            <a:ext cx="2664295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1112" y="1124744"/>
            <a:ext cx="7992888" cy="1600200"/>
          </a:xfrm>
        </p:spPr>
        <p:txBody>
          <a:bodyPr>
            <a:normAutofit/>
          </a:bodyPr>
          <a:lstStyle/>
          <a:p>
            <a:pPr algn="ctr"/>
            <a:r>
              <a:rPr lang="pt-BR" sz="4400" dirty="0" smtClean="0"/>
              <a:t>A Política Nacional de Humanização (PNH) </a:t>
            </a:r>
            <a:endParaRPr lang="pt-BR" sz="4400" dirty="0"/>
          </a:p>
        </p:txBody>
      </p:sp>
      <p:sp>
        <p:nvSpPr>
          <p:cNvPr id="7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2780928"/>
            <a:ext cx="8229600" cy="4781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200" dirty="0" smtClean="0">
                <a:latin typeface="Calibri" pitchFamily="34" charset="0"/>
              </a:rPr>
              <a:t>	</a:t>
            </a:r>
            <a:endParaRPr lang="pt-BR" sz="2800" dirty="0">
              <a:latin typeface="Calibri" pitchFamily="34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latin typeface="Calibri" pitchFamily="34" charset="0"/>
              </a:rPr>
              <a:t>A </a:t>
            </a:r>
            <a:r>
              <a:rPr lang="pt-BR" sz="2800" dirty="0" smtClean="0">
                <a:latin typeface="Calibri" pitchFamily="34" charset="0"/>
              </a:rPr>
              <a:t>PNH foi </a:t>
            </a:r>
            <a:r>
              <a:rPr lang="pt-BR" sz="2800" dirty="0" smtClean="0">
                <a:latin typeface="Calibri" pitchFamily="34" charset="0"/>
              </a:rPr>
              <a:t>Instituída pelo MS, tem como objetivo difundir uma </a:t>
            </a: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cultura humanizada </a:t>
            </a:r>
            <a:r>
              <a:rPr lang="pt-BR" sz="2800" dirty="0" smtClean="0">
                <a:latin typeface="Calibri" pitchFamily="34" charset="0"/>
              </a:rPr>
              <a:t>nas instituições de saúde, com enfoque na assistência ao usuário, no trabalhador e na gestão. </a:t>
            </a:r>
          </a:p>
          <a:p>
            <a:pPr marL="0" indent="0" algn="ctr">
              <a:buNone/>
            </a:pPr>
            <a:endParaRPr lang="pt-BR" sz="2800" dirty="0" smtClean="0">
              <a:latin typeface="Calibri" pitchFamily="34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latin typeface="Calibri" pitchFamily="34" charset="0"/>
              </a:rPr>
              <a:t>Humanizar </a:t>
            </a:r>
            <a:r>
              <a:rPr lang="pt-BR" sz="2800" dirty="0">
                <a:latin typeface="Calibri" pitchFamily="34" charset="0"/>
              </a:rPr>
              <a:t>o quê?</a:t>
            </a:r>
          </a:p>
          <a:p>
            <a:pPr marL="0" indent="0" algn="ctr">
              <a:buNone/>
            </a:pPr>
            <a:r>
              <a:rPr lang="pt-BR" sz="2800" dirty="0">
                <a:latin typeface="Calibri" pitchFamily="34" charset="0"/>
              </a:rPr>
              <a:t>E por acaso não somos humanos?</a:t>
            </a:r>
          </a:p>
          <a:p>
            <a:pPr marL="0" indent="0" algn="ctr">
              <a:buNone/>
            </a:pPr>
            <a:endParaRPr lang="pt-BR" sz="2800" dirty="0" smtClean="0">
              <a:latin typeface="Calibri" pitchFamily="34" charset="0"/>
            </a:endParaRPr>
          </a:p>
          <a:p>
            <a:pPr marL="0" indent="0" algn="ctr">
              <a:buNone/>
            </a:pPr>
            <a:endParaRPr lang="pt-BR" sz="28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345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3264" y="332656"/>
            <a:ext cx="8229600" cy="1143000"/>
          </a:xfrm>
        </p:spPr>
        <p:txBody>
          <a:bodyPr/>
          <a:lstStyle/>
          <a:p>
            <a:r>
              <a:rPr lang="pt-BR" dirty="0" smtClean="0"/>
              <a:t>Humanização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556792"/>
            <a:ext cx="7543800" cy="3391272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	Vamos analisar humanização como uma afirmação política.</a:t>
            </a:r>
          </a:p>
          <a:p>
            <a:pPr marL="0" indent="0">
              <a:buNone/>
            </a:pPr>
            <a:r>
              <a:rPr lang="pt-BR" dirty="0" smtClean="0"/>
              <a:t>	Uma política que afirma a vida em muitas dimensões.</a:t>
            </a:r>
          </a:p>
          <a:p>
            <a:pPr marL="0" indent="0">
              <a:buNone/>
            </a:pPr>
            <a:r>
              <a:rPr lang="pt-BR" dirty="0" smtClean="0"/>
              <a:t>	Dentre essas dimensões está o CUIDADO, o afeto, a escuta, a defesa das causas em favor dessa vida.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49080"/>
            <a:ext cx="3226813" cy="222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0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Humanização é...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7543800" cy="3103240"/>
          </a:xfrm>
        </p:spPr>
        <p:txBody>
          <a:bodyPr/>
          <a:lstStyle/>
          <a:p>
            <a:r>
              <a:rPr lang="pt-BR" dirty="0"/>
              <a:t>U</a:t>
            </a:r>
            <a:r>
              <a:rPr lang="pt-BR" dirty="0" smtClean="0"/>
              <a:t>ma nova visão de atendimento ao paciente/usuário, trabalhador e gestor, possibilitando um trabalho de melhor qualidade, em um fazer coletivo.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214" y="3883518"/>
            <a:ext cx="3528392" cy="2413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7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SC02166"/>
          <p:cNvPicPr>
            <a:picLocks noChangeAspect="1" noChangeArrowheads="1"/>
          </p:cNvPicPr>
          <p:nvPr/>
        </p:nvPicPr>
        <p:blipFill rotWithShape="1">
          <a:blip r:embed="rId2"/>
          <a:srcRect l="1787" t="34895" r="2599" b="72"/>
          <a:stretch/>
        </p:blipFill>
        <p:spPr bwMode="auto">
          <a:xfrm>
            <a:off x="827584" y="2456892"/>
            <a:ext cx="8174665" cy="31323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37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sz="4000" dirty="0" smtClean="0"/>
              <a:t>Grupo de Trabalho Humanizado (GTH)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56740"/>
            <a:ext cx="8363272" cy="1200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400" dirty="0" smtClean="0"/>
              <a:t>O GTH é um dos dispositivos criados pela Política Nacional de Humanização (PNH) para o Sistema Único de Saúde (SUS).</a:t>
            </a:r>
          </a:p>
        </p:txBody>
      </p:sp>
      <p:sp>
        <p:nvSpPr>
          <p:cNvPr id="5" name="Retângulo 4"/>
          <p:cNvSpPr/>
          <p:nvPr/>
        </p:nvSpPr>
        <p:spPr>
          <a:xfrm>
            <a:off x="4285727" y="5589240"/>
            <a:ext cx="47165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itchFamily="34" charset="0"/>
              </a:rPr>
              <a:t>Um espaço coletivo organizado, participativo e democrático, que se destina a empreender a política de humanização em benefício dos usuários e dos profissionais de saúde.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300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Algumas Ações Realizadas pelo GTH na Unidade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28800"/>
            <a:ext cx="8661648" cy="4781128"/>
          </a:xfrm>
        </p:spPr>
        <p:txBody>
          <a:bodyPr>
            <a:normAutofit fontScale="55000" lnSpcReduction="20000"/>
          </a:bodyPr>
          <a:lstStyle/>
          <a:p>
            <a:r>
              <a:rPr lang="pt-BR" sz="2900" dirty="0" smtClean="0"/>
              <a:t>Oficinas </a:t>
            </a:r>
            <a:r>
              <a:rPr lang="pt-BR" sz="2900" dirty="0" smtClean="0"/>
              <a:t>de </a:t>
            </a:r>
            <a:r>
              <a:rPr lang="pt-BR" sz="2900" dirty="0" smtClean="0"/>
              <a:t>Sensibilização;</a:t>
            </a:r>
          </a:p>
          <a:p>
            <a:pPr marL="0" indent="0">
              <a:buNone/>
            </a:pPr>
            <a:r>
              <a:rPr lang="pt-BR" sz="2800" b="1" dirty="0"/>
              <a:t>Melhoria de Atendimento ao </a:t>
            </a:r>
            <a:r>
              <a:rPr lang="pt-BR" sz="2800" b="1" dirty="0" smtClean="0"/>
              <a:t>Usuário</a:t>
            </a:r>
            <a:endParaRPr lang="pt-BR" sz="2900" dirty="0" smtClean="0"/>
          </a:p>
          <a:p>
            <a:r>
              <a:rPr lang="pt-BR" sz="2900" dirty="0" smtClean="0"/>
              <a:t>Visita Aberta;</a:t>
            </a:r>
          </a:p>
          <a:p>
            <a:r>
              <a:rPr lang="pt-BR" sz="2900" dirty="0"/>
              <a:t>Folder Informativo – paciente internado e acompanhantes</a:t>
            </a:r>
            <a:r>
              <a:rPr lang="pt-BR" sz="2900" dirty="0" smtClean="0"/>
              <a:t>;</a:t>
            </a:r>
          </a:p>
          <a:p>
            <a:r>
              <a:rPr lang="pt-BR" sz="2900" dirty="0"/>
              <a:t>Vagas </a:t>
            </a:r>
            <a:r>
              <a:rPr lang="pt-BR" sz="2900" dirty="0" smtClean="0"/>
              <a:t> Preferenciais de </a:t>
            </a:r>
            <a:r>
              <a:rPr lang="pt-BR" sz="2900" dirty="0"/>
              <a:t>Estacionamento</a:t>
            </a:r>
            <a:r>
              <a:rPr lang="pt-BR" sz="2900" dirty="0" smtClean="0"/>
              <a:t>;</a:t>
            </a:r>
          </a:p>
          <a:p>
            <a:r>
              <a:rPr lang="pt-BR" sz="2900" dirty="0"/>
              <a:t>Ouvidoria</a:t>
            </a:r>
            <a:r>
              <a:rPr lang="pt-BR" sz="2900" dirty="0" smtClean="0"/>
              <a:t>;</a:t>
            </a:r>
          </a:p>
          <a:p>
            <a:pPr marL="0" indent="0">
              <a:buNone/>
            </a:pPr>
            <a:r>
              <a:rPr lang="pt-BR" sz="2900" dirty="0" smtClean="0"/>
              <a:t>Implantação </a:t>
            </a:r>
            <a:r>
              <a:rPr lang="pt-BR" sz="2900" dirty="0"/>
              <a:t>de urnas (reclamações, sugestões e elogios</a:t>
            </a:r>
            <a:r>
              <a:rPr lang="pt-BR" sz="2900" dirty="0" smtClean="0"/>
              <a:t>);</a:t>
            </a:r>
            <a:endParaRPr lang="pt-BR" sz="2900" dirty="0" smtClean="0"/>
          </a:p>
          <a:p>
            <a:r>
              <a:rPr lang="pt-BR" sz="2900" dirty="0" smtClean="0"/>
              <a:t>Aplicação de Pesquisas </a:t>
            </a:r>
            <a:r>
              <a:rPr lang="pt-BR" sz="2900" dirty="0" smtClean="0"/>
              <a:t>de Satisfação de Usuários e Servidores;</a:t>
            </a:r>
          </a:p>
          <a:p>
            <a:r>
              <a:rPr lang="pt-BR" sz="2900" dirty="0" smtClean="0"/>
              <a:t>Pesquisa na </a:t>
            </a:r>
            <a:r>
              <a:rPr lang="pt-BR" sz="2900" dirty="0"/>
              <a:t>Emergência; (banners quando procurar o Posto de Saúde do município e quando procurar o P.S</a:t>
            </a:r>
            <a:r>
              <a:rPr lang="pt-BR" sz="2900" dirty="0" smtClean="0"/>
              <a:t>.);</a:t>
            </a:r>
          </a:p>
          <a:p>
            <a:r>
              <a:rPr lang="pt-BR" sz="2900" b="1" dirty="0" smtClean="0"/>
              <a:t>Melhoria da Ambiência</a:t>
            </a:r>
          </a:p>
          <a:p>
            <a:r>
              <a:rPr lang="pt-BR" sz="2900" dirty="0"/>
              <a:t>Solário</a:t>
            </a:r>
            <a:r>
              <a:rPr lang="pt-BR" sz="2900" dirty="0" smtClean="0"/>
              <a:t>;</a:t>
            </a:r>
          </a:p>
          <a:p>
            <a:r>
              <a:rPr lang="pt-BR" sz="2900" b="1" dirty="0" smtClean="0"/>
              <a:t>Melhoria para o Servidor</a:t>
            </a:r>
          </a:p>
          <a:p>
            <a:r>
              <a:rPr lang="pt-BR" sz="2900" dirty="0" smtClean="0"/>
              <a:t>Escuta sensível voltada </a:t>
            </a:r>
            <a:r>
              <a:rPr lang="pt-BR" sz="2900" dirty="0" smtClean="0"/>
              <a:t>ao servidor- tema- </a:t>
            </a:r>
            <a:r>
              <a:rPr lang="pt-BR" sz="2900" dirty="0" smtClean="0"/>
              <a:t>motivação no trabalho;</a:t>
            </a:r>
          </a:p>
          <a:p>
            <a:pPr marL="0" indent="0">
              <a:buNone/>
            </a:pPr>
            <a:r>
              <a:rPr lang="pt-BR" sz="2900" b="1" dirty="0" smtClean="0"/>
              <a:t>Ações previstas</a:t>
            </a:r>
            <a:endParaRPr lang="pt-BR" sz="2900" b="1" dirty="0" smtClean="0"/>
          </a:p>
          <a:p>
            <a:r>
              <a:rPr lang="pt-BR" sz="2900" dirty="0" smtClean="0"/>
              <a:t>Curso </a:t>
            </a:r>
            <a:r>
              <a:rPr lang="pt-BR" sz="2900" dirty="0" smtClean="0"/>
              <a:t>Qualidade no Atendimento Hospitalar;</a:t>
            </a:r>
          </a:p>
          <a:p>
            <a:r>
              <a:rPr lang="pt-BR" sz="2900" dirty="0" smtClean="0"/>
              <a:t>Biblioteca </a:t>
            </a:r>
            <a:r>
              <a:rPr lang="pt-BR" sz="2900" dirty="0" smtClean="0"/>
              <a:t>para os servidores</a:t>
            </a:r>
            <a:r>
              <a:rPr lang="pt-BR" sz="2900" dirty="0" smtClean="0"/>
              <a:t>.</a:t>
            </a:r>
          </a:p>
          <a:p>
            <a:pPr algn="ctr"/>
            <a:r>
              <a:rPr lang="pt-BR" sz="4400" b="1" dirty="0" smtClean="0"/>
              <a:t>Projeto Dose de Leitura</a:t>
            </a:r>
            <a:endParaRPr lang="pt-BR" sz="4400" b="1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079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Dose de Leitura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1509" y="2420888"/>
            <a:ext cx="6696743" cy="35181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Realizado em parceria com hospitais, destina-se aos pacientes e seus acompanhantes. </a:t>
            </a:r>
            <a:endParaRPr lang="pt-BR" dirty="0" smtClean="0"/>
          </a:p>
          <a:p>
            <a:pPr marL="0" indent="0">
              <a:buNone/>
            </a:pPr>
            <a:r>
              <a:rPr lang="pt-BR" dirty="0"/>
              <a:t/>
            </a:r>
            <a:br>
              <a:rPr lang="pt-BR" dirty="0"/>
            </a:br>
            <a:r>
              <a:rPr lang="pt-BR" dirty="0"/>
              <a:t>São </a:t>
            </a:r>
            <a:r>
              <a:rPr lang="pt-BR" dirty="0" smtClean="0"/>
              <a:t>disponibilizadas nos quartos </a:t>
            </a:r>
            <a:r>
              <a:rPr lang="pt-BR" dirty="0"/>
              <a:t>dos hospitais, obras infantis e de crônicas, do escritor </a:t>
            </a:r>
            <a:r>
              <a:rPr lang="pt-BR" b="1" dirty="0" err="1"/>
              <a:t>Laé</a:t>
            </a:r>
            <a:r>
              <a:rPr lang="pt-BR" b="1" dirty="0"/>
              <a:t> de Souza</a:t>
            </a:r>
            <a:r>
              <a:rPr lang="pt-BR" dirty="0"/>
              <a:t>, dirigidas ao público </a:t>
            </a:r>
            <a:r>
              <a:rPr lang="pt-BR" dirty="0" smtClean="0"/>
              <a:t>infantil </a:t>
            </a:r>
            <a:r>
              <a:rPr lang="pt-BR" dirty="0"/>
              <a:t>e adulto, ficando à disposição dos pacientes, acompanhantes e visitantes, durante a sua permanência no local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As obras são expostas em um carrinho que circula pelas dependências do hospital.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2204864"/>
            <a:ext cx="1821656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683568" y="980728"/>
            <a:ext cx="7586662" cy="44465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/>
              <a:t>	O </a:t>
            </a:r>
            <a:r>
              <a:rPr lang="pt-BR" sz="2400" dirty="0"/>
              <a:t>projeto, neste </a:t>
            </a:r>
            <a:r>
              <a:rPr lang="pt-BR" sz="2400" dirty="0" smtClean="0"/>
              <a:t>ano de 2013 é patrocinado </a:t>
            </a:r>
            <a:r>
              <a:rPr lang="pt-BR" sz="2400" dirty="0"/>
              <a:t>pela </a:t>
            </a:r>
            <a:r>
              <a:rPr lang="pt-BR" sz="2400" b="1" dirty="0"/>
              <a:t>Konica </a:t>
            </a:r>
            <a:r>
              <a:rPr lang="pt-BR" sz="2400" b="1" dirty="0" err="1" smtClean="0"/>
              <a:t>Minolta</a:t>
            </a:r>
            <a:r>
              <a:rPr lang="pt-BR" sz="2400" b="1" dirty="0"/>
              <a:t> </a:t>
            </a:r>
            <a:r>
              <a:rPr lang="pt-BR" sz="2400" dirty="0" smtClean="0"/>
              <a:t>e </a:t>
            </a:r>
            <a:r>
              <a:rPr lang="pt-BR" sz="2400" dirty="0"/>
              <a:t>tem como objetivos proporcionar entretenimento e incentivar o hábito da leitura. </a:t>
            </a:r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400" dirty="0" smtClean="0">
                <a:solidFill>
                  <a:srgbClr val="333333"/>
                </a:solidFill>
              </a:rPr>
              <a:t>	O projeto, em execução desde 2006, é aprovado pelo Ministério da Cultura. “Certamente uma leitura agradável ajudará na recuperação do paciente e tornará o seu tempo no hospital menos tedioso”, acredita autor do projeto.</a:t>
            </a:r>
          </a:p>
          <a:p>
            <a:endParaRPr lang="pt-BR" sz="2800" dirty="0" smtClean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5102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/>
              <a:t>O Grupo de Trabalho Humanizado e um Projeto de Leitura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7088"/>
            <a:ext cx="7643192" cy="41742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sz="6400" dirty="0" smtClean="0"/>
              <a:t>A ideia de um </a:t>
            </a:r>
            <a:r>
              <a:rPr lang="pt-BR" sz="6400" dirty="0"/>
              <a:t>p</a:t>
            </a:r>
            <a:r>
              <a:rPr lang="pt-BR" sz="6400" dirty="0" smtClean="0"/>
              <a:t>rojeto de leitura surgiu em uma reunião da CIPA, seus membros entenderam que o GTH seria o espaço ideal para discutir a implantação do mesmo.</a:t>
            </a:r>
          </a:p>
          <a:p>
            <a:pPr marL="0" indent="0">
              <a:buNone/>
            </a:pPr>
            <a:r>
              <a:rPr lang="pt-BR" sz="6400" dirty="0" smtClean="0"/>
              <a:t>O GTH abraçou a iniciativa e definiu que o projeto tem como principal finalidade contribuir para a humanização do ambiente hospitalar e da assistência prestada através do incentivo e promoção a leitura.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968" y="4653135"/>
            <a:ext cx="2290600" cy="223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9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473</TotalTime>
  <Words>448</Words>
  <Application>Microsoft Office PowerPoint</Application>
  <PresentationFormat>Apresentação na tela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Aharoni</vt:lpstr>
      <vt:lpstr>Berlin Sans FB</vt:lpstr>
      <vt:lpstr>Calibri</vt:lpstr>
      <vt:lpstr>Constantia</vt:lpstr>
      <vt:lpstr>Wingdings 2</vt:lpstr>
      <vt:lpstr>Fluxo</vt:lpstr>
      <vt:lpstr>PROJETO  DOSE DE LEITURA  </vt:lpstr>
      <vt:lpstr>A Política Nacional de Humanização (PNH) </vt:lpstr>
      <vt:lpstr>Humanização</vt:lpstr>
      <vt:lpstr>Humanização é...</vt:lpstr>
      <vt:lpstr>Grupo de Trabalho Humanizado (GTH)</vt:lpstr>
      <vt:lpstr>Algumas Ações Realizadas pelo GTH na Unidade</vt:lpstr>
      <vt:lpstr>Dose de Leitura</vt:lpstr>
      <vt:lpstr>Apresentação do PowerPoint</vt:lpstr>
      <vt:lpstr>O Grupo de Trabalho Humanizado e um Projeto de Leitura</vt:lpstr>
      <vt:lpstr>Implantação do Projeto</vt:lpstr>
      <vt:lpstr>Apresentação do PowerPoint</vt:lpstr>
      <vt:lpstr>Como será aplicado?</vt:lpstr>
      <vt:lpstr>Para finalizar....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CARRINHO DA LEITURA  HDWC</dc:title>
  <dc:creator>Silmeri Cassia De Oliveira Biancato</dc:creator>
  <cp:lastModifiedBy>Silmeri Cassia De Oliveira Biancato</cp:lastModifiedBy>
  <cp:revision>35</cp:revision>
  <cp:lastPrinted>2013-08-14T20:06:30Z</cp:lastPrinted>
  <dcterms:created xsi:type="dcterms:W3CDTF">2013-08-13T16:59:26Z</dcterms:created>
  <dcterms:modified xsi:type="dcterms:W3CDTF">2013-08-15T12:08:28Z</dcterms:modified>
</cp:coreProperties>
</file>