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26"/>
  </p:notesMasterIdLst>
  <p:handoutMasterIdLst>
    <p:handoutMasterId r:id="rId27"/>
  </p:handoutMasterIdLst>
  <p:sldIdLst>
    <p:sldId id="348" r:id="rId2"/>
    <p:sldId id="624" r:id="rId3"/>
    <p:sldId id="627" r:id="rId4"/>
    <p:sldId id="628" r:id="rId5"/>
    <p:sldId id="643" r:id="rId6"/>
    <p:sldId id="644" r:id="rId7"/>
    <p:sldId id="629" r:id="rId8"/>
    <p:sldId id="640" r:id="rId9"/>
    <p:sldId id="631" r:id="rId10"/>
    <p:sldId id="625" r:id="rId11"/>
    <p:sldId id="641" r:id="rId12"/>
    <p:sldId id="626" r:id="rId13"/>
    <p:sldId id="638" r:id="rId14"/>
    <p:sldId id="637" r:id="rId15"/>
    <p:sldId id="622" r:id="rId16"/>
    <p:sldId id="623" r:id="rId17"/>
    <p:sldId id="642" r:id="rId18"/>
    <p:sldId id="609" r:id="rId19"/>
    <p:sldId id="600" r:id="rId20"/>
    <p:sldId id="610" r:id="rId21"/>
    <p:sldId id="612" r:id="rId22"/>
    <p:sldId id="611" r:id="rId23"/>
    <p:sldId id="639" r:id="rId24"/>
    <p:sldId id="583" r:id="rId25"/>
  </p:sldIdLst>
  <p:sldSz cx="9144000" cy="6858000" type="screen4x3"/>
  <p:notesSz cx="6858000" cy="10017125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2A300"/>
    <a:srgbClr val="FFCC00"/>
    <a:srgbClr val="FF9900"/>
    <a:srgbClr val="FBDEA3"/>
    <a:srgbClr val="993300"/>
    <a:srgbClr val="66FF33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9" autoAdjust="0"/>
    <p:restoredTop sz="94651" autoAdjust="0"/>
  </p:normalViewPr>
  <p:slideViewPr>
    <p:cSldViewPr>
      <p:cViewPr>
        <p:scale>
          <a:sx n="75" d="100"/>
          <a:sy n="75" d="100"/>
        </p:scale>
        <p:origin x="-96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916" y="0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ED3ADFC-FACE-40BE-AD74-D6C7E8FD9E8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916" y="0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253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50888"/>
            <a:ext cx="5011737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042" y="4757854"/>
            <a:ext cx="5027916" cy="450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3482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482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5" tIns="46173" rIns="92345" bIns="4617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6AB73D7-C8EC-4A8B-BC38-D5B3A38B01E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BFE10-5260-488F-A3E4-219C937161AA}" type="slidenum">
              <a:rPr lang="pt-BR" smtClean="0">
                <a:latin typeface="Arial" pitchFamily="34" charset="0"/>
              </a:rPr>
              <a:pPr/>
              <a:t>1</a:t>
            </a:fld>
            <a:endParaRPr lang="pt-BR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BFE10-5260-488F-A3E4-219C937161AA}" type="slidenum">
              <a:rPr lang="pt-BR" smtClean="0">
                <a:latin typeface="Arial" pitchFamily="34" charset="0"/>
              </a:rPr>
              <a:pPr/>
              <a:t>10</a:t>
            </a:fld>
            <a:endParaRPr lang="pt-BR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BFE10-5260-488F-A3E4-219C937161AA}" type="slidenum">
              <a:rPr lang="pt-BR" smtClean="0">
                <a:latin typeface="Arial" pitchFamily="34" charset="0"/>
              </a:rPr>
              <a:pPr/>
              <a:t>11</a:t>
            </a:fld>
            <a:endParaRPr lang="pt-BR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BFE10-5260-488F-A3E4-219C937161AA}" type="slidenum">
              <a:rPr lang="pt-BR" smtClean="0">
                <a:latin typeface="Arial" pitchFamily="34" charset="0"/>
              </a:rPr>
              <a:pPr/>
              <a:t>12</a:t>
            </a:fld>
            <a:endParaRPr lang="pt-BR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3E138357-20FC-4D2B-B2FF-4EF3B04AE04E}" type="slidenum">
              <a:rPr lang="pt-BR" sz="1200"/>
              <a:pPr algn="r"/>
              <a:t>15</a:t>
            </a:fld>
            <a:endParaRPr lang="pt-BR" sz="1200" dirty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1A7489AA-36E9-41D6-9A58-A330E029AFF9}" type="slidenum">
              <a:rPr lang="pt-BR" sz="1200"/>
              <a:pPr algn="r"/>
              <a:t>16</a:t>
            </a:fld>
            <a:endParaRPr lang="pt-BR" sz="1200" dirty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1A7489AA-36E9-41D6-9A58-A330E029AFF9}" type="slidenum">
              <a:rPr lang="pt-BR" sz="1200"/>
              <a:pPr algn="r"/>
              <a:t>17</a:t>
            </a:fld>
            <a:endParaRPr lang="pt-BR" sz="1200" dirty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3D14F030-65FE-416A-BC09-93AFFFCCBA2C}" type="slidenum">
              <a:rPr lang="pt-BR" sz="1200"/>
              <a:pPr algn="r"/>
              <a:t>18</a:t>
            </a:fld>
            <a:endParaRPr lang="pt-BR" sz="1200" dirty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1027BEE5-BAB0-45CB-AD53-88ABB6B5B5B3}" type="slidenum">
              <a:rPr lang="pt-BR" sz="1200"/>
              <a:pPr algn="r"/>
              <a:t>19</a:t>
            </a:fld>
            <a:endParaRPr lang="pt-BR" sz="1200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C8090697-E02D-4E16-9EE0-C048C832C7EC}" type="slidenum">
              <a:rPr lang="pt-BR" sz="1200"/>
              <a:pPr algn="r"/>
              <a:t>20</a:t>
            </a:fld>
            <a:endParaRPr lang="pt-BR" sz="1200" dirty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BF186CB7-C451-4120-85EC-E486855E7E1C}" type="slidenum">
              <a:rPr lang="pt-BR" sz="1200"/>
              <a:pPr algn="r"/>
              <a:t>21</a:t>
            </a:fld>
            <a:endParaRPr lang="pt-BR" sz="1200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BFE10-5260-488F-A3E4-219C937161AA}" type="slidenum">
              <a:rPr lang="pt-BR" smtClean="0">
                <a:latin typeface="Arial" pitchFamily="34" charset="0"/>
              </a:rPr>
              <a:pPr/>
              <a:t>2</a:t>
            </a:fld>
            <a:endParaRPr lang="pt-BR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F8C3AF6C-F659-448F-8679-2997C28D504C}" type="slidenum">
              <a:rPr lang="pt-BR" sz="1200"/>
              <a:pPr algn="r"/>
              <a:t>22</a:t>
            </a:fld>
            <a:endParaRPr lang="pt-BR" sz="1200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 eaLnBrk="1" hangingPunct="1"/>
            <a:fld id="{8A5C9717-9465-4FE1-883F-B640D6018934}" type="slidenum">
              <a:rPr lang="pt-BR" sz="1200"/>
              <a:pPr algn="r" eaLnBrk="1" hangingPunct="1"/>
              <a:t>23</a:t>
            </a:fld>
            <a:endParaRPr lang="pt-BR" sz="1200" dirty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858" y="751326"/>
            <a:ext cx="5019889" cy="3756621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E3C6D63C-C729-47A9-B54E-C20ABB62C871}" type="slidenum">
              <a:rPr lang="pt-BR" sz="1200"/>
              <a:pPr algn="r"/>
              <a:t>24</a:t>
            </a:fld>
            <a:endParaRPr lang="pt-BR" sz="1200" dirty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47C30C-5489-4892-AEF9-99B906C3C206}" type="slidenum">
              <a:rPr lang="pt-BR" smtClean="0"/>
              <a:pPr/>
              <a:t>3</a:t>
            </a:fld>
            <a:endParaRPr lang="pt-BR" smtClean="0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F7D791-BFFA-4376-826A-B59BED5CB5D7}" type="slidenum">
              <a:rPr lang="pt-BR" smtClean="0"/>
              <a:pPr/>
              <a:t>4</a:t>
            </a:fld>
            <a:endParaRPr lang="pt-BR" smtClean="0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83F27FE2-C79F-400F-8A37-1930C88C410D}" type="slidenum">
              <a:rPr lang="pt-BR" sz="1200"/>
              <a:pPr algn="r"/>
              <a:t>5</a:t>
            </a:fld>
            <a:endParaRPr lang="pt-BR" sz="1200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31"/>
          <p:cNvSpPr txBox="1">
            <a:spLocks noGrp="1" noChangeArrowheads="1"/>
          </p:cNvSpPr>
          <p:nvPr/>
        </p:nvSpPr>
        <p:spPr bwMode="auto">
          <a:xfrm>
            <a:off x="3884916" y="9515708"/>
            <a:ext cx="2973084" cy="50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45" tIns="46173" rIns="92345" bIns="46173" anchor="b"/>
          <a:lstStyle/>
          <a:p>
            <a:pPr algn="r"/>
            <a:fld id="{DAE872F4-C091-4E90-9FF5-CCDB725AE1D5}" type="slidenum">
              <a:rPr lang="pt-BR" sz="1200"/>
              <a:pPr algn="r"/>
              <a:t>6</a:t>
            </a:fld>
            <a:endParaRPr lang="pt-BR" sz="120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C4E7C7-05AF-4739-B96D-74A066BEFC5A}" type="slidenum">
              <a:rPr lang="pt-BR" smtClean="0"/>
              <a:pPr/>
              <a:t>7</a:t>
            </a:fld>
            <a:endParaRPr lang="pt-BR" smtClean="0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3925" y="750888"/>
            <a:ext cx="5011738" cy="3757612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35C7CE-7F41-46CF-A54B-1DD199DB489F}" type="slidenum">
              <a:rPr lang="pt-BR" smtClean="0"/>
              <a:pPr/>
              <a:t>8</a:t>
            </a:fld>
            <a:endParaRPr lang="pt-BR" smtClean="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5513" y="750888"/>
            <a:ext cx="5008562" cy="3756025"/>
          </a:xfrm>
          <a:solidFill>
            <a:srgbClr val="FFFFFF"/>
          </a:solidFill>
          <a:ln/>
        </p:spPr>
      </p:sp>
      <p:sp>
        <p:nvSpPr>
          <p:cNvPr id="2662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5513" y="750888"/>
            <a:ext cx="5011737" cy="3757612"/>
          </a:xfrm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756252"/>
            <a:ext cx="5487042" cy="4509548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2CF83-B3E1-4E7E-9B92-D7921CE61DC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D25AD-233D-453E-805A-B8013C27A7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images.google.com.br/imgres?imgurl=http://sites.pastoraldacrianca.org.br/pastoraldacrianca/images/stories/logomarcas/01ministeriosaude.jpg&amp;imgrefurl=http://sites.pastoraldacrianca.org.br/pastoraldacrianca/index.php?option=com_content&amp;view=article&amp;id=64&amp;Itemid=45&amp;usg=__lTtbfR_pg8kkxN2OzY85MInP2rc=&amp;h=400&amp;w=593&amp;sz=29&amp;hl=pt-BR&amp;start=49&amp;um=1&amp;tbnid=BHGthEZb5DQKmM:&amp;tbnh=91&amp;tbnw=135&amp;prev=/images?q=logomarca+minist%C3%A9rio+da+sa%C3%BAde&amp;ndsp=20&amp;hl=pt-BR&amp;sa=N&amp;start=40&amp;um=1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5876925"/>
            <a:ext cx="9144000" cy="981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3600">
              <a:latin typeface="Arial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0" y="5661025"/>
            <a:ext cx="8594725" cy="1154113"/>
            <a:chOff x="0" y="3593"/>
            <a:chExt cx="5414" cy="727"/>
          </a:xfrm>
        </p:grpSpPr>
        <p:pic>
          <p:nvPicPr>
            <p:cNvPr id="1028" name="Picture 4" descr="01ministeriosaude">
              <a:hlinkClick r:id="rId16"/>
            </p:cNvPr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468" y="3702"/>
              <a:ext cx="946" cy="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0" y="3593"/>
              <a:ext cx="3265" cy="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portal.saude.gov.br/portal/arquivos/pdf/volume_6_completo.pdf" TargetMode="External"/><Relationship Id="rId18" Type="http://schemas.openxmlformats.org/officeDocument/2006/relationships/image" Target="../media/image17.jpeg"/><Relationship Id="rId3" Type="http://schemas.openxmlformats.org/officeDocument/2006/relationships/hyperlink" Target="http://portal.saude.gov.br/portal/arquivos/pdf/volume_1_completo.pdf" TargetMode="External"/><Relationship Id="rId21" Type="http://schemas.openxmlformats.org/officeDocument/2006/relationships/hyperlink" Target="http://portal.saude.gov.br/portal/saude/profissional/area.cfm?id_area=1021" TargetMode="External"/><Relationship Id="rId7" Type="http://schemas.openxmlformats.org/officeDocument/2006/relationships/hyperlink" Target="http://portal.saude.gov.br/portal/arquivos/pdf/volume_3_completo.pdf" TargetMode="External"/><Relationship Id="rId12" Type="http://schemas.openxmlformats.org/officeDocument/2006/relationships/image" Target="../media/image14.jpeg"/><Relationship Id="rId17" Type="http://schemas.openxmlformats.org/officeDocument/2006/relationships/hyperlink" Target="http://portal.saude.gov.br/portal/arquivos/pdf/volume_8_completo.pdf" TargetMode="External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6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hyperlink" Target="http://portal.saude.gov.br/portal/arquivos/pdf/volume_5_completo.pdf" TargetMode="External"/><Relationship Id="rId24" Type="http://schemas.openxmlformats.org/officeDocument/2006/relationships/image" Target="../media/image21.png"/><Relationship Id="rId5" Type="http://schemas.openxmlformats.org/officeDocument/2006/relationships/hyperlink" Target="http://portal.saude.gov.br/portal/arquivos/pdf/volume_2_completo.pdf" TargetMode="External"/><Relationship Id="rId15" Type="http://schemas.openxmlformats.org/officeDocument/2006/relationships/hyperlink" Target="http://portal.saude.gov.br/portal/arquivos/pdf/vol_7_completo_0304.pdf" TargetMode="External"/><Relationship Id="rId23" Type="http://schemas.openxmlformats.org/officeDocument/2006/relationships/image" Target="../media/image20.jpeg"/><Relationship Id="rId10" Type="http://schemas.openxmlformats.org/officeDocument/2006/relationships/image" Target="../media/image13.jpeg"/><Relationship Id="rId19" Type="http://schemas.openxmlformats.org/officeDocument/2006/relationships/hyperlink" Target="http://portal.saude.gov.br/portal/arquivos/pdf/volume9.pdf" TargetMode="External"/><Relationship Id="rId4" Type="http://schemas.openxmlformats.org/officeDocument/2006/relationships/image" Target="../media/image10.jpeg"/><Relationship Id="rId9" Type="http://schemas.openxmlformats.org/officeDocument/2006/relationships/hyperlink" Target="http://portal.saude.gov.br/portal/arquivos/pdf/volume_4_completo.pdf" TargetMode="External"/><Relationship Id="rId14" Type="http://schemas.openxmlformats.org/officeDocument/2006/relationships/image" Target="../media/image15.jpeg"/><Relationship Id="rId22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33"/>
          <p:cNvSpPr>
            <a:spLocks noChangeArrowheads="1"/>
          </p:cNvSpPr>
          <p:nvPr/>
        </p:nvSpPr>
        <p:spPr bwMode="auto">
          <a:xfrm>
            <a:off x="357188" y="1500188"/>
            <a:ext cx="8429625" cy="289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Oficina 2: O Fortalecimento da Atenção Primária à Saúde nos Municípios, SC. </a:t>
            </a:r>
            <a:endParaRPr lang="pt-BR" sz="27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defRPr/>
            </a:pPr>
            <a:endParaRPr lang="pt-BR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defRPr/>
            </a:pPr>
            <a:endParaRPr lang="pt-BR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defRPr/>
            </a:pPr>
            <a:r>
              <a:rPr lang="pt-B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GESTÃO por RESULTADOS: o processo de planejamento no SUS.</a:t>
            </a:r>
            <a:endParaRPr lang="pt-BR" sz="32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2054" name="Rectangle 33"/>
          <p:cNvSpPr>
            <a:spLocks noChangeArrowheads="1"/>
          </p:cNvSpPr>
          <p:nvPr/>
        </p:nvSpPr>
        <p:spPr bwMode="auto">
          <a:xfrm>
            <a:off x="3851920" y="5300663"/>
            <a:ext cx="467930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800" dirty="0" smtClean="0"/>
              <a:t>São Bento do Sul/SC, </a:t>
            </a:r>
            <a:r>
              <a:rPr lang="pt-BR" sz="1800" dirty="0" smtClean="0"/>
              <a:t>30</a:t>
            </a:r>
            <a:r>
              <a:rPr lang="pt-BR" sz="1800" dirty="0" smtClean="0"/>
              <a:t> </a:t>
            </a:r>
            <a:r>
              <a:rPr lang="pt-BR" sz="1800" dirty="0"/>
              <a:t>de junho de 2010.</a:t>
            </a:r>
            <a:r>
              <a:rPr lang="pt-BR" sz="1800" b="1" dirty="0"/>
              <a:t> </a:t>
            </a:r>
            <a:endParaRPr lang="pt-BR" sz="3200" b="1" dirty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6513" y="836613"/>
            <a:ext cx="9107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DEPARTAMENTO DE APOIO À GESTÃO DESCENTRALIZADA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33"/>
          <p:cNvSpPr>
            <a:spLocks noChangeArrowheads="1"/>
          </p:cNvSpPr>
          <p:nvPr/>
        </p:nvSpPr>
        <p:spPr bwMode="auto">
          <a:xfrm>
            <a:off x="323528" y="1412776"/>
            <a:ext cx="8496944" cy="46935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pt-BR" sz="2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PACTO pela SAÚDE - AVANÇOS</a:t>
            </a:r>
          </a:p>
          <a:p>
            <a:pPr algn="ctr" eaLnBrk="0" hangingPunct="0">
              <a:defRPr/>
            </a:pPr>
            <a:endParaRPr lang="pt-BR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/>
            <a:r>
              <a:rPr lang="pt-BR" sz="2400" dirty="0" smtClean="0"/>
              <a:t>Substituição da </a:t>
            </a:r>
            <a:r>
              <a:rPr lang="pt-BR" sz="2400" b="1" dirty="0" smtClean="0"/>
              <a:t>HABILITAÇÃO</a:t>
            </a:r>
            <a:r>
              <a:rPr lang="pt-BR" sz="2400" dirty="0" smtClean="0"/>
              <a:t> </a:t>
            </a:r>
            <a:r>
              <a:rPr lang="pt-BR" sz="2400" dirty="0" smtClean="0"/>
              <a:t>pela </a:t>
            </a:r>
            <a:r>
              <a:rPr lang="pt-BR" sz="2400" b="1" dirty="0" smtClean="0"/>
              <a:t>ADESÃO</a:t>
            </a:r>
            <a:r>
              <a:rPr lang="pt-BR" sz="2400" dirty="0" smtClean="0"/>
              <a:t> mediante celebração de </a:t>
            </a:r>
            <a:r>
              <a:rPr lang="pt-BR" sz="2400" b="1" dirty="0" smtClean="0"/>
              <a:t>Termo de Compromisso de Gestão</a:t>
            </a:r>
            <a:r>
              <a:rPr lang="pt-BR" sz="2400" dirty="0" smtClean="0"/>
              <a:t>, que </a:t>
            </a:r>
            <a:r>
              <a:rPr lang="pt-BR" sz="2400" b="1" dirty="0" smtClean="0"/>
              <a:t>estabelece metas e compromissos </a:t>
            </a:r>
            <a:r>
              <a:rPr lang="pt-BR" sz="2400" dirty="0" smtClean="0"/>
              <a:t>para cada ente da federação;</a:t>
            </a:r>
          </a:p>
          <a:p>
            <a:endParaRPr lang="pt-BR" sz="600" dirty="0" smtClean="0"/>
          </a:p>
          <a:p>
            <a:endParaRPr lang="pt-BR" sz="600" dirty="0" smtClean="0"/>
          </a:p>
          <a:p>
            <a:pPr algn="ctr"/>
            <a:r>
              <a:rPr lang="pt-BR" sz="2400" b="1" dirty="0" smtClean="0"/>
              <a:t>REGIONALIZAÇÃO - Colegiados de Gestão Regional (CGR)</a:t>
            </a:r>
            <a:r>
              <a:rPr lang="pt-BR" sz="2400" dirty="0" smtClean="0"/>
              <a:t>: importante elemento para superar a fragmentação sistêmica, aproximar o diálogo (rede) e a </a:t>
            </a:r>
            <a:r>
              <a:rPr lang="pt-BR" sz="2400" dirty="0" err="1" smtClean="0"/>
              <a:t>pactuação</a:t>
            </a:r>
            <a:r>
              <a:rPr lang="pt-BR" sz="2400" dirty="0" smtClean="0"/>
              <a:t> para o espaço regional e no estabelecimento de ação </a:t>
            </a:r>
            <a:r>
              <a:rPr lang="pt-BR" sz="2400" dirty="0" smtClean="0"/>
              <a:t>cooperativa e solidária entre </a:t>
            </a:r>
            <a:r>
              <a:rPr lang="pt-BR" sz="2400" dirty="0" smtClean="0"/>
              <a:t>os gestores.</a:t>
            </a:r>
          </a:p>
          <a:p>
            <a:pPr algn="ctr"/>
            <a:r>
              <a:rPr lang="pt-B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endParaRPr lang="pt-BR" sz="32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6513" y="836613"/>
            <a:ext cx="9107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DEPARTAMENTO DE APOIO À GESTÃO DESCENTRALIZADA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33"/>
          <p:cNvSpPr>
            <a:spLocks noChangeArrowheads="1"/>
          </p:cNvSpPr>
          <p:nvPr/>
        </p:nvSpPr>
        <p:spPr bwMode="auto">
          <a:xfrm>
            <a:off x="323528" y="1412776"/>
            <a:ext cx="8496944" cy="43242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pt-BR" sz="2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PACTO pela SAÚDE - AVANÇOS</a:t>
            </a:r>
          </a:p>
          <a:p>
            <a:pPr algn="ctr" eaLnBrk="0" hangingPunct="0">
              <a:defRPr/>
            </a:pPr>
            <a:endParaRPr lang="pt-BR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/>
            <a:r>
              <a:rPr lang="pt-BR" sz="2400" dirty="0" smtClean="0"/>
              <a:t>A </a:t>
            </a:r>
            <a:r>
              <a:rPr lang="pt-BR" sz="2400" b="1" dirty="0" smtClean="0"/>
              <a:t>organização das transferências federais em blocos de financiamento</a:t>
            </a:r>
            <a:r>
              <a:rPr lang="pt-BR" sz="2400" dirty="0" smtClean="0"/>
              <a:t>, destacando o </a:t>
            </a:r>
            <a:r>
              <a:rPr lang="pt-BR" sz="2400" b="1" dirty="0" smtClean="0"/>
              <a:t>bloco de investimentos </a:t>
            </a:r>
            <a:r>
              <a:rPr lang="pt-BR" sz="2400" dirty="0" smtClean="0"/>
              <a:t>e de </a:t>
            </a:r>
            <a:r>
              <a:rPr lang="pt-BR" sz="2400" b="1" dirty="0" smtClean="0"/>
              <a:t>gestão</a:t>
            </a:r>
            <a:r>
              <a:rPr lang="pt-BR" sz="2400" dirty="0" smtClean="0"/>
              <a:t>;</a:t>
            </a:r>
            <a:endParaRPr lang="pt-BR" sz="2400" dirty="0" smtClean="0"/>
          </a:p>
          <a:p>
            <a:endParaRPr lang="pt-BR" sz="600" dirty="0" smtClean="0"/>
          </a:p>
          <a:p>
            <a:endParaRPr lang="pt-BR" sz="600" dirty="0" smtClean="0"/>
          </a:p>
          <a:p>
            <a:pPr algn="ctr"/>
            <a:r>
              <a:rPr lang="pt-BR" sz="2400" dirty="0" smtClean="0"/>
              <a:t>Definição de </a:t>
            </a:r>
            <a:r>
              <a:rPr lang="pt-BR" sz="2400" b="1" dirty="0" smtClean="0"/>
              <a:t>diretrizes nacionais para os processos de gestão do sistema</a:t>
            </a:r>
            <a:r>
              <a:rPr lang="pt-BR" sz="2400" dirty="0" smtClean="0"/>
              <a:t>, com o </a:t>
            </a:r>
            <a:r>
              <a:rPr lang="pt-BR" sz="2400" b="1" dirty="0" smtClean="0"/>
              <a:t>estabelecimento de responsabilidades, prioridades, objetivos e metas a serem observadas no movimento de qualificação da gestão</a:t>
            </a:r>
            <a:r>
              <a:rPr lang="pt-BR" sz="2400" dirty="0" smtClean="0"/>
              <a:t>.</a:t>
            </a:r>
            <a:endParaRPr lang="pt-BR" sz="2400" dirty="0" smtClean="0"/>
          </a:p>
          <a:p>
            <a:pPr algn="ctr"/>
            <a:r>
              <a:rPr lang="pt-B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endParaRPr lang="pt-BR" sz="32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6513" y="836613"/>
            <a:ext cx="9107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DEPARTAMENTO DE APOIO À GESTÃO DESCENTRALIZADA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33"/>
          <p:cNvSpPr>
            <a:spLocks noChangeArrowheads="1"/>
          </p:cNvSpPr>
          <p:nvPr/>
        </p:nvSpPr>
        <p:spPr bwMode="auto">
          <a:xfrm>
            <a:off x="395536" y="1412776"/>
            <a:ext cx="8352928" cy="50321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pt-BR" sz="2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PACTO pela SAÚDE - NÚMEROS</a:t>
            </a:r>
          </a:p>
          <a:p>
            <a:pPr algn="ctr" eaLnBrk="0" hangingPunct="0">
              <a:defRPr/>
            </a:pPr>
            <a:endParaRPr lang="pt-BR" sz="1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/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5.564 municípios, 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3.532 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63,5%) 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aderidos ao Pacto, tendo seus respectivos termos homologados e publicados pela CIT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sz="25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Situação SC 83,6% (245/293)</a:t>
            </a:r>
            <a:endParaRPr lang="pt-BR" sz="25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pt-BR" sz="25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100% dos estados e o DF aderidos ao Pacto.</a:t>
            </a:r>
          </a:p>
          <a:p>
            <a:pPr algn="ctr"/>
            <a:endParaRPr lang="pt-BR" sz="25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Constituição de 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412 </a:t>
            </a:r>
            <a:r>
              <a:rPr lang="pt-BR" sz="2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CGR, englobando 5.270 (94,7%) municípios de 23 estados, representando uma nova dinâmica no processo de regionalização, independente das adesões municipais.</a:t>
            </a:r>
            <a:r>
              <a:rPr lang="pt-BR" sz="2500" dirty="0" smtClean="0"/>
              <a:t> </a:t>
            </a:r>
            <a:endParaRPr lang="pt-BR" sz="25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/>
            <a:r>
              <a:rPr lang="pt-B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endParaRPr lang="pt-BR" sz="32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6513" y="836613"/>
            <a:ext cx="9107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DEPARTAMENTO DE APOIO À GESTÃO DESCENTRALIZADA</a:t>
            </a:r>
          </a:p>
        </p:txBody>
      </p:sp>
      <p:sp>
        <p:nvSpPr>
          <p:cNvPr id="8" name="CaixaDeTexto 11"/>
          <p:cNvSpPr txBox="1">
            <a:spLocks noChangeArrowheads="1"/>
          </p:cNvSpPr>
          <p:nvPr/>
        </p:nvSpPr>
        <p:spPr bwMode="auto">
          <a:xfrm>
            <a:off x="2339752" y="6093296"/>
            <a:ext cx="402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Fonte:  </a:t>
            </a:r>
            <a:r>
              <a:rPr lang="pt-BR" sz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sítio </a:t>
            </a:r>
            <a:r>
              <a:rPr lang="pt-BR" sz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do DAGD na </a:t>
            </a:r>
            <a:r>
              <a:rPr lang="pt-BR" sz="1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internet, dados de 28.06.2010.</a:t>
            </a:r>
            <a:endParaRPr lang="pt-BR" sz="12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684213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140000"/>
              </a:lnSpc>
              <a:buFontTx/>
              <a:buChar char="•"/>
            </a:pPr>
            <a:endParaRPr lang="en-US" sz="4400" b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404494" name="Text Box 14"/>
          <p:cNvSpPr txBox="1">
            <a:spLocks noChangeArrowheads="1"/>
          </p:cNvSpPr>
          <p:nvPr/>
        </p:nvSpPr>
        <p:spPr bwMode="auto">
          <a:xfrm>
            <a:off x="1692275" y="260350"/>
            <a:ext cx="5975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spcBef>
                <a:spcPct val="50000"/>
              </a:spcBef>
              <a:buFontTx/>
              <a:buChar char="•"/>
              <a:defRPr/>
            </a:pPr>
            <a:endParaRPr lang="pt-BR" sz="200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14313" y="781050"/>
            <a:ext cx="8515350" cy="5603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r>
              <a:rPr lang="pt-BR" sz="3200" b="1" dirty="0" smtClean="0">
                <a:solidFill>
                  <a:schemeClr val="accent2"/>
                </a:solidFill>
                <a:latin typeface="Calibri" pitchFamily="34" charset="0"/>
              </a:rPr>
              <a:t>Adesão Municipal - Brasil, </a:t>
            </a:r>
            <a:r>
              <a:rPr lang="pt-BR" sz="3200" b="1" dirty="0" smtClean="0">
                <a:solidFill>
                  <a:schemeClr val="accent2"/>
                </a:solidFill>
                <a:latin typeface="Calibri" pitchFamily="34" charset="0"/>
              </a:rPr>
              <a:t>3.532 (63,5%)</a:t>
            </a:r>
            <a:endParaRPr lang="pt-BR" sz="3200" b="1" dirty="0" smtClean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7655" name="Rectangle 16"/>
          <p:cNvSpPr>
            <a:spLocks noChangeArrowheads="1"/>
          </p:cNvSpPr>
          <p:nvPr/>
        </p:nvSpPr>
        <p:spPr bwMode="auto">
          <a:xfrm>
            <a:off x="250825" y="254000"/>
            <a:ext cx="8642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4000" b="1">
                <a:solidFill>
                  <a:schemeClr val="bg1"/>
                </a:solidFill>
                <a:latin typeface="Calibri" pitchFamily="34" charset="0"/>
              </a:rPr>
              <a:t>Adesão ao Pacto pela Saúde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3916" t="33660" r="22338" b="17201"/>
          <a:stretch>
            <a:fillRect/>
          </a:stretch>
        </p:blipFill>
        <p:spPr bwMode="auto">
          <a:xfrm>
            <a:off x="467544" y="1340768"/>
            <a:ext cx="7938883" cy="453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Conteúdo 3"/>
          <p:cNvSpPr>
            <a:spLocks/>
          </p:cNvSpPr>
          <p:nvPr/>
        </p:nvSpPr>
        <p:spPr bwMode="auto">
          <a:xfrm>
            <a:off x="0" y="5543550"/>
            <a:ext cx="2571750" cy="333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lnSpc>
                <a:spcPct val="140000"/>
              </a:lnSpc>
              <a:spcBef>
                <a:spcPct val="20000"/>
              </a:spcBef>
            </a:pPr>
            <a:r>
              <a:rPr lang="pt-BR" sz="1200" b="1">
                <a:solidFill>
                  <a:schemeClr val="accent2"/>
                </a:solidFill>
                <a:latin typeface="Calibri" pitchFamily="34" charset="0"/>
              </a:rPr>
              <a:t>Fonte: DAGD/SE/MS, junho 2010.</a:t>
            </a:r>
          </a:p>
        </p:txBody>
      </p:sp>
      <p:sp>
        <p:nvSpPr>
          <p:cNvPr id="26627" name="Rectangle 816"/>
          <p:cNvSpPr>
            <a:spLocks noChangeArrowheads="1"/>
          </p:cNvSpPr>
          <p:nvPr/>
        </p:nvSpPr>
        <p:spPr bwMode="auto">
          <a:xfrm>
            <a:off x="5214938" y="3643313"/>
            <a:ext cx="3929062" cy="1728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t-BR" sz="2200" dirty="0">
                <a:solidFill>
                  <a:schemeClr val="accent2"/>
                </a:solidFill>
                <a:latin typeface="Calibri" pitchFamily="34" charset="0"/>
              </a:rPr>
              <a:t>Existem </a:t>
            </a:r>
            <a:r>
              <a:rPr lang="pt-BR" sz="2200" dirty="0" smtClean="0">
                <a:solidFill>
                  <a:schemeClr val="accent2"/>
                </a:solidFill>
                <a:latin typeface="Calibri" pitchFamily="34" charset="0"/>
              </a:rPr>
              <a:t>412 </a:t>
            </a:r>
            <a:r>
              <a:rPr lang="pt-BR" sz="2200" dirty="0">
                <a:solidFill>
                  <a:schemeClr val="accent2"/>
                </a:solidFill>
                <a:latin typeface="Calibri" pitchFamily="34" charset="0"/>
              </a:rPr>
              <a:t>CGR.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t-BR" sz="2200" dirty="0">
                <a:solidFill>
                  <a:schemeClr val="accent2"/>
                </a:solidFill>
                <a:latin typeface="Calibri" pitchFamily="34" charset="0"/>
              </a:rPr>
              <a:t>Presentes em 23 Estados.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pt-BR" sz="2200" dirty="0">
                <a:solidFill>
                  <a:schemeClr val="accent2"/>
                </a:solidFill>
                <a:latin typeface="Calibri" pitchFamily="34" charset="0"/>
              </a:rPr>
              <a:t>Totalizando 5.270 Municípios.</a:t>
            </a:r>
          </a:p>
        </p:txBody>
      </p:sp>
      <p:sp>
        <p:nvSpPr>
          <p:cNvPr id="355122" name="Rectangle 818"/>
          <p:cNvSpPr>
            <a:spLocks noChangeArrowheads="1"/>
          </p:cNvSpPr>
          <p:nvPr/>
        </p:nvSpPr>
        <p:spPr bwMode="auto">
          <a:xfrm>
            <a:off x="0" y="822325"/>
            <a:ext cx="91440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lnSpc>
                <a:spcPct val="140000"/>
              </a:lnSpc>
              <a:defRPr/>
            </a:pPr>
            <a:r>
              <a:rPr lang="pt-BR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Colegiados de Gestão Regional constituídos - Brasil</a:t>
            </a:r>
          </a:p>
        </p:txBody>
      </p:sp>
      <p:pic>
        <p:nvPicPr>
          <p:cNvPr id="2662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00188"/>
            <a:ext cx="4318000" cy="4071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663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8850" y="1857375"/>
            <a:ext cx="1676400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663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0125" y="2195513"/>
            <a:ext cx="1762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6632" name="Rectangle 16"/>
          <p:cNvSpPr>
            <a:spLocks noChangeArrowheads="1"/>
          </p:cNvSpPr>
          <p:nvPr/>
        </p:nvSpPr>
        <p:spPr bwMode="auto">
          <a:xfrm>
            <a:off x="250825" y="254000"/>
            <a:ext cx="8642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4000" b="1">
                <a:solidFill>
                  <a:schemeClr val="bg1"/>
                </a:solidFill>
                <a:latin typeface="Calibri" pitchFamily="34" charset="0"/>
              </a:rPr>
              <a:t>Mecanismo de gestão regional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143125" y="857250"/>
            <a:ext cx="46720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PERSPECTIVAS DE AVANÇO </a:t>
            </a:r>
          </a:p>
        </p:txBody>
      </p:sp>
      <p:sp>
        <p:nvSpPr>
          <p:cNvPr id="14347" name="CaixaDeTexto 11"/>
          <p:cNvSpPr txBox="1">
            <a:spLocks noChangeArrowheads="1"/>
          </p:cNvSpPr>
          <p:nvPr/>
        </p:nvSpPr>
        <p:spPr bwMode="auto">
          <a:xfrm>
            <a:off x="2428875" y="6215063"/>
            <a:ext cx="4094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Fonte:  Volumes 01, 03 e 10 da Série Pactos pela Saúde.</a:t>
            </a:r>
          </a:p>
        </p:txBody>
      </p:sp>
      <p:sp>
        <p:nvSpPr>
          <p:cNvPr id="15368" name="Text Box 4"/>
          <p:cNvSpPr txBox="1">
            <a:spLocks noChangeArrowheads="1"/>
          </p:cNvSpPr>
          <p:nvPr/>
        </p:nvSpPr>
        <p:spPr bwMode="auto">
          <a:xfrm>
            <a:off x="0" y="1357313"/>
            <a:ext cx="91440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500" b="1" dirty="0"/>
              <a:t>Colegiado de Gestão Regional (</a:t>
            </a:r>
            <a:r>
              <a:rPr lang="pt-BR" sz="2500" b="1" dirty="0" smtClean="0"/>
              <a:t>CGR)</a:t>
            </a:r>
            <a:endParaRPr lang="pt-BR" sz="2500" b="1" dirty="0"/>
          </a:p>
        </p:txBody>
      </p:sp>
      <p:sp>
        <p:nvSpPr>
          <p:cNvPr id="15369" name="Rectangle 2"/>
          <p:cNvSpPr>
            <a:spLocks noChangeArrowheads="1"/>
          </p:cNvSpPr>
          <p:nvPr/>
        </p:nvSpPr>
        <p:spPr bwMode="auto">
          <a:xfrm>
            <a:off x="179512" y="1785927"/>
            <a:ext cx="8748558" cy="409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pt-BR" sz="2200" b="1" dirty="0"/>
              <a:t>Definição: </a:t>
            </a:r>
            <a:r>
              <a:rPr lang="pt-BR" sz="2200" dirty="0"/>
              <a:t>espaço permanente de </a:t>
            </a:r>
            <a:r>
              <a:rPr lang="pt-BR" sz="2200" dirty="0" err="1"/>
              <a:t>pactuação</a:t>
            </a:r>
            <a:r>
              <a:rPr lang="pt-BR" sz="2200" dirty="0"/>
              <a:t>, </a:t>
            </a:r>
            <a:r>
              <a:rPr lang="pt-BR" sz="2200" dirty="0" err="1"/>
              <a:t>cogestão</a:t>
            </a:r>
            <a:r>
              <a:rPr lang="pt-BR" sz="2200" dirty="0"/>
              <a:t> (solidária e cooperativa) e de </a:t>
            </a:r>
            <a:r>
              <a:rPr lang="pt-BR" sz="2200" dirty="0" smtClean="0"/>
              <a:t>decisão.</a:t>
            </a:r>
            <a:endParaRPr lang="pt-BR" sz="2200" dirty="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endParaRPr lang="pt-BR" sz="2200" b="1" dirty="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pt-BR" sz="2200" b="1" dirty="0"/>
              <a:t>Composição: </a:t>
            </a:r>
            <a:r>
              <a:rPr lang="pt-BR" sz="2200" dirty="0"/>
              <a:t>gestores municipais da </a:t>
            </a:r>
            <a:r>
              <a:rPr lang="pt-BR" sz="2200" dirty="0" smtClean="0"/>
              <a:t>saúde </a:t>
            </a:r>
            <a:r>
              <a:rPr lang="pt-BR" sz="2200" dirty="0"/>
              <a:t>que integram a região de saúde e representação do estado. 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endParaRPr lang="pt-BR" sz="2200" dirty="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r>
              <a:rPr lang="pt-BR" sz="2200" b="1" dirty="0"/>
              <a:t>Pressupostos:</a:t>
            </a:r>
            <a:r>
              <a:rPr lang="pt-BR" sz="2200" dirty="0"/>
              <a:t> </a:t>
            </a:r>
            <a:r>
              <a:rPr lang="pt-BR" sz="2200" dirty="0" smtClean="0"/>
              <a:t>para </a:t>
            </a:r>
            <a:r>
              <a:rPr lang="pt-BR" sz="2200" dirty="0"/>
              <a:t>o pleno funcionamento, requer que os instrumentos de planejamento, a regulação, a programação e a ação </a:t>
            </a:r>
            <a:r>
              <a:rPr lang="pt-BR" sz="2200" dirty="0" smtClean="0"/>
              <a:t>estejam coordenadas </a:t>
            </a:r>
            <a:r>
              <a:rPr lang="pt-BR" sz="2200" dirty="0"/>
              <a:t>entre os </a:t>
            </a:r>
            <a:r>
              <a:rPr lang="pt-BR" sz="2200" dirty="0" smtClean="0"/>
              <a:t>gestores.</a:t>
            </a:r>
            <a:r>
              <a:rPr lang="pt-BR" sz="2200" b="1" dirty="0" smtClean="0"/>
              <a:t>  </a:t>
            </a:r>
            <a:r>
              <a:rPr lang="pt-BR" sz="2200" dirty="0"/>
              <a:t>As decisões dos CGR devem se dar sempre por consenso.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16389" name="CaixaDeTexto 21"/>
          <p:cNvSpPr txBox="1">
            <a:spLocks noChangeArrowheads="1"/>
          </p:cNvSpPr>
          <p:nvPr/>
        </p:nvSpPr>
        <p:spPr bwMode="auto">
          <a:xfrm>
            <a:off x="928688" y="1497013"/>
            <a:ext cx="735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pt-BR" sz="2000" b="1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143125" y="857250"/>
            <a:ext cx="46720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PERSPECTIVAS DE AVANÇO </a:t>
            </a:r>
          </a:p>
        </p:txBody>
      </p:sp>
      <p:sp>
        <p:nvSpPr>
          <p:cNvPr id="14347" name="CaixaDeTexto 11"/>
          <p:cNvSpPr txBox="1">
            <a:spLocks noChangeArrowheads="1"/>
          </p:cNvSpPr>
          <p:nvPr/>
        </p:nvSpPr>
        <p:spPr bwMode="auto">
          <a:xfrm>
            <a:off x="2428875" y="6215063"/>
            <a:ext cx="4094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Fonte:  Volumes 01, 03 e 10 da Série Pactos pela Saúde.</a:t>
            </a:r>
          </a:p>
        </p:txBody>
      </p:sp>
      <p:sp>
        <p:nvSpPr>
          <p:cNvPr id="16392" name="Text Box 4"/>
          <p:cNvSpPr txBox="1">
            <a:spLocks noChangeArrowheads="1"/>
          </p:cNvSpPr>
          <p:nvPr/>
        </p:nvSpPr>
        <p:spPr bwMode="auto">
          <a:xfrm>
            <a:off x="0" y="135731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pt-BR" sz="2500" b="1" dirty="0" smtClean="0"/>
              <a:t>Agenda para o </a:t>
            </a:r>
            <a:r>
              <a:rPr lang="pt-BR" sz="2500" b="1" dirty="0"/>
              <a:t>CGR </a:t>
            </a:r>
            <a:r>
              <a:rPr lang="pt-BR" sz="2500" b="1" dirty="0" smtClean="0"/>
              <a:t>:</a:t>
            </a:r>
            <a:endParaRPr lang="pt-BR" sz="2500" b="1" dirty="0"/>
          </a:p>
        </p:txBody>
      </p:sp>
      <p:sp>
        <p:nvSpPr>
          <p:cNvPr id="16393" name="Rectangle 2"/>
          <p:cNvSpPr>
            <a:spLocks noChangeArrowheads="1"/>
          </p:cNvSpPr>
          <p:nvPr/>
        </p:nvSpPr>
        <p:spPr bwMode="auto">
          <a:xfrm>
            <a:off x="285750" y="1857375"/>
            <a:ext cx="864235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endParaRPr lang="pt-BR" sz="2000" u="sng"/>
          </a:p>
        </p:txBody>
      </p:sp>
      <p:sp>
        <p:nvSpPr>
          <p:cNvPr id="16394" name="Retângulo 9"/>
          <p:cNvSpPr>
            <a:spLocks noChangeArrowheads="1"/>
          </p:cNvSpPr>
          <p:nvPr/>
        </p:nvSpPr>
        <p:spPr bwMode="auto">
          <a:xfrm>
            <a:off x="323528" y="1772816"/>
            <a:ext cx="842962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indent="-342900" algn="just" eaLnBrk="0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pt-BR" sz="2000" dirty="0">
                <a:latin typeface="+mn-lt"/>
              </a:rPr>
              <a:t>Instituir </a:t>
            </a:r>
            <a:r>
              <a:rPr lang="pt-BR" sz="2000" u="sng" dirty="0">
                <a:latin typeface="+mn-lt"/>
              </a:rPr>
              <a:t>processo dinâmico de planejamento </a:t>
            </a:r>
            <a:r>
              <a:rPr lang="pt-BR" sz="2000" u="sng" dirty="0" smtClean="0">
                <a:latin typeface="+mn-lt"/>
              </a:rPr>
              <a:t>regional e apoiar o planejamento local</a:t>
            </a:r>
            <a:r>
              <a:rPr lang="pt-BR" sz="2000" dirty="0" smtClean="0">
                <a:latin typeface="+mn-lt"/>
              </a:rPr>
              <a:t>;</a:t>
            </a:r>
            <a:endParaRPr lang="pt-BR" sz="2000" dirty="0">
              <a:latin typeface="+mn-lt"/>
            </a:endParaRPr>
          </a:p>
          <a:p>
            <a:pPr marL="358775" indent="-342900" algn="just" eaLnBrk="0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pt-BR" sz="2000" dirty="0">
                <a:latin typeface="+mn-lt"/>
              </a:rPr>
              <a:t>Atualizar e </a:t>
            </a:r>
            <a:r>
              <a:rPr lang="pt-BR" sz="2000" u="sng" dirty="0">
                <a:latin typeface="+mn-lt"/>
              </a:rPr>
              <a:t>acompanhar as programações pactuadas integradas</a:t>
            </a:r>
            <a:r>
              <a:rPr lang="pt-BR" sz="2000" dirty="0" smtClean="0">
                <a:latin typeface="+mn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2000" u="sng" dirty="0" smtClean="0">
                <a:latin typeface="+mn-lt"/>
              </a:rPr>
              <a:t>Articular </a:t>
            </a:r>
            <a:r>
              <a:rPr lang="pt-BR" sz="2000" u="sng" dirty="0" smtClean="0">
                <a:latin typeface="+mn-lt"/>
              </a:rPr>
              <a:t>as ações de vigilância em saúde</a:t>
            </a:r>
            <a:r>
              <a:rPr lang="pt-BR" sz="2000" dirty="0" smtClean="0">
                <a:latin typeface="+mn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2000" u="sng" dirty="0" smtClean="0">
                <a:latin typeface="+mn-lt"/>
              </a:rPr>
              <a:t>Articular os diversos níveis de atenção</a:t>
            </a:r>
            <a:r>
              <a:rPr lang="pt-BR" sz="2000" dirty="0" smtClean="0">
                <a:latin typeface="+mn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2000" u="sng" dirty="0" smtClean="0">
                <a:latin typeface="+mn-lt"/>
              </a:rPr>
              <a:t>Desenhar o processo regulatório</a:t>
            </a:r>
            <a:r>
              <a:rPr lang="pt-BR" sz="2000" dirty="0" smtClean="0">
                <a:latin typeface="+mn-lt"/>
              </a:rPr>
              <a:t>, com definição de fluxos e protocolos;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2000" dirty="0" smtClean="0">
                <a:latin typeface="+mn-lt"/>
              </a:rPr>
              <a:t>Priorizar linhas de investimento;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2000" u="sng" dirty="0" smtClean="0">
                <a:latin typeface="+mn-lt"/>
              </a:rPr>
              <a:t>Estimular estratégias de qualificação do controle social</a:t>
            </a:r>
            <a:r>
              <a:rPr lang="pt-BR" sz="2000" dirty="0" smtClean="0">
                <a:latin typeface="+mn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2000" dirty="0" smtClean="0">
                <a:latin typeface="+mn-lt"/>
              </a:rPr>
              <a:t>Pactuar a </a:t>
            </a:r>
            <a:r>
              <a:rPr lang="pt-BR" sz="2000" u="sng" dirty="0" smtClean="0">
                <a:latin typeface="+mn-lt"/>
              </a:rPr>
              <a:t>organização das redes regionalizadas de atenção à saúde</a:t>
            </a:r>
            <a:r>
              <a:rPr lang="pt-BR" sz="2000" dirty="0" smtClean="0">
                <a:latin typeface="+mn-lt"/>
              </a:rPr>
              <a:t>;</a:t>
            </a:r>
            <a:endParaRPr lang="pt-BR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16389" name="CaixaDeTexto 21"/>
          <p:cNvSpPr txBox="1">
            <a:spLocks noChangeArrowheads="1"/>
          </p:cNvSpPr>
          <p:nvPr/>
        </p:nvSpPr>
        <p:spPr bwMode="auto">
          <a:xfrm>
            <a:off x="928688" y="1497013"/>
            <a:ext cx="735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pt-BR" sz="2000" b="1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143125" y="857250"/>
            <a:ext cx="46720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PERSPECTIVAS DE AVANÇO </a:t>
            </a:r>
          </a:p>
        </p:txBody>
      </p:sp>
      <p:sp>
        <p:nvSpPr>
          <p:cNvPr id="14347" name="CaixaDeTexto 11"/>
          <p:cNvSpPr txBox="1">
            <a:spLocks noChangeArrowheads="1"/>
          </p:cNvSpPr>
          <p:nvPr/>
        </p:nvSpPr>
        <p:spPr bwMode="auto">
          <a:xfrm>
            <a:off x="2428875" y="6215063"/>
            <a:ext cx="4094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Fonte:  Volumes 01, 03 e 10 da Série Pactos pela Saúde.</a:t>
            </a:r>
          </a:p>
        </p:txBody>
      </p:sp>
      <p:sp>
        <p:nvSpPr>
          <p:cNvPr id="16393" name="Rectangle 2"/>
          <p:cNvSpPr>
            <a:spLocks noChangeArrowheads="1"/>
          </p:cNvSpPr>
          <p:nvPr/>
        </p:nvSpPr>
        <p:spPr bwMode="auto">
          <a:xfrm>
            <a:off x="285750" y="1857375"/>
            <a:ext cx="864235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</a:pPr>
            <a:endParaRPr lang="pt-BR" sz="2000" u="sng"/>
          </a:p>
        </p:txBody>
      </p:sp>
      <p:sp>
        <p:nvSpPr>
          <p:cNvPr id="16394" name="Retângulo 9"/>
          <p:cNvSpPr>
            <a:spLocks noChangeArrowheads="1"/>
          </p:cNvSpPr>
          <p:nvPr/>
        </p:nvSpPr>
        <p:spPr bwMode="auto">
          <a:xfrm>
            <a:off x="323528" y="1700808"/>
            <a:ext cx="842962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1900" dirty="0" smtClean="0">
                <a:latin typeface="+mj-lt"/>
              </a:rPr>
              <a:t>Constituir um </a:t>
            </a:r>
            <a:r>
              <a:rPr lang="pt-BR" sz="1900" u="sng" dirty="0" smtClean="0">
                <a:latin typeface="+mj-lt"/>
              </a:rPr>
              <a:t>processo dinâmico de avaliação e monitoramento regional</a:t>
            </a:r>
            <a:r>
              <a:rPr lang="pt-BR" sz="1900" dirty="0" smtClean="0">
                <a:latin typeface="+mj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1900" u="sng" dirty="0" smtClean="0">
                <a:latin typeface="+mj-lt"/>
              </a:rPr>
              <a:t>Adotar estratégias para uniformizar o alcance e a </a:t>
            </a:r>
            <a:r>
              <a:rPr lang="pt-BR" sz="1900" u="sng" dirty="0" err="1" smtClean="0">
                <a:latin typeface="+mj-lt"/>
              </a:rPr>
              <a:t>resolutividade</a:t>
            </a:r>
            <a:r>
              <a:rPr lang="pt-BR" sz="1900" u="sng" dirty="0" smtClean="0">
                <a:latin typeface="+mj-lt"/>
              </a:rPr>
              <a:t> da atenção básica, nos diversos municípios</a:t>
            </a:r>
            <a:r>
              <a:rPr lang="pt-BR" sz="1900" dirty="0" smtClean="0">
                <a:latin typeface="+mj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1900" u="sng" dirty="0" smtClean="0">
                <a:latin typeface="+mj-lt"/>
              </a:rPr>
              <a:t>Apoiar </a:t>
            </a:r>
            <a:r>
              <a:rPr lang="pt-BR" sz="1900" u="sng" dirty="0" smtClean="0">
                <a:latin typeface="+mj-lt"/>
              </a:rPr>
              <a:t>processos de qualificação da gestão do trabalho e da educação em saúde</a:t>
            </a:r>
            <a:r>
              <a:rPr lang="pt-BR" sz="1900" dirty="0" smtClean="0">
                <a:latin typeface="+mj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1900" u="sng" dirty="0" smtClean="0">
                <a:latin typeface="+mj-lt"/>
              </a:rPr>
              <a:t>Construir estratégias para que sejam alcançadas as metas priorizadas no Pacto pela Vida, com a definição, se necessário, de outras prioridades </a:t>
            </a:r>
            <a:r>
              <a:rPr lang="pt-BR" sz="1900" u="sng" dirty="0" err="1" smtClean="0">
                <a:latin typeface="+mj-lt"/>
              </a:rPr>
              <a:t>loco-regionais</a:t>
            </a:r>
            <a:r>
              <a:rPr lang="pt-BR" sz="1900" dirty="0" smtClean="0">
                <a:latin typeface="+mj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1900" u="sng" dirty="0" smtClean="0">
                <a:latin typeface="+mj-lt"/>
              </a:rPr>
              <a:t>Aprimorar os mecanismos de regulação da assistência à saúde</a:t>
            </a:r>
            <a:r>
              <a:rPr lang="pt-BR" sz="1900" dirty="0" smtClean="0">
                <a:latin typeface="+mj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1900" u="sng" dirty="0" smtClean="0">
                <a:latin typeface="+mj-lt"/>
              </a:rPr>
              <a:t>Fortalecer as iniciativas e ações contidas no Pacto em Defesa do SUS</a:t>
            </a:r>
            <a:r>
              <a:rPr lang="pt-BR" sz="1900" dirty="0" smtClean="0">
                <a:latin typeface="+mj-lt"/>
              </a:rPr>
              <a:t>;</a:t>
            </a:r>
          </a:p>
          <a:p>
            <a:pPr marL="358775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  <a:tabLst>
                <a:tab pos="177800" algn="l"/>
              </a:tabLst>
            </a:pPr>
            <a:r>
              <a:rPr lang="pt-BR" sz="1900" u="sng" dirty="0" smtClean="0">
                <a:latin typeface="+mj-lt"/>
              </a:rPr>
              <a:t>Coordenar a agenda e o trabalho da câmara técnica</a:t>
            </a:r>
            <a:r>
              <a:rPr lang="pt-BR" sz="1900" dirty="0" smtClean="0">
                <a:latin typeface="+mj-lt"/>
              </a:rPr>
              <a:t>.</a:t>
            </a:r>
          </a:p>
          <a:p>
            <a:pPr marL="358775" indent="-342900" algn="just" eaLnBrk="0" hangingPunct="0">
              <a:spcBef>
                <a:spcPts val="600"/>
              </a:spcBef>
              <a:spcAft>
                <a:spcPts val="600"/>
              </a:spcAft>
              <a:tabLst>
                <a:tab pos="177800" algn="l"/>
              </a:tabLst>
            </a:pPr>
            <a:endParaRPr lang="pt-BR" sz="21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0" y="135731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pt-BR" sz="2500" b="1" dirty="0" smtClean="0"/>
              <a:t>Agenda para o </a:t>
            </a:r>
            <a:r>
              <a:rPr lang="pt-BR" sz="2500" b="1" dirty="0"/>
              <a:t>CGR </a:t>
            </a:r>
            <a:r>
              <a:rPr lang="pt-BR" sz="2500" b="1" dirty="0" smtClean="0"/>
              <a:t>:</a:t>
            </a:r>
            <a:endParaRPr lang="pt-BR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785813"/>
            <a:ext cx="9144000" cy="492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pt-BR" sz="200" b="1" dirty="0">
              <a:solidFill>
                <a:schemeClr val="accent2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Desafios para Qualificar a Gestão Regionalizada do SUS</a:t>
            </a:r>
          </a:p>
        </p:txBody>
      </p:sp>
      <p:sp>
        <p:nvSpPr>
          <p:cNvPr id="12294" name="CaixaDeTexto 21"/>
          <p:cNvSpPr txBox="1">
            <a:spLocks noChangeArrowheads="1"/>
          </p:cNvSpPr>
          <p:nvPr/>
        </p:nvSpPr>
        <p:spPr bwMode="auto">
          <a:xfrm>
            <a:off x="179512" y="1285860"/>
            <a:ext cx="8784976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pt-BR" sz="2100" b="1" dirty="0"/>
              <a:t>Planejamento </a:t>
            </a:r>
            <a:r>
              <a:rPr lang="pt-BR" sz="2100" b="1" dirty="0" smtClean="0"/>
              <a:t>Regional</a:t>
            </a:r>
            <a:r>
              <a:rPr lang="pt-BR" sz="2100" dirty="0" smtClean="0"/>
              <a:t> – estabelece as prioridades e estratégias, na busca de soluções para os problemas de saúde da população. Considerar desenvolvimento regional e TCG, com vistas à garantir o acesso e a integralidade da atenção à saúde; </a:t>
            </a:r>
          </a:p>
          <a:p>
            <a:pPr eaLnBrk="0" hangingPunct="0">
              <a:lnSpc>
                <a:spcPct val="150000"/>
              </a:lnSpc>
            </a:pPr>
            <a:endParaRPr lang="pt-BR" sz="800" dirty="0" smtClean="0"/>
          </a:p>
          <a:p>
            <a:pPr eaLnBrk="0" hangingPunct="0">
              <a:lnSpc>
                <a:spcPct val="150000"/>
              </a:lnSpc>
            </a:pPr>
            <a:r>
              <a:rPr lang="pt-BR" sz="2100" b="1" dirty="0" smtClean="0"/>
              <a:t>Articulação</a:t>
            </a:r>
            <a:r>
              <a:rPr lang="pt-BR" sz="2100" dirty="0" smtClean="0"/>
              <a:t> entre os processos de </a:t>
            </a:r>
            <a:r>
              <a:rPr lang="pt-BR" sz="2100" b="1" dirty="0" smtClean="0"/>
              <a:t>Regulação</a:t>
            </a:r>
            <a:r>
              <a:rPr lang="pt-BR" sz="2100" dirty="0" smtClean="0"/>
              <a:t> e de </a:t>
            </a:r>
            <a:r>
              <a:rPr lang="pt-BR" sz="2100" b="1" dirty="0" smtClean="0"/>
              <a:t>PPI</a:t>
            </a:r>
            <a:r>
              <a:rPr lang="pt-BR" sz="2100" dirty="0" smtClean="0"/>
              <a:t> se dê em conformidade com o </a:t>
            </a:r>
            <a:r>
              <a:rPr lang="pt-BR" sz="2100" b="1" dirty="0" smtClean="0"/>
              <a:t>PDR</a:t>
            </a:r>
            <a:r>
              <a:rPr lang="pt-BR" sz="2100" dirty="0" smtClean="0"/>
              <a:t>;</a:t>
            </a:r>
          </a:p>
          <a:p>
            <a:pPr eaLnBrk="0" hangingPunct="0">
              <a:lnSpc>
                <a:spcPct val="150000"/>
              </a:lnSpc>
            </a:pPr>
            <a:endParaRPr lang="pt-BR" sz="800" dirty="0" smtClean="0"/>
          </a:p>
          <a:p>
            <a:pPr eaLnBrk="0" hangingPunct="0">
              <a:lnSpc>
                <a:spcPct val="150000"/>
              </a:lnSpc>
            </a:pPr>
            <a:r>
              <a:rPr lang="pt-BR" sz="2100" b="1" dirty="0" smtClean="0"/>
              <a:t>Mecanismo de Gestão Regional</a:t>
            </a:r>
            <a:r>
              <a:rPr lang="pt-BR" sz="2100" dirty="0" smtClean="0"/>
              <a:t> – CGR; </a:t>
            </a:r>
            <a:r>
              <a:rPr lang="pt-BR" sz="2100" b="1" dirty="0" smtClean="0"/>
              <a:t>Acompanhamento </a:t>
            </a:r>
            <a:r>
              <a:rPr lang="pt-BR" sz="2100" b="1" dirty="0" smtClean="0"/>
              <a:t>do Processo </a:t>
            </a:r>
            <a:r>
              <a:rPr lang="pt-BR" sz="2100" dirty="0" smtClean="0"/>
              <a:t>– CIB;  </a:t>
            </a:r>
            <a:r>
              <a:rPr lang="pt-BR" sz="2100" b="1" dirty="0" smtClean="0"/>
              <a:t>Ações de Superação </a:t>
            </a:r>
            <a:r>
              <a:rPr lang="pt-BR" sz="2100" dirty="0" smtClean="0"/>
              <a:t>–</a:t>
            </a:r>
            <a:r>
              <a:rPr lang="pt-BR" sz="2100" b="1" dirty="0" smtClean="0"/>
              <a:t> </a:t>
            </a:r>
            <a:r>
              <a:rPr lang="pt-BR" sz="2100" dirty="0" smtClean="0"/>
              <a:t>previstas nos PS e nas respectivas PAS. </a:t>
            </a:r>
          </a:p>
          <a:p>
            <a:pPr eaLnBrk="0" hangingPunct="0">
              <a:lnSpc>
                <a:spcPct val="150000"/>
              </a:lnSpc>
            </a:pPr>
            <a:endParaRPr lang="pt-BR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2143125" y="857250"/>
            <a:ext cx="46720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PERSPECTIVAS DE AVANÇO </a:t>
            </a:r>
          </a:p>
        </p:txBody>
      </p:sp>
      <p:sp>
        <p:nvSpPr>
          <p:cNvPr id="13318" name="CaixaDeTexto 21"/>
          <p:cNvSpPr txBox="1">
            <a:spLocks noChangeArrowheads="1"/>
          </p:cNvSpPr>
          <p:nvPr/>
        </p:nvSpPr>
        <p:spPr bwMode="auto">
          <a:xfrm>
            <a:off x="928688" y="1497013"/>
            <a:ext cx="735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pt-BR" sz="2000" b="1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83568" y="2708920"/>
            <a:ext cx="7848600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60000"/>
              </a:spcBef>
            </a:pPr>
            <a:r>
              <a:rPr lang="pt-BR" b="1" dirty="0">
                <a:solidFill>
                  <a:schemeClr val="accent2"/>
                </a:solidFill>
                <a:cs typeface="Arial" pitchFamily="34" charset="0"/>
              </a:rPr>
              <a:t> </a:t>
            </a:r>
            <a:r>
              <a:rPr lang="pt-BR" sz="1800" b="1" u="sng" dirty="0"/>
              <a:t>Integração de Prazos</a:t>
            </a:r>
            <a:r>
              <a:rPr lang="pt-BR" sz="1800" dirty="0"/>
              <a:t>:   </a:t>
            </a:r>
            <a:endParaRPr lang="pt-BR" sz="1800" dirty="0">
              <a:cs typeface="Arial" pitchFamily="34" charset="0"/>
            </a:endParaRPr>
          </a:p>
          <a:p>
            <a:pPr>
              <a:lnSpc>
                <a:spcPct val="115000"/>
              </a:lnSpc>
              <a:spcBef>
                <a:spcPct val="60000"/>
              </a:spcBef>
            </a:pPr>
            <a:r>
              <a:rPr lang="pt-BR" sz="1800" dirty="0">
                <a:cs typeface="Arial" pitchFamily="34" charset="0"/>
              </a:rPr>
              <a:t>                                   → P</a:t>
            </a:r>
            <a:r>
              <a:rPr lang="pt-BR" sz="1800" dirty="0"/>
              <a:t>lano de Saúde</a:t>
            </a:r>
            <a:endParaRPr lang="pt-BR" sz="1800" dirty="0">
              <a:cs typeface="Arial" pitchFamily="34" charset="0"/>
            </a:endParaRPr>
          </a:p>
          <a:p>
            <a:pPr lvl="4">
              <a:lnSpc>
                <a:spcPct val="115000"/>
              </a:lnSpc>
              <a:spcBef>
                <a:spcPct val="60000"/>
              </a:spcBef>
            </a:pPr>
            <a:r>
              <a:rPr lang="pt-BR" sz="1800" dirty="0"/>
              <a:t>      </a:t>
            </a:r>
            <a:r>
              <a:rPr lang="pt-BR" sz="1800" dirty="0">
                <a:cs typeface="Arial" pitchFamily="34" charset="0"/>
              </a:rPr>
              <a:t>→</a:t>
            </a:r>
            <a:r>
              <a:rPr lang="pt-BR" sz="1800" dirty="0"/>
              <a:t> PDR (capítulo: PDI)       4 anos       ajustes anuais</a:t>
            </a:r>
          </a:p>
          <a:p>
            <a:pPr lvl="4">
              <a:lnSpc>
                <a:spcPct val="115000"/>
              </a:lnSpc>
              <a:spcBef>
                <a:spcPct val="60000"/>
              </a:spcBef>
            </a:pPr>
            <a:r>
              <a:rPr lang="pt-BR" sz="1800" dirty="0"/>
              <a:t>      </a:t>
            </a:r>
            <a:r>
              <a:rPr lang="pt-BR" sz="1800" dirty="0">
                <a:cs typeface="Arial" pitchFamily="34" charset="0"/>
              </a:rPr>
              <a:t>→</a:t>
            </a:r>
            <a:r>
              <a:rPr lang="pt-BR" sz="1800" dirty="0"/>
              <a:t> TCG e anexos                     	</a:t>
            </a:r>
          </a:p>
        </p:txBody>
      </p:sp>
      <p:sp>
        <p:nvSpPr>
          <p:cNvPr id="13320" name="AutoShape 11"/>
          <p:cNvSpPr>
            <a:spLocks/>
          </p:cNvSpPr>
          <p:nvPr/>
        </p:nvSpPr>
        <p:spPr bwMode="auto">
          <a:xfrm>
            <a:off x="5220072" y="3284984"/>
            <a:ext cx="215900" cy="1201738"/>
          </a:xfrm>
          <a:prstGeom prst="rightBrace">
            <a:avLst>
              <a:gd name="adj1" fmla="val 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pt-BR">
              <a:solidFill>
                <a:schemeClr val="accent2"/>
              </a:solidFill>
            </a:endParaRPr>
          </a:p>
        </p:txBody>
      </p:sp>
      <p:sp>
        <p:nvSpPr>
          <p:cNvPr id="13321" name="AutoShape 11"/>
          <p:cNvSpPr>
            <a:spLocks/>
          </p:cNvSpPr>
          <p:nvPr/>
        </p:nvSpPr>
        <p:spPr bwMode="auto">
          <a:xfrm>
            <a:off x="6372200" y="3284984"/>
            <a:ext cx="215900" cy="1201738"/>
          </a:xfrm>
          <a:prstGeom prst="rightBrace">
            <a:avLst>
              <a:gd name="adj1" fmla="val 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pt-BR">
              <a:solidFill>
                <a:schemeClr val="accent2"/>
              </a:solidFill>
            </a:endParaRPr>
          </a:p>
        </p:txBody>
      </p:sp>
      <p:sp>
        <p:nvSpPr>
          <p:cNvPr id="13322" name="Text Box 4"/>
          <p:cNvSpPr txBox="1">
            <a:spLocks noChangeArrowheads="1"/>
          </p:cNvSpPr>
          <p:nvPr/>
        </p:nvSpPr>
        <p:spPr bwMode="auto">
          <a:xfrm>
            <a:off x="0" y="1556792"/>
            <a:ext cx="9144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dirty="0"/>
              <a:t>Integração dos Prazos e Processos de formulação dos Instrumentos de Planejamento do SUS e do Pacto pela Saúde</a:t>
            </a:r>
          </a:p>
        </p:txBody>
      </p:sp>
      <p:sp>
        <p:nvSpPr>
          <p:cNvPr id="13323" name="CaixaDeTexto 11"/>
          <p:cNvSpPr txBox="1">
            <a:spLocks noChangeArrowheads="1"/>
          </p:cNvSpPr>
          <p:nvPr/>
        </p:nvSpPr>
        <p:spPr bwMode="auto">
          <a:xfrm>
            <a:off x="2428875" y="6215063"/>
            <a:ext cx="41823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 dirty="0"/>
              <a:t>Fonte:  Portaria GM nº 2.751, de 11 de novembro de </a:t>
            </a:r>
            <a:r>
              <a:rPr lang="pt-BR" sz="1200" dirty="0" smtClean="0"/>
              <a:t>2009.</a:t>
            </a:r>
            <a:endParaRPr lang="pt-B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33"/>
          <p:cNvSpPr>
            <a:spLocks noChangeArrowheads="1"/>
          </p:cNvSpPr>
          <p:nvPr/>
        </p:nvSpPr>
        <p:spPr bwMode="auto">
          <a:xfrm>
            <a:off x="357188" y="1500188"/>
            <a:ext cx="8429625" cy="40010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PACTO pela SAÚDE</a:t>
            </a:r>
          </a:p>
          <a:p>
            <a:pPr algn="ctr" eaLnBrk="0" hangingPunct="0">
              <a:defRPr/>
            </a:pPr>
            <a:endParaRPr lang="pt-BR" sz="27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defRPr/>
            </a:pPr>
            <a:r>
              <a:rPr lang="pt-BR" sz="2800" b="1" dirty="0" smtClean="0"/>
              <a:t>Conjunto de reformas institucionais pactuado entre as três esferas de gestão do SUS </a:t>
            </a:r>
          </a:p>
          <a:p>
            <a:pPr algn="ctr" eaLnBrk="0" hangingPunct="0">
              <a:defRPr/>
            </a:pPr>
            <a:r>
              <a:rPr lang="pt-BR" sz="2800" dirty="0" smtClean="0"/>
              <a:t>(Portaria GM 399 e 699 de 2006).</a:t>
            </a:r>
          </a:p>
          <a:p>
            <a:pPr algn="ctr"/>
            <a:endParaRPr lang="pt-BR" sz="2800" b="1" dirty="0" smtClean="0"/>
          </a:p>
          <a:p>
            <a:pPr algn="ctr"/>
            <a:r>
              <a:rPr lang="pt-BR" sz="2800" b="1" dirty="0" smtClean="0"/>
              <a:t>Objetivo:</a:t>
            </a:r>
            <a:r>
              <a:rPr lang="pt-BR" sz="2800" dirty="0" smtClean="0"/>
              <a:t> promover inovações nos processos e instrumentos de gestão do SUS. </a:t>
            </a:r>
          </a:p>
          <a:p>
            <a:pPr algn="ctr"/>
            <a:r>
              <a:rPr lang="pt-BR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endParaRPr lang="pt-BR" sz="32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6513" y="836613"/>
            <a:ext cx="9107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DEPARTAMENTO DE APOIO À GESTÃO DESCENTRALIZADA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14341" name="CaixaDeTexto 21"/>
          <p:cNvSpPr txBox="1">
            <a:spLocks noChangeArrowheads="1"/>
          </p:cNvSpPr>
          <p:nvPr/>
        </p:nvSpPr>
        <p:spPr bwMode="auto">
          <a:xfrm>
            <a:off x="928688" y="1497013"/>
            <a:ext cx="735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pt-BR" sz="2000" b="1"/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357188" y="1700808"/>
            <a:ext cx="864393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Bef>
                <a:spcPct val="30000"/>
              </a:spcBef>
            </a:pPr>
            <a:endParaRPr lang="pt-BR" sz="1000" b="1" u="sng" dirty="0"/>
          </a:p>
          <a:p>
            <a:pPr algn="just">
              <a:spcBef>
                <a:spcPct val="30000"/>
              </a:spcBef>
            </a:pPr>
            <a:r>
              <a:rPr lang="pt-BR" sz="1800" b="1" u="sng" dirty="0"/>
              <a:t>Integração de Processos</a:t>
            </a:r>
            <a:r>
              <a:rPr lang="pt-BR" sz="1800" dirty="0"/>
              <a:t>:  </a:t>
            </a:r>
          </a:p>
          <a:p>
            <a:pPr algn="just">
              <a:spcBef>
                <a:spcPct val="30000"/>
              </a:spcBef>
            </a:pPr>
            <a:r>
              <a:rPr lang="pt-BR" sz="1600" dirty="0"/>
              <a:t>                                          </a:t>
            </a:r>
            <a:r>
              <a:rPr lang="pt-BR" sz="1600" dirty="0">
                <a:cs typeface="Arial" pitchFamily="34" charset="0"/>
              </a:rPr>
              <a:t>→ </a:t>
            </a:r>
            <a:r>
              <a:rPr lang="pt-BR" sz="1600" dirty="0"/>
              <a:t>Plano de Saúde   	 aprovados nos respectivos CS</a:t>
            </a:r>
          </a:p>
          <a:p>
            <a:pPr algn="just">
              <a:spcBef>
                <a:spcPct val="30000"/>
              </a:spcBef>
            </a:pPr>
            <a:r>
              <a:rPr lang="pt-BR" sz="1600" dirty="0"/>
              <a:t> 		          </a:t>
            </a:r>
            <a:r>
              <a:rPr lang="pt-BR" sz="1600" dirty="0">
                <a:cs typeface="Arial" pitchFamily="34" charset="0"/>
              </a:rPr>
              <a:t>→</a:t>
            </a:r>
            <a:r>
              <a:rPr lang="pt-BR" sz="1600" dirty="0"/>
              <a:t> RAG                           resoluções dos CMS encaminhadas					                  à CIB e dos CES encaminhadas à CIT</a:t>
            </a:r>
          </a:p>
          <a:p>
            <a:pPr algn="just">
              <a:spcBef>
                <a:spcPct val="30000"/>
              </a:spcBef>
            </a:pPr>
            <a:r>
              <a:rPr lang="pt-BR" sz="1600" dirty="0"/>
              <a:t>		             </a:t>
            </a:r>
          </a:p>
          <a:p>
            <a:pPr algn="just">
              <a:spcBef>
                <a:spcPct val="30000"/>
              </a:spcBef>
            </a:pPr>
            <a:r>
              <a:rPr lang="pt-BR" sz="1600" dirty="0"/>
              <a:t>		          </a:t>
            </a:r>
            <a:r>
              <a:rPr lang="pt-BR" sz="1600" dirty="0">
                <a:cs typeface="Arial" pitchFamily="34" charset="0"/>
              </a:rPr>
              <a:t>→</a:t>
            </a:r>
            <a:r>
              <a:rPr lang="pt-BR" sz="1600" dirty="0"/>
              <a:t> TCG e anexos 	  aprovados nos respectivos CS</a:t>
            </a:r>
          </a:p>
          <a:p>
            <a:pPr algn="just">
              <a:spcBef>
                <a:spcPct val="30000"/>
              </a:spcBef>
            </a:pPr>
            <a:r>
              <a:rPr lang="pt-BR" sz="1600" dirty="0"/>
              <a:t>		          </a:t>
            </a:r>
            <a:r>
              <a:rPr lang="pt-BR" sz="1600" dirty="0">
                <a:cs typeface="Arial" pitchFamily="34" charset="0"/>
              </a:rPr>
              <a:t>→ </a:t>
            </a:r>
            <a:r>
              <a:rPr lang="pt-BR" sz="1600" dirty="0"/>
              <a:t>PDR                             pactuados na CIB</a:t>
            </a:r>
            <a:endParaRPr lang="pt-BR" sz="1600" dirty="0">
              <a:cs typeface="Arial" pitchFamily="34" charset="0"/>
            </a:endParaRPr>
          </a:p>
          <a:p>
            <a:pPr algn="just">
              <a:spcBef>
                <a:spcPct val="30000"/>
              </a:spcBef>
            </a:pPr>
            <a:endParaRPr lang="pt-BR" sz="1600" dirty="0"/>
          </a:p>
          <a:p>
            <a:pPr algn="just">
              <a:spcBef>
                <a:spcPct val="30000"/>
              </a:spcBef>
            </a:pPr>
            <a:r>
              <a:rPr lang="pt-BR" sz="1600" dirty="0"/>
              <a:t>TCG  → homologado na CIT apenas no momento da adesão, pactuado na CIB </a:t>
            </a:r>
          </a:p>
          <a:p>
            <a:pPr algn="just">
              <a:spcBef>
                <a:spcPct val="30000"/>
              </a:spcBef>
            </a:pPr>
            <a:r>
              <a:rPr lang="pt-BR" sz="1600" dirty="0"/>
              <a:t>a cada 4 anos.</a:t>
            </a:r>
          </a:p>
          <a:p>
            <a:pPr algn="just">
              <a:spcBef>
                <a:spcPct val="30000"/>
              </a:spcBef>
            </a:pPr>
            <a:r>
              <a:rPr lang="pt-BR" sz="1600" dirty="0"/>
              <a:t>TCG Federal → aprovado no CNS e pactuado na CIT a cada quatro anos.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143125" y="857250"/>
            <a:ext cx="467201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PERSPECTIVAS DE AVANÇO </a:t>
            </a:r>
          </a:p>
        </p:txBody>
      </p:sp>
      <p:sp>
        <p:nvSpPr>
          <p:cNvPr id="14344" name="CaixaDeTexto 11"/>
          <p:cNvSpPr txBox="1">
            <a:spLocks noChangeArrowheads="1"/>
          </p:cNvSpPr>
          <p:nvPr/>
        </p:nvSpPr>
        <p:spPr bwMode="auto">
          <a:xfrm>
            <a:off x="2428875" y="6215063"/>
            <a:ext cx="41823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 dirty="0"/>
              <a:t>Fonte:  Portaria GM nº 2.751, de 11 de novembro de </a:t>
            </a:r>
            <a:r>
              <a:rPr lang="pt-BR" sz="1200" dirty="0" smtClean="0"/>
              <a:t>2009.</a:t>
            </a:r>
            <a:endParaRPr lang="pt-BR" sz="1200" dirty="0"/>
          </a:p>
        </p:txBody>
      </p:sp>
      <p:sp>
        <p:nvSpPr>
          <p:cNvPr id="14346" name="AutoShape 11"/>
          <p:cNvSpPr>
            <a:spLocks/>
          </p:cNvSpPr>
          <p:nvPr/>
        </p:nvSpPr>
        <p:spPr bwMode="auto">
          <a:xfrm>
            <a:off x="4643438" y="2276872"/>
            <a:ext cx="214312" cy="928688"/>
          </a:xfrm>
          <a:prstGeom prst="rightBrace">
            <a:avLst>
              <a:gd name="adj1" fmla="val 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pt-BR">
              <a:solidFill>
                <a:schemeClr val="accent2"/>
              </a:solidFill>
            </a:endParaRPr>
          </a:p>
        </p:txBody>
      </p:sp>
      <p:sp>
        <p:nvSpPr>
          <p:cNvPr id="14347" name="AutoShape 11"/>
          <p:cNvSpPr>
            <a:spLocks/>
          </p:cNvSpPr>
          <p:nvPr/>
        </p:nvSpPr>
        <p:spPr bwMode="auto">
          <a:xfrm>
            <a:off x="4643438" y="3419872"/>
            <a:ext cx="214312" cy="928688"/>
          </a:xfrm>
          <a:prstGeom prst="rightBrace">
            <a:avLst>
              <a:gd name="adj1" fmla="val 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pt-BR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 cstate="print"/>
          <a:srcRect l="2197" t="15625" r="3320" b="10156"/>
          <a:stretch>
            <a:fillRect/>
          </a:stretch>
        </p:blipFill>
        <p:spPr bwMode="auto">
          <a:xfrm>
            <a:off x="642938" y="1357313"/>
            <a:ext cx="7929562" cy="467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2643188" y="857250"/>
            <a:ext cx="444182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INFORMAÇÕES para os CGR</a:t>
            </a:r>
          </a:p>
        </p:txBody>
      </p:sp>
      <p:sp>
        <p:nvSpPr>
          <p:cNvPr id="17415" name="CaixaDeTexto 11"/>
          <p:cNvSpPr txBox="1">
            <a:spLocks noChangeArrowheads="1"/>
          </p:cNvSpPr>
          <p:nvPr/>
        </p:nvSpPr>
        <p:spPr bwMode="auto">
          <a:xfrm>
            <a:off x="3143250" y="6143625"/>
            <a:ext cx="308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/>
              <a:t>Fonte:  www.saude.gov.br/bvs/pesquisacib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2643188" y="857250"/>
            <a:ext cx="444182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INFORMAÇÕES para os CGR</a:t>
            </a:r>
          </a:p>
        </p:txBody>
      </p:sp>
      <p:sp>
        <p:nvSpPr>
          <p:cNvPr id="18439" name="CaixaDeTexto 11"/>
          <p:cNvSpPr txBox="1">
            <a:spLocks noChangeArrowheads="1"/>
          </p:cNvSpPr>
          <p:nvPr/>
        </p:nvSpPr>
        <p:spPr bwMode="auto">
          <a:xfrm>
            <a:off x="3143250" y="6143625"/>
            <a:ext cx="3082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200"/>
              <a:t>Fonte:  www.saude.gov.br/bvs/pesquisacib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3034" t="34020" r="14361" b="25346"/>
          <a:stretch>
            <a:fillRect/>
          </a:stretch>
        </p:blipFill>
        <p:spPr bwMode="auto">
          <a:xfrm>
            <a:off x="0" y="1412776"/>
            <a:ext cx="9144000" cy="3709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9" name="Rectangle 3"/>
          <p:cNvSpPr>
            <a:spLocks noChangeArrowheads="1"/>
          </p:cNvSpPr>
          <p:nvPr/>
        </p:nvSpPr>
        <p:spPr bwMode="auto">
          <a:xfrm>
            <a:off x="684213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en-US" sz="4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pt-BR" sz="3200" b="1">
                <a:solidFill>
                  <a:schemeClr val="bg1"/>
                </a:solidFill>
                <a:latin typeface="Arial Narrow" pitchFamily="34" charset="0"/>
              </a:rPr>
              <a:t>PACTO PELA SAÚDE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7308850" y="1570038"/>
            <a:ext cx="2051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pt-BR" sz="1200" b="1">
                <a:solidFill>
                  <a:schemeClr val="bg1"/>
                </a:solidFill>
              </a:rPr>
              <a:t>www.saude.gov.br/dad</a:t>
            </a:r>
          </a:p>
        </p:txBody>
      </p:sp>
      <p:sp>
        <p:nvSpPr>
          <p:cNvPr id="423943" name="Text Box 7"/>
          <p:cNvSpPr txBox="1">
            <a:spLocks noChangeArrowheads="1"/>
          </p:cNvSpPr>
          <p:nvPr/>
        </p:nvSpPr>
        <p:spPr bwMode="auto">
          <a:xfrm>
            <a:off x="4695825" y="5465763"/>
            <a:ext cx="30448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pt-BR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5534025" y="5651500"/>
            <a:ext cx="3714750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pt-BR" sz="1600" b="1">
                <a:solidFill>
                  <a:schemeClr val="accent2"/>
                </a:solidFill>
                <a:latin typeface="Arial Narrow" pitchFamily="34" charset="0"/>
                <a:cs typeface="Times New Roman" pitchFamily="18" charset="0"/>
              </a:rPr>
              <a:t>Disponíveis no sítio www.saude.gov.br/dad</a:t>
            </a:r>
          </a:p>
        </p:txBody>
      </p:sp>
      <p:sp>
        <p:nvSpPr>
          <p:cNvPr id="423946" name="Rectangle 10"/>
          <p:cNvSpPr>
            <a:spLocks noChangeArrowheads="1"/>
          </p:cNvSpPr>
          <p:nvPr/>
        </p:nvSpPr>
        <p:spPr bwMode="auto">
          <a:xfrm>
            <a:off x="3195638" y="733425"/>
            <a:ext cx="246221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pt-BR" sz="3200" b="1">
                <a:solidFill>
                  <a:schemeClr val="accent2"/>
                </a:solidFill>
                <a:latin typeface="Arial Narrow" pitchFamily="34" charset="0"/>
              </a:rPr>
              <a:t>Comunicação </a:t>
            </a:r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-517525" y="-3028950"/>
            <a:ext cx="2476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pt-BR"/>
              <a:t> </a:t>
            </a:r>
          </a:p>
          <a:p>
            <a:pPr>
              <a:defRPr/>
            </a:pPr>
            <a:endParaRPr lang="pt-BR"/>
          </a:p>
        </p:txBody>
      </p:sp>
      <p:pic>
        <p:nvPicPr>
          <p:cNvPr id="31753" name="Picture 9" descr="Série Pacto Pela Saúde - Volume 01">
            <a:hlinkClick r:id="rId3" tooltip="Série Pacto Pela Saúde - Volume 01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1238" y="1412875"/>
            <a:ext cx="857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0" descr="Série Pacto pela Saúde volume 02">
            <a:hlinkClick r:id="rId5" tooltip="Série Pacto Pela Saúde Volume - 02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1412875"/>
            <a:ext cx="8572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1" descr="Série Pacto pela Saúde volum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07363" y="1412875"/>
            <a:ext cx="857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2" descr="Série Pacto pela Saúde - Volume 4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1238" y="2487613"/>
            <a:ext cx="857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13" descr="Série Pacto Pela Saúde - volume 5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92950" y="2492375"/>
            <a:ext cx="857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8" name="Picture 14" descr="Série Pacto Pela Saúde - volume 6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07363" y="2479675"/>
            <a:ext cx="8572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Picture 15" descr="Série Pacto Pela Saúde - volume 7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84888" y="3571875"/>
            <a:ext cx="857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Picture 16" descr="volume8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86600" y="3559175"/>
            <a:ext cx="8699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Picture 17" descr="Série Pactos pela Saúde volume 9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101013" y="3543300"/>
            <a:ext cx="863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179388" y="1341438"/>
            <a:ext cx="5761037" cy="394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600" b="1">
                <a:solidFill>
                  <a:srgbClr val="000099"/>
                </a:solidFill>
              </a:rPr>
              <a:t>11 Publicações da Série Pactos pela Saúde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Vol.1 - Diretrizes Operacionais Pactos pela Vida, em Defesa do SUS e de Gestão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Vol.2 - Regulamento dos Pactos pela Vida e de Gestão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Vol.3 - Regionalização Solidária e Cooperativa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Vol.4 - Política Nacional de Atenção Básica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Vol.5 - Diretrizes para a Programação Pactuada e Integrada da Assistência à Saúde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Vol.6 - Diretrizes para a Implantação de Complexos Reguladores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Vol.7 - Política Nacional de Promoção da Saúde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Vol.8 - Diretrizes e Recomendações para o Cuidado Integral de Doenças Crônicas Não-Transmissíveis, Promoção da Saúde, Vigilância, Prevenção e Assistência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Vol.9 - Política Nacional de Educação Permanente em Saúde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Vol.10 - Colegiado de Gestão Regional</a:t>
            </a:r>
          </a:p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400">
                <a:solidFill>
                  <a:srgbClr val="000099"/>
                </a:solidFill>
              </a:rPr>
              <a:t>Vol. 11 – Pactuação Unificada de Indicadores – Avaliação 2007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250825" y="5373688"/>
            <a:ext cx="45370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 eaLnBrk="1" hangingPunct="1">
              <a:spcBef>
                <a:spcPct val="20000"/>
              </a:spcBef>
              <a:buClr>
                <a:schemeClr val="accent2"/>
              </a:buClr>
            </a:pPr>
            <a:r>
              <a:rPr lang="pt-BR" sz="1600" b="1">
                <a:solidFill>
                  <a:srgbClr val="000099"/>
                </a:solidFill>
              </a:rPr>
              <a:t>01 Coletânea Série Pactos pela Saúde 2006 </a:t>
            </a:r>
          </a:p>
        </p:txBody>
      </p:sp>
      <p:pic>
        <p:nvPicPr>
          <p:cNvPr id="31764" name="Picture 20" descr="pacto_coletanea_1105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643438" y="5300663"/>
            <a:ext cx="9525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5" name="Picture 21" descr="Volume 10 - Colegiado de Gestão Regional na Região de Saúde Intraestadual: Orientações para Organização e Funcionamento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084888" y="4640263"/>
            <a:ext cx="8636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6" name="Picture 8"/>
          <p:cNvPicPr>
            <a:picLocks noChangeAspect="1" noChangeArrowheads="1"/>
          </p:cNvPicPr>
          <p:nvPr/>
        </p:nvPicPr>
        <p:blipFill>
          <a:blip r:embed="rId24" cstate="print"/>
          <a:srcRect l="35239" t="24414" r="35237" b="18489"/>
          <a:stretch>
            <a:fillRect/>
          </a:stretch>
        </p:blipFill>
        <p:spPr bwMode="auto">
          <a:xfrm>
            <a:off x="7092950" y="4630738"/>
            <a:ext cx="857250" cy="1011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33"/>
          <p:cNvSpPr>
            <a:spLocks noChangeArrowheads="1"/>
          </p:cNvSpPr>
          <p:nvPr/>
        </p:nvSpPr>
        <p:spPr bwMode="auto">
          <a:xfrm>
            <a:off x="755650" y="1773238"/>
            <a:ext cx="7704138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pt-BR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defRPr/>
            </a:pPr>
            <a:endParaRPr lang="pt-BR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defRPr/>
            </a:pPr>
            <a:endParaRPr lang="pt-BR" sz="2000" dirty="0">
              <a:latin typeface="Arial" charset="0"/>
            </a:endParaRPr>
          </a:p>
          <a:p>
            <a:pPr algn="ctr" eaLnBrk="0" hangingPunct="0">
              <a:defRPr/>
            </a:pPr>
            <a:endParaRPr lang="pt-BR" sz="20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0" hangingPunct="0">
              <a:defRPr/>
            </a:pPr>
            <a:endParaRPr lang="pt-BR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0" hangingPunct="0">
              <a:defRPr/>
            </a:pPr>
            <a:endParaRPr lang="pt-BR" sz="20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6513" y="836613"/>
            <a:ext cx="910748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>
                <a:solidFill>
                  <a:schemeClr val="accent2"/>
                </a:solidFill>
                <a:latin typeface="Arial" charset="0"/>
              </a:rPr>
              <a:t>DEPARTAMENTO DE APOIO À GESTÃO DESCENTRALIZADA</a:t>
            </a:r>
          </a:p>
        </p:txBody>
      </p:sp>
      <p:sp>
        <p:nvSpPr>
          <p:cNvPr id="7" name="Retângulo 6"/>
          <p:cNvSpPr/>
          <p:nvPr/>
        </p:nvSpPr>
        <p:spPr>
          <a:xfrm>
            <a:off x="827584" y="1772816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40000"/>
              </a:lnSpc>
              <a:defRPr/>
            </a:pPr>
            <a:r>
              <a:rPr lang="pt-BR" sz="24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Departamento de Apoio à Gestão Descentralizada – DAGD</a:t>
            </a:r>
          </a:p>
          <a:p>
            <a:pPr algn="ctr" eaLnBrk="1" hangingPunct="1">
              <a:lnSpc>
                <a:spcPct val="140000"/>
              </a:lnSpc>
              <a:defRPr/>
            </a:pPr>
            <a:r>
              <a:rPr lang="pt-BR" sz="24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Página eletrônica:  http://www.saude.gov.br/dad</a:t>
            </a:r>
          </a:p>
          <a:p>
            <a:pPr algn="ctr" eaLnBrk="1" hangingPunct="1">
              <a:lnSpc>
                <a:spcPct val="140000"/>
              </a:lnSpc>
              <a:defRPr/>
            </a:pP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descentralizacao@saude.gov.br</a:t>
            </a:r>
          </a:p>
          <a:p>
            <a:pPr eaLnBrk="1" hangingPunct="1">
              <a:lnSpc>
                <a:spcPct val="140000"/>
              </a:lnSpc>
              <a:defRPr/>
            </a:pPr>
            <a:endParaRPr lang="pt-BR" sz="2400" b="1" dirty="0" smtClean="0">
              <a:solidFill>
                <a:schemeClr val="accent2"/>
              </a:solidFill>
              <a:latin typeface="Calibri" pitchFamily="34" charset="0"/>
              <a:cs typeface="Times New Roman" pitchFamily="18" charset="0"/>
            </a:endParaRPr>
          </a:p>
          <a:p>
            <a:pPr algn="ctr" eaLnBrk="1" hangingPunct="1">
              <a:lnSpc>
                <a:spcPct val="140000"/>
              </a:lnSpc>
              <a:defRPr/>
            </a:pPr>
            <a:r>
              <a:rPr lang="pt-BR" sz="2400" b="1" dirty="0" smtClean="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(61) 3315.3442  ou  (61) 3315.3719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714375" y="4572000"/>
            <a:ext cx="7777163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lvl="1" algn="just">
              <a:lnSpc>
                <a:spcPct val="120000"/>
              </a:lnSpc>
              <a:spcAft>
                <a:spcPct val="25000"/>
              </a:spcAft>
              <a:buFontTx/>
              <a:buChar char="•"/>
            </a:pPr>
            <a:r>
              <a:rPr lang="pt-BR" sz="2400" b="1" dirty="0">
                <a:latin typeface="Arial Narrow" pitchFamily="34" charset="0"/>
              </a:rPr>
              <a:t>Pacto de Gestão</a:t>
            </a:r>
            <a:r>
              <a:rPr lang="pt-BR" sz="2400" dirty="0">
                <a:latin typeface="Arial Narrow" pitchFamily="34" charset="0"/>
              </a:rPr>
              <a:t> – valoriza a relação solidária entre gestores, definindo diretrizes e responsabilidades expressos em Termos de Compromisso de Gestão.</a:t>
            </a:r>
          </a:p>
        </p:txBody>
      </p:sp>
      <p:sp>
        <p:nvSpPr>
          <p:cNvPr id="414723" name="Rectangle 3"/>
          <p:cNvSpPr>
            <a:spLocks noChangeArrowheads="1"/>
          </p:cNvSpPr>
          <p:nvPr/>
        </p:nvSpPr>
        <p:spPr bwMode="auto">
          <a:xfrm>
            <a:off x="0" y="11271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PACTO PELA SAÚDE</a:t>
            </a:r>
          </a:p>
        </p:txBody>
      </p:sp>
      <p:sp>
        <p:nvSpPr>
          <p:cNvPr id="414724" name="Rectangle 4"/>
          <p:cNvSpPr>
            <a:spLocks noChangeArrowheads="1"/>
          </p:cNvSpPr>
          <p:nvPr/>
        </p:nvSpPr>
        <p:spPr bwMode="auto">
          <a:xfrm>
            <a:off x="0" y="78422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Dimensões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14375" y="1357313"/>
            <a:ext cx="7632700" cy="1406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lvl="1" algn="just">
              <a:lnSpc>
                <a:spcPct val="120000"/>
              </a:lnSpc>
              <a:spcAft>
                <a:spcPct val="25000"/>
              </a:spcAft>
              <a:buFontTx/>
              <a:buChar char="•"/>
            </a:pPr>
            <a:r>
              <a:rPr lang="pt-BR" sz="2400" b="1" dirty="0">
                <a:latin typeface="Arial Narrow" pitchFamily="34" charset="0"/>
              </a:rPr>
              <a:t>Pacto pela Vida</a:t>
            </a:r>
            <a:r>
              <a:rPr lang="pt-BR" sz="2400" dirty="0">
                <a:latin typeface="Arial Narrow" pitchFamily="34" charset="0"/>
              </a:rPr>
              <a:t> – conjunto de compromissos sanitários considerados prioritários, pactuados de forma tripartite – 11 prioridades.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14375" y="2714625"/>
            <a:ext cx="7718425" cy="1865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lvl="1" algn="just">
              <a:lnSpc>
                <a:spcPct val="120000"/>
              </a:lnSpc>
              <a:spcAft>
                <a:spcPct val="25000"/>
              </a:spcAft>
              <a:buFontTx/>
              <a:buChar char="•"/>
            </a:pPr>
            <a:r>
              <a:rPr lang="pt-BR" sz="2400" b="1" dirty="0">
                <a:latin typeface="Arial Narrow" pitchFamily="34" charset="0"/>
              </a:rPr>
              <a:t>Pacto em Defesa do SUS</a:t>
            </a:r>
            <a:r>
              <a:rPr lang="pt-BR" sz="2400" dirty="0">
                <a:latin typeface="Arial Narrow" pitchFamily="34" charset="0"/>
              </a:rPr>
              <a:t> – expressa os compromissos entre gestores com a consolidação do processo de Reforma Sanitária e articula ações que visam qualificar e assegurar o SUS como política pública.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ChangeArrowheads="1"/>
          </p:cNvSpPr>
          <p:nvPr/>
        </p:nvSpPr>
        <p:spPr bwMode="auto">
          <a:xfrm>
            <a:off x="0" y="765175"/>
            <a:ext cx="88931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200" b="1" dirty="0">
                <a:solidFill>
                  <a:schemeClr val="accent2"/>
                </a:solidFill>
                <a:latin typeface="Arial Narrow" pitchFamily="34" charset="0"/>
              </a:rPr>
              <a:t>Pacto pela Vida – 11 Prioridades:</a:t>
            </a:r>
          </a:p>
        </p:txBody>
      </p:sp>
      <p:sp>
        <p:nvSpPr>
          <p:cNvPr id="10243" name="Rectangle 11"/>
          <p:cNvSpPr>
            <a:spLocks noChangeArrowheads="1"/>
          </p:cNvSpPr>
          <p:nvPr/>
        </p:nvSpPr>
        <p:spPr bwMode="auto">
          <a:xfrm>
            <a:off x="395536" y="1340768"/>
            <a:ext cx="8604250" cy="4956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Saúde do Idoso;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Controle do câncer do colo do útero e da mama;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Redução da mortalidade infantil e materna;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Fortalecimento da capacidade de reposta às doenças emergentes e endemias, com ênfase: dengue, hanseníase, tuberculose, malária e influenza;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Promoção da Saúde;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b="1" dirty="0">
                <a:latin typeface="Arial Narrow" pitchFamily="34" charset="0"/>
              </a:rPr>
              <a:t>Fortalecimento da Atenção Básica;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Saúde do Trabalhador;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Saúde Mental;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Fortalecimento da capacidade de resposta do sistema de saúde às pessoas com deficiência;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Atenção integral às pessoas em situação ou risco de violência;</a:t>
            </a:r>
          </a:p>
          <a:p>
            <a:pPr marL="360363" indent="-360363" algn="just">
              <a:lnSpc>
                <a:spcPct val="70000"/>
              </a:lnSpc>
              <a:spcAft>
                <a:spcPct val="35000"/>
              </a:spcAft>
              <a:buClr>
                <a:schemeClr val="accent2"/>
              </a:buClr>
              <a:buFontTx/>
              <a:buChar char="•"/>
            </a:pPr>
            <a:r>
              <a:rPr lang="pt-BR" sz="2300" dirty="0">
                <a:latin typeface="Arial Narrow" pitchFamily="34" charset="0"/>
              </a:rPr>
              <a:t>Saúde do Homem.</a:t>
            </a:r>
          </a:p>
        </p:txBody>
      </p:sp>
      <p:sp>
        <p:nvSpPr>
          <p:cNvPr id="374796" name="Rectangle 12"/>
          <p:cNvSpPr>
            <a:spLocks noChangeArrowheads="1"/>
          </p:cNvSpPr>
          <p:nvPr/>
        </p:nvSpPr>
        <p:spPr bwMode="auto">
          <a:xfrm>
            <a:off x="611188" y="0"/>
            <a:ext cx="7489825" cy="795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PACTO PELA SAÚDE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2987675" y="836613"/>
            <a:ext cx="3214688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PACTO DE GESTÃO</a:t>
            </a:r>
          </a:p>
        </p:txBody>
      </p:sp>
      <p:sp>
        <p:nvSpPr>
          <p:cNvPr id="3078" name="CaixaDeTexto 21"/>
          <p:cNvSpPr txBox="1">
            <a:spLocks noChangeArrowheads="1"/>
          </p:cNvSpPr>
          <p:nvPr/>
        </p:nvSpPr>
        <p:spPr bwMode="auto">
          <a:xfrm>
            <a:off x="395536" y="1340768"/>
            <a:ext cx="8352927" cy="456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latin typeface="Arial" charset="0"/>
              </a:rPr>
              <a:t>DIRETRIZES para a Gestão do SUS:</a:t>
            </a:r>
          </a:p>
          <a:p>
            <a:pPr eaLnBrk="0" hangingPunct="0">
              <a:defRPr/>
            </a:pPr>
            <a:endParaRPr lang="pt-BR" sz="1000" b="1" dirty="0">
              <a:latin typeface="Arial" charset="0"/>
            </a:endParaRP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Descentralização;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Regionalização;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Financiamento;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Planejamento;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Programação Pactuada e Integrada;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Regulação;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Participação e Controle Social;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Gestão do Trabalho; e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400" dirty="0">
                <a:latin typeface="Arial" charset="0"/>
              </a:rPr>
              <a:t>Educação na </a:t>
            </a:r>
            <a:r>
              <a:rPr lang="pt-BR" sz="2400" dirty="0" smtClean="0">
                <a:latin typeface="Arial" charset="0"/>
              </a:rPr>
              <a:t>Saúde.</a:t>
            </a:r>
            <a:endParaRPr lang="pt-BR" sz="2400" dirty="0">
              <a:latin typeface="Arial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123728" y="6093296"/>
            <a:ext cx="5094312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pt-BR" sz="1400" dirty="0" smtClean="0">
                <a:latin typeface="Arial" charset="0"/>
              </a:rPr>
              <a:t>Fonte: Portaria GM/MS nº 399, de 22 de fevereiro de 2006.   </a:t>
            </a:r>
            <a:endParaRPr lang="pt-BR" sz="1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879475" y="5321300"/>
            <a:ext cx="2540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619250" y="0"/>
            <a:ext cx="59055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pt-BR" sz="2800" b="1">
                <a:solidFill>
                  <a:schemeClr val="bg1"/>
                </a:solidFill>
                <a:latin typeface="Arial" charset="0"/>
              </a:rPr>
              <a:t>MINISTÉRIO DA SAÚDE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051050" y="331788"/>
            <a:ext cx="51133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pt-BR" sz="2800" b="1" dirty="0">
                <a:solidFill>
                  <a:schemeClr val="bg1"/>
                </a:solidFill>
                <a:latin typeface="Arial" charset="0"/>
              </a:rPr>
              <a:t>SECRETARIA-EXECUTIVA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2987675" y="836613"/>
            <a:ext cx="3214688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pt-BR" sz="2400" b="1" dirty="0">
                <a:solidFill>
                  <a:schemeClr val="accent2"/>
                </a:solidFill>
                <a:latin typeface="Arial" charset="0"/>
              </a:rPr>
              <a:t>PACTO DE GESTÃO</a:t>
            </a:r>
          </a:p>
        </p:txBody>
      </p:sp>
      <p:sp>
        <p:nvSpPr>
          <p:cNvPr id="3078" name="CaixaDeTexto 21"/>
          <p:cNvSpPr txBox="1">
            <a:spLocks noChangeArrowheads="1"/>
          </p:cNvSpPr>
          <p:nvPr/>
        </p:nvSpPr>
        <p:spPr bwMode="auto">
          <a:xfrm>
            <a:off x="395536" y="1412776"/>
            <a:ext cx="8496943" cy="4838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pt-BR" sz="2000" b="1" dirty="0">
                <a:latin typeface="Arial" charset="0"/>
              </a:rPr>
              <a:t>TCG - RESPONSABILIDADES SANITÁRIAS das instâncias gestoras do SUS:</a:t>
            </a:r>
          </a:p>
          <a:p>
            <a:pPr eaLnBrk="0" hangingPunct="0">
              <a:defRPr/>
            </a:pPr>
            <a:endParaRPr lang="pt-BR" sz="2000" b="1" dirty="0">
              <a:latin typeface="Arial" charset="0"/>
            </a:endParaRP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500" dirty="0">
                <a:latin typeface="Arial" charset="0"/>
              </a:rPr>
              <a:t>Responsabilidades Gerais;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500" dirty="0">
                <a:latin typeface="Arial" charset="0"/>
              </a:rPr>
              <a:t>Regionalização;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500" dirty="0">
                <a:latin typeface="Arial" charset="0"/>
              </a:rPr>
              <a:t>Planejamento e Programação;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500" dirty="0">
                <a:latin typeface="Arial" charset="0"/>
              </a:rPr>
              <a:t>Regulação, Controle, Avaliação e Auditoria;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500" dirty="0" smtClean="0">
                <a:latin typeface="Arial" charset="0"/>
              </a:rPr>
              <a:t>Gestão do Trabalho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500" dirty="0" smtClean="0">
                <a:latin typeface="Arial" charset="0"/>
              </a:rPr>
              <a:t>Educação na Saúde</a:t>
            </a:r>
          </a:p>
          <a:p>
            <a:pPr marL="457200" indent="-457200" eaLnBrk="0" hangingPunct="0">
              <a:lnSpc>
                <a:spcPct val="120000"/>
              </a:lnSpc>
              <a:buFontTx/>
              <a:buAutoNum type="arabicPeriod"/>
              <a:defRPr/>
            </a:pPr>
            <a:r>
              <a:rPr lang="pt-BR" sz="2500" dirty="0" smtClean="0">
                <a:latin typeface="Arial" charset="0"/>
              </a:rPr>
              <a:t>Participação </a:t>
            </a:r>
            <a:r>
              <a:rPr lang="pt-BR" sz="2500" dirty="0">
                <a:latin typeface="Arial" charset="0"/>
              </a:rPr>
              <a:t>e Controle Social</a:t>
            </a:r>
            <a:r>
              <a:rPr lang="pt-BR" sz="2500" dirty="0" smtClean="0">
                <a:latin typeface="Arial" charset="0"/>
              </a:rPr>
              <a:t>;</a:t>
            </a:r>
            <a:r>
              <a:rPr lang="pt-BR" sz="2000" dirty="0">
                <a:latin typeface="Arial" charset="0"/>
              </a:rPr>
              <a:t/>
            </a:r>
            <a:br>
              <a:rPr lang="pt-BR" sz="2000" dirty="0">
                <a:latin typeface="Arial" charset="0"/>
              </a:rPr>
            </a:br>
            <a:endParaRPr lang="pt-BR" sz="2000" dirty="0">
              <a:latin typeface="Arial" charset="0"/>
            </a:endParaRPr>
          </a:p>
          <a:p>
            <a:pPr algn="r" eaLnBrk="0" hangingPunct="0">
              <a:lnSpc>
                <a:spcPct val="120000"/>
              </a:lnSpc>
              <a:defRPr/>
            </a:pPr>
            <a:r>
              <a:rPr lang="pt-BR" sz="1200" dirty="0">
                <a:latin typeface="Arial" charset="0"/>
              </a:rPr>
              <a:t>Fonte: Portaria GM/MS nº 399, de 22 de fevereiro de 2006.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ChangeArrowheads="1"/>
          </p:cNvSpPr>
          <p:nvPr/>
        </p:nvSpPr>
        <p:spPr bwMode="auto">
          <a:xfrm>
            <a:off x="0" y="765175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700" b="1" dirty="0">
                <a:solidFill>
                  <a:schemeClr val="accent2"/>
                </a:solidFill>
                <a:latin typeface="Arial Narrow" pitchFamily="34" charset="0"/>
              </a:rPr>
              <a:t>Prioridade – Fortalecimento da Atenção Básica, </a:t>
            </a:r>
            <a:r>
              <a:rPr lang="pt-BR" sz="2700" b="1" dirty="0" smtClean="0">
                <a:solidFill>
                  <a:schemeClr val="accent2"/>
                </a:solidFill>
                <a:latin typeface="Arial Narrow" pitchFamily="34" charset="0"/>
              </a:rPr>
              <a:t>alguns Objetivos</a:t>
            </a:r>
            <a:r>
              <a:rPr lang="pt-BR" sz="2700" b="1" dirty="0">
                <a:solidFill>
                  <a:schemeClr val="accent2"/>
                </a:solidFill>
                <a:latin typeface="Arial Narrow" pitchFamily="34" charset="0"/>
              </a:rPr>
              <a:t>:</a:t>
            </a:r>
          </a:p>
        </p:txBody>
      </p:sp>
      <p:sp>
        <p:nvSpPr>
          <p:cNvPr id="11267" name="Rectangle 11"/>
          <p:cNvSpPr>
            <a:spLocks noChangeArrowheads="1"/>
          </p:cNvSpPr>
          <p:nvPr/>
        </p:nvSpPr>
        <p:spPr bwMode="auto">
          <a:xfrm>
            <a:off x="285750" y="1428750"/>
            <a:ext cx="8604250" cy="4676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buFont typeface="Arial" charset="0"/>
              <a:buChar char="•"/>
            </a:pPr>
            <a:r>
              <a:rPr lang="pt-BR" sz="2400" dirty="0"/>
              <a:t>Assumir a </a:t>
            </a:r>
            <a:r>
              <a:rPr lang="pt-BR" sz="2400" u="sng" dirty="0"/>
              <a:t>estratégia de saúde da família como estratégia prioritária para o fortalecimento da atenção básica</a:t>
            </a:r>
            <a:r>
              <a:rPr lang="pt-BR" sz="2400" dirty="0"/>
              <a:t>, devendo seu desenvolvimento </a:t>
            </a:r>
            <a:r>
              <a:rPr lang="pt-BR" sz="2400" u="sng" dirty="0"/>
              <a:t>considerar as diferenças </a:t>
            </a:r>
            <a:r>
              <a:rPr lang="pt-BR" sz="2400" u="sng" dirty="0" err="1"/>
              <a:t>loco-regionais</a:t>
            </a:r>
            <a:r>
              <a:rPr lang="pt-BR" sz="2400" dirty="0" smtClean="0"/>
              <a:t>;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pt-BR" sz="2400" dirty="0" smtClean="0"/>
              <a:t>Garantir a </a:t>
            </a:r>
            <a:r>
              <a:rPr lang="pt-BR" sz="2400" u="sng" dirty="0" smtClean="0"/>
              <a:t>infra-estrutura necessária ao funcionamento das Unidades Básicas de Saúde</a:t>
            </a:r>
            <a:r>
              <a:rPr lang="pt-BR" sz="2400" dirty="0" smtClean="0"/>
              <a:t>; </a:t>
            </a:r>
          </a:p>
          <a:p>
            <a:pPr>
              <a:lnSpc>
                <a:spcPct val="90000"/>
              </a:lnSpc>
            </a:pPr>
            <a:endParaRPr lang="pt-BR" sz="900" dirty="0" smtClean="0"/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pt-BR" sz="2400" dirty="0" smtClean="0"/>
              <a:t>Garantir o </a:t>
            </a:r>
            <a:r>
              <a:rPr lang="pt-BR" sz="2400" u="sng" dirty="0" smtClean="0"/>
              <a:t>financiamento da Atenção Básica como responsabilidade das três esferas de gestão do SUS</a:t>
            </a:r>
            <a:r>
              <a:rPr lang="pt-BR" sz="2400" dirty="0" smtClean="0"/>
              <a:t>; </a:t>
            </a:r>
          </a:p>
          <a:p>
            <a:pPr>
              <a:lnSpc>
                <a:spcPct val="90000"/>
              </a:lnSpc>
            </a:pPr>
            <a:endParaRPr lang="pt-BR" sz="900" dirty="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pt-BR" sz="2400" u="sng" dirty="0" smtClean="0"/>
              <a:t>Aprimorar a inserção dos profissionais da Atenção Básica </a:t>
            </a:r>
            <a:r>
              <a:rPr lang="pt-BR" sz="2400" dirty="0" smtClean="0"/>
              <a:t>nas redes locais de saúde, por meio de </a:t>
            </a:r>
            <a:r>
              <a:rPr lang="pt-BR" sz="2400" u="sng" dirty="0" smtClean="0"/>
              <a:t>vínculos de trabalho que favoreçam o provimento e fixação</a:t>
            </a:r>
            <a:r>
              <a:rPr lang="pt-BR" sz="2400" dirty="0" smtClean="0"/>
              <a:t> dos profissionais; </a:t>
            </a:r>
            <a:endParaRPr lang="pt-BR" sz="700" dirty="0" smtClean="0"/>
          </a:p>
          <a:p>
            <a:pPr>
              <a:lnSpc>
                <a:spcPct val="90000"/>
              </a:lnSpc>
            </a:pPr>
            <a:endParaRPr lang="pt-BR" sz="900" dirty="0" smtClean="0"/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pt-BR" sz="2400" u="sng" dirty="0" smtClean="0"/>
              <a:t>Implantar o processo de monitoramento e avaliação da Atenção Básica nas três esferas de governo, com vistas à qualificação da gestão </a:t>
            </a:r>
            <a:r>
              <a:rPr lang="pt-BR" sz="2400" u="sng" dirty="0" smtClean="0"/>
              <a:t>descentralizada.</a:t>
            </a:r>
            <a:endParaRPr lang="pt-BR" sz="2400" u="sng" dirty="0"/>
          </a:p>
        </p:txBody>
      </p:sp>
      <p:sp>
        <p:nvSpPr>
          <p:cNvPr id="374796" name="Rectangle 12"/>
          <p:cNvSpPr>
            <a:spLocks noChangeArrowheads="1"/>
          </p:cNvSpPr>
          <p:nvPr/>
        </p:nvSpPr>
        <p:spPr bwMode="auto">
          <a:xfrm>
            <a:off x="611188" y="0"/>
            <a:ext cx="7489825" cy="795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PACTO PELA SAÚDE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-396875" y="5445125"/>
            <a:ext cx="8281988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spcAft>
                <a:spcPct val="55000"/>
              </a:spcAft>
              <a:buFontTx/>
              <a:buChar char="•"/>
              <a:defRPr/>
            </a:pPr>
            <a:endParaRPr lang="pt-BR" b="1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215900" y="285750"/>
            <a:ext cx="89281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PACTO PELA SAÚDE </a:t>
            </a:r>
          </a:p>
          <a:p>
            <a:pPr algn="ctr" eaLnBrk="1" hangingPunct="1">
              <a:defRPr/>
            </a:pPr>
            <a:endParaRPr lang="pt-BR" sz="1200" b="1" dirty="0">
              <a:solidFill>
                <a:schemeClr val="bg1"/>
              </a:solidFill>
              <a:latin typeface="Arial Narrow" pitchFamily="34" charset="0"/>
            </a:endParaRPr>
          </a:p>
          <a:p>
            <a:pPr algn="ctr" eaLnBrk="1" hangingPunct="1">
              <a:defRPr/>
            </a:pPr>
            <a:r>
              <a:rPr lang="pt-BR" sz="3200" b="1" dirty="0">
                <a:solidFill>
                  <a:schemeClr val="accent6"/>
                </a:solidFill>
                <a:latin typeface="Arial Narrow" pitchFamily="34" charset="0"/>
              </a:rPr>
              <a:t>Prioridades, Objetivos, Metas e Indicadores de </a:t>
            </a:r>
            <a:r>
              <a:rPr lang="pt-BR" sz="3200" b="1" dirty="0" err="1">
                <a:solidFill>
                  <a:schemeClr val="accent6"/>
                </a:solidFill>
                <a:latin typeface="Arial Narrow" pitchFamily="34" charset="0"/>
              </a:rPr>
              <a:t>M&amp;A</a:t>
            </a:r>
            <a:r>
              <a:rPr lang="pt-BR" sz="3200" b="1" dirty="0">
                <a:solidFill>
                  <a:schemeClr val="accent6"/>
                </a:solidFill>
                <a:latin typeface="Arial Narrow" pitchFamily="34" charset="0"/>
              </a:rPr>
              <a:t>.</a:t>
            </a:r>
          </a:p>
        </p:txBody>
      </p:sp>
      <p:sp>
        <p:nvSpPr>
          <p:cNvPr id="6148" name="Text Box 12"/>
          <p:cNvSpPr txBox="1">
            <a:spLocks noChangeArrowheads="1"/>
          </p:cNvSpPr>
          <p:nvPr/>
        </p:nvSpPr>
        <p:spPr bwMode="auto">
          <a:xfrm>
            <a:off x="5292725" y="2133600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74765" name="Rectangle 13"/>
          <p:cNvSpPr>
            <a:spLocks noChangeArrowheads="1"/>
          </p:cNvSpPr>
          <p:nvPr/>
        </p:nvSpPr>
        <p:spPr bwMode="auto">
          <a:xfrm>
            <a:off x="5148263" y="2482850"/>
            <a:ext cx="381635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spcAft>
                <a:spcPct val="100000"/>
              </a:spcAft>
              <a:buFontTx/>
              <a:buChar char="•"/>
              <a:defRPr/>
            </a:pPr>
            <a:endParaRPr lang="pt-BR" sz="200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357188" y="2928938"/>
            <a:ext cx="84248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35000"/>
              </a:lnSpc>
              <a:spcBef>
                <a:spcPct val="20000"/>
              </a:spcBef>
              <a:spcAft>
                <a:spcPct val="55000"/>
              </a:spcAft>
              <a:defRPr/>
            </a:pPr>
            <a:endParaRPr lang="pt-BR" sz="160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pt-BR" sz="1600"/>
          </a:p>
        </p:txBody>
      </p:sp>
      <p:sp>
        <p:nvSpPr>
          <p:cNvPr id="11273" name="Rectangle 18"/>
          <p:cNvSpPr>
            <a:spLocks noChangeArrowheads="1"/>
          </p:cNvSpPr>
          <p:nvPr/>
        </p:nvSpPr>
        <p:spPr bwMode="auto">
          <a:xfrm>
            <a:off x="571500" y="1500188"/>
            <a:ext cx="8072438" cy="417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20000"/>
              </a:spcBef>
              <a:spcAft>
                <a:spcPct val="550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pt-BR" sz="2000" b="1" dirty="0">
                <a:latin typeface="+mj-lt"/>
              </a:rPr>
              <a:t>Portaria GM 2.669, de 03/11/09 – </a:t>
            </a:r>
            <a:r>
              <a:rPr lang="pt-BR" sz="2000" dirty="0">
                <a:latin typeface="+mj-lt"/>
              </a:rPr>
              <a:t>Estabelece as </a:t>
            </a:r>
            <a:r>
              <a:rPr lang="pt-BR" sz="2000" u="sng" dirty="0">
                <a:latin typeface="+mj-lt"/>
              </a:rPr>
              <a:t>prioridades, objetivos, metas e indicadores de monitoramento e avaliação do Pacto pela Saúde</a:t>
            </a:r>
            <a:r>
              <a:rPr lang="pt-BR" sz="2000" dirty="0">
                <a:latin typeface="+mj-lt"/>
              </a:rPr>
              <a:t>, nos componentes pela Vida e de Gestão, e as </a:t>
            </a:r>
            <a:r>
              <a:rPr lang="pt-BR" sz="2000" u="sng" dirty="0">
                <a:latin typeface="+mj-lt"/>
              </a:rPr>
              <a:t>orientações, prazos e diretrizes do seu processo de </a:t>
            </a:r>
            <a:r>
              <a:rPr lang="pt-BR" sz="2000" u="sng" dirty="0" err="1">
                <a:latin typeface="+mj-lt"/>
              </a:rPr>
              <a:t>pactuação</a:t>
            </a:r>
            <a:r>
              <a:rPr lang="pt-BR" sz="2000" u="sng" dirty="0">
                <a:latin typeface="+mj-lt"/>
              </a:rPr>
              <a:t> para o biênio 2010 – 2011</a:t>
            </a:r>
            <a:r>
              <a:rPr lang="pt-BR" sz="2000" dirty="0">
                <a:latin typeface="+mj-lt"/>
              </a:rPr>
              <a:t>. As prioridades, objetivos, metas e indicadores dos Pactos pela Vida e de Gestão </a:t>
            </a:r>
            <a:r>
              <a:rPr lang="pt-BR" sz="2000" u="sng" dirty="0">
                <a:latin typeface="+mj-lt"/>
              </a:rPr>
              <a:t>representarão</a:t>
            </a:r>
            <a:r>
              <a:rPr lang="pt-BR" sz="2000" dirty="0">
                <a:latin typeface="+mj-lt"/>
              </a:rPr>
              <a:t> o </a:t>
            </a:r>
            <a:r>
              <a:rPr lang="pt-BR" sz="2000" u="sng" dirty="0">
                <a:latin typeface="+mj-lt"/>
              </a:rPr>
              <a:t>compromisso entre os gestores do SUS em torno de prioridades que impactam nas condições de saúde da população</a:t>
            </a:r>
            <a:r>
              <a:rPr lang="pt-BR" sz="2000" dirty="0">
                <a:latin typeface="+mj-lt"/>
              </a:rPr>
              <a:t>.</a:t>
            </a:r>
          </a:p>
          <a:p>
            <a:pPr algn="just" eaLnBrk="1" hangingPunct="1">
              <a:spcBef>
                <a:spcPct val="20000"/>
              </a:spcBef>
              <a:spcAft>
                <a:spcPct val="550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pt-BR" sz="2000" b="1" dirty="0" err="1"/>
              <a:t>Pactuação</a:t>
            </a:r>
            <a:r>
              <a:rPr lang="pt-BR" sz="2000" b="1" dirty="0"/>
              <a:t> para o biênio 2010 – 2011: </a:t>
            </a:r>
          </a:p>
          <a:p>
            <a:pPr algn="just" eaLnBrk="1" hangingPunct="1">
              <a:spcBef>
                <a:spcPct val="20000"/>
              </a:spcBef>
              <a:spcAft>
                <a:spcPct val="550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pt-BR" sz="2000" dirty="0"/>
              <a:t>P</a:t>
            </a:r>
            <a:r>
              <a:rPr lang="pt-BR" sz="2000" dirty="0">
                <a:latin typeface="+mj-lt"/>
              </a:rPr>
              <a:t>acto pela Vida → 11 Prioridades → 29 Indicadores   </a:t>
            </a:r>
          </a:p>
          <a:p>
            <a:pPr algn="just" eaLnBrk="1" hangingPunct="1">
              <a:spcBef>
                <a:spcPct val="20000"/>
              </a:spcBef>
              <a:spcAft>
                <a:spcPct val="550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pt-BR" sz="2000" dirty="0">
                <a:latin typeface="+mj-lt"/>
              </a:rPr>
              <a:t>Pacto de Gestão </a:t>
            </a:r>
            <a:r>
              <a:rPr lang="pt-BR" sz="2000" dirty="0"/>
              <a:t>→ 06 Responsabilidades (Eixos) → 11 Indicadores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0" y="44450"/>
            <a:ext cx="9144000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  <a:defRPr/>
            </a:pPr>
            <a:r>
              <a:rPr lang="pt-B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PACTO PELA SAÚDE</a:t>
            </a:r>
          </a:p>
        </p:txBody>
      </p:sp>
      <p:sp>
        <p:nvSpPr>
          <p:cNvPr id="23555" name="CaixaDeTexto 9"/>
          <p:cNvSpPr txBox="1">
            <a:spLocks noChangeArrowheads="1"/>
          </p:cNvSpPr>
          <p:nvPr/>
        </p:nvSpPr>
        <p:spPr bwMode="auto">
          <a:xfrm>
            <a:off x="0" y="928688"/>
            <a:ext cx="91440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 dirty="0">
                <a:solidFill>
                  <a:schemeClr val="accent2"/>
                </a:solidFill>
              </a:rPr>
              <a:t>PACTO DE GESTÃO, algumas responsabilidade inerentes à AB no TCG:</a:t>
            </a:r>
          </a:p>
          <a:p>
            <a:endParaRPr lang="en-US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85750" y="1392238"/>
            <a:ext cx="8858250" cy="47459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spcAft>
                <a:spcPct val="30000"/>
              </a:spcAft>
              <a:defRPr/>
            </a:pPr>
            <a:r>
              <a:rPr lang="pt-BR" sz="1800" dirty="0"/>
              <a:t>1.5 TODO MUNICÍPIO DEVE </a:t>
            </a:r>
            <a:r>
              <a:rPr lang="pt-BR" sz="1800" u="sng" dirty="0"/>
              <a:t>assumir a gestão e executar as ações de atenção básica, incluindo as ações de promoção e proteção no seu território</a:t>
            </a:r>
            <a:r>
              <a:rPr lang="pt-BR" sz="1800" dirty="0"/>
              <a:t>;</a:t>
            </a:r>
          </a:p>
          <a:p>
            <a:pPr algn="l">
              <a:spcAft>
                <a:spcPct val="30000"/>
              </a:spcAft>
              <a:defRPr/>
            </a:pPr>
            <a:r>
              <a:rPr lang="pt-BR" sz="1800" dirty="0"/>
              <a:t>1.6 TODO MUNICÍPIO DEVE </a:t>
            </a:r>
            <a:r>
              <a:rPr lang="pt-BR" sz="1800" u="sng" dirty="0"/>
              <a:t>assumir integralmente a gerência de toda a rede pública de serviços de atenção básica</a:t>
            </a:r>
            <a:r>
              <a:rPr lang="pt-BR" sz="1800" dirty="0"/>
              <a:t>;</a:t>
            </a:r>
          </a:p>
          <a:p>
            <a:pPr algn="l">
              <a:spcAft>
                <a:spcPct val="30000"/>
              </a:spcAft>
              <a:defRPr/>
            </a:pPr>
            <a:r>
              <a:rPr lang="pt-BR" sz="1800" dirty="0"/>
              <a:t>1.10 TODO MUNICÍPIO </a:t>
            </a:r>
            <a:r>
              <a:rPr lang="pt-BR" sz="1800" u="sng" dirty="0"/>
              <a:t>DEVE organizar o acesso a serviços de saúde resolutivos e de qualidade na atenção básica, viabilizando o planejamento, a programação pactuada e integrada da atenção à saúde e a atenção à saúde no seu território</a:t>
            </a:r>
            <a:r>
              <a:rPr lang="pt-BR" sz="1800" dirty="0"/>
              <a:t>, </a:t>
            </a:r>
            <a:r>
              <a:rPr lang="pt-BR" sz="1800" u="sng" dirty="0"/>
              <a:t>explicitando</a:t>
            </a:r>
            <a:r>
              <a:rPr lang="pt-BR" sz="1800" dirty="0"/>
              <a:t>:</a:t>
            </a:r>
          </a:p>
          <a:p>
            <a:pPr marL="342900" indent="-342900" algn="l">
              <a:spcAft>
                <a:spcPct val="30000"/>
              </a:spcAft>
              <a:buFontTx/>
              <a:buAutoNum type="alphaLcParenR"/>
              <a:defRPr/>
            </a:pPr>
            <a:r>
              <a:rPr lang="pt-BR" sz="1800" u="sng" dirty="0"/>
              <a:t>A responsabilidade, o compromisso e o vínculo do serviço e equipe de saúde com a população do seu território</a:t>
            </a:r>
            <a:r>
              <a:rPr lang="pt-BR" sz="1800" dirty="0"/>
              <a:t>;</a:t>
            </a:r>
          </a:p>
          <a:p>
            <a:pPr marL="342900" indent="-342900" algn="l">
              <a:spcAft>
                <a:spcPct val="30000"/>
              </a:spcAft>
              <a:buFontTx/>
              <a:buAutoNum type="alphaLcParenR"/>
              <a:defRPr/>
            </a:pPr>
            <a:r>
              <a:rPr lang="pt-BR" sz="1800" u="sng" dirty="0"/>
              <a:t>Desenhando a rede de atenção à saúde</a:t>
            </a:r>
            <a:r>
              <a:rPr lang="pt-BR" sz="1800" dirty="0"/>
              <a:t>;</a:t>
            </a:r>
          </a:p>
          <a:p>
            <a:pPr marL="342900" indent="-342900" algn="l">
              <a:spcAft>
                <a:spcPct val="30000"/>
              </a:spcAft>
              <a:buFontTx/>
              <a:buAutoNum type="alphaLcParenR"/>
              <a:defRPr/>
            </a:pPr>
            <a:r>
              <a:rPr lang="pt-BR" sz="1800" u="sng" dirty="0"/>
              <a:t>Promovendo a humanização do atendimento</a:t>
            </a:r>
            <a:r>
              <a:rPr lang="pt-BR" sz="1800" dirty="0"/>
              <a:t>.</a:t>
            </a:r>
          </a:p>
          <a:p>
            <a:pPr marL="342900" indent="-342900" algn="l">
              <a:spcAft>
                <a:spcPct val="30000"/>
              </a:spcAft>
              <a:defRPr/>
            </a:pPr>
            <a:r>
              <a:rPr lang="pt-BR" sz="1800" dirty="0"/>
              <a:t>1.14 TODO MUNICÍPIO DEVE </a:t>
            </a:r>
            <a:r>
              <a:rPr lang="pt-BR" sz="1800" u="sng" dirty="0"/>
              <a:t>garantir a estrutura física necessária para a realização das ações de atenção básica, de acordo com as normas técnicas vigentes</a:t>
            </a:r>
            <a:r>
              <a:rPr lang="pt-BR" sz="1800" u="sng" dirty="0" smtClean="0"/>
              <a:t>.</a:t>
            </a:r>
            <a:endParaRPr lang="en-US" u="sng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sign padrão">
  <a:themeElements>
    <a:clrScheme name="1_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>
              <a:alpha val="8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50000" t="50000" r="50000" b="5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>
              <a:alpha val="8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Fundo SUS original</Template>
  <TotalTime>9553</TotalTime>
  <Words>1818</Words>
  <Application>Microsoft Office PowerPoint</Application>
  <PresentationFormat>Apresentação na tela (4:3)</PresentationFormat>
  <Paragraphs>257</Paragraphs>
  <Slides>24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1_Design padrão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Adesão Municipal - Brasil, 3.532 (63,5%)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DATASUS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</dc:creator>
  <cp:lastModifiedBy>Fábio L Campos</cp:lastModifiedBy>
  <cp:revision>668</cp:revision>
  <dcterms:created xsi:type="dcterms:W3CDTF">2006-07-03T15:20:45Z</dcterms:created>
  <dcterms:modified xsi:type="dcterms:W3CDTF">2010-06-30T13:44:23Z</dcterms:modified>
</cp:coreProperties>
</file>